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handoutMasterIdLst>
    <p:handoutMasterId r:id="rId36"/>
  </p:handoutMasterIdLst>
  <p:sldIdLst>
    <p:sldId id="256" r:id="rId3"/>
    <p:sldId id="366" r:id="rId4"/>
    <p:sldId id="384" r:id="rId5"/>
    <p:sldId id="329" r:id="rId6"/>
    <p:sldId id="330" r:id="rId8"/>
    <p:sldId id="337" r:id="rId9"/>
    <p:sldId id="338" r:id="rId10"/>
    <p:sldId id="339" r:id="rId11"/>
    <p:sldId id="381" r:id="rId12"/>
    <p:sldId id="340" r:id="rId13"/>
    <p:sldId id="341" r:id="rId14"/>
    <p:sldId id="417" r:id="rId15"/>
    <p:sldId id="343" r:id="rId16"/>
    <p:sldId id="344" r:id="rId17"/>
    <p:sldId id="346" r:id="rId18"/>
    <p:sldId id="418" r:id="rId19"/>
    <p:sldId id="348" r:id="rId20"/>
    <p:sldId id="382" r:id="rId21"/>
    <p:sldId id="349" r:id="rId22"/>
    <p:sldId id="351" r:id="rId23"/>
    <p:sldId id="352" r:id="rId24"/>
    <p:sldId id="425" r:id="rId25"/>
    <p:sldId id="423" r:id="rId26"/>
    <p:sldId id="355" r:id="rId27"/>
    <p:sldId id="427" r:id="rId28"/>
    <p:sldId id="433" r:id="rId29"/>
    <p:sldId id="429" r:id="rId30"/>
    <p:sldId id="360" r:id="rId31"/>
    <p:sldId id="361" r:id="rId32"/>
    <p:sldId id="362" r:id="rId33"/>
    <p:sldId id="363" r:id="rId34"/>
    <p:sldId id="322" r:id="rId35"/>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0616F47B-327C-4221-924D-516EB94A3397}">
          <p14:sldIdLst>
            <p14:sldId id="256"/>
            <p14:sldId id="366"/>
            <p14:sldId id="384"/>
            <p14:sldId id="330"/>
            <p14:sldId id="337"/>
            <p14:sldId id="338"/>
            <p14:sldId id="339"/>
            <p14:sldId id="381"/>
            <p14:sldId id="340"/>
            <p14:sldId id="341"/>
            <p14:sldId id="417"/>
            <p14:sldId id="343"/>
            <p14:sldId id="344"/>
            <p14:sldId id="346"/>
            <p14:sldId id="418"/>
            <p14:sldId id="348"/>
            <p14:sldId id="382"/>
            <p14:sldId id="349"/>
            <p14:sldId id="351"/>
            <p14:sldId id="352"/>
            <p14:sldId id="425"/>
            <p14:sldId id="423"/>
            <p14:sldId id="355"/>
            <p14:sldId id="427"/>
            <p14:sldId id="433"/>
            <p14:sldId id="429"/>
            <p14:sldId id="360"/>
            <p14:sldId id="361"/>
            <p14:sldId id="362"/>
            <p14:sldId id="363"/>
            <p14:sldId id="329"/>
          </p14:sldIdLst>
        </p14:section>
        <p14:section name="无标题节" id="{4494AE64-30FA-4A56-BEBE-C0136F9EAD7D}">
          <p14:sldIdLst>
            <p14:sldId id="322"/>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主题样式 1 - 强调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75DCB02-9BB8-47FD-8907-85C794F793BA}" styleName="主题样式 1 - 强调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主题样式 1 - 强调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65" autoAdjust="0"/>
    <p:restoredTop sz="95028" autoAdjust="0"/>
  </p:normalViewPr>
  <p:slideViewPr>
    <p:cSldViewPr>
      <p:cViewPr>
        <p:scale>
          <a:sx n="80" d="100"/>
          <a:sy n="80" d="100"/>
        </p:scale>
        <p:origin x="-1140" y="204"/>
      </p:cViewPr>
      <p:guideLst>
        <p:guide orient="horz" pos="2159"/>
        <p:guide pos="2886"/>
      </p:guideLst>
    </p:cSldViewPr>
  </p:slideViewPr>
  <p:notesTextViewPr>
    <p:cViewPr>
      <p:scale>
        <a:sx n="100" d="100"/>
        <a:sy n="100" d="100"/>
      </p:scale>
      <p:origin x="0" y="0"/>
    </p:cViewPr>
  </p:notesTextViewPr>
  <p:sorterViewPr>
    <p:cViewPr>
      <p:scale>
        <a:sx n="150" d="100"/>
        <a:sy n="150" d="100"/>
      </p:scale>
      <p:origin x="0" y="231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notesMaster" Target="notesMasters/notesMaster1.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9" Type="http://schemas.openxmlformats.org/officeDocument/2006/relationships/tableStyles" Target="tableStyles.xml"/><Relationship Id="rId38" Type="http://schemas.openxmlformats.org/officeDocument/2006/relationships/viewProps" Target="viewProps.xml"/><Relationship Id="rId37" Type="http://schemas.openxmlformats.org/officeDocument/2006/relationships/presProps" Target="presProps.xml"/><Relationship Id="rId36" Type="http://schemas.openxmlformats.org/officeDocument/2006/relationships/handoutMaster" Target="handoutMasters/handoutMaster1.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2A7ECD-71C2-424C-9CD1-1EA32141F4A8}"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3FEB69-34F2-4C52-AC01-31CC304778FF}"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F3FEB69-34F2-4C52-AC01-31CC304778FF}"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F3FEB69-34F2-4C52-AC01-31CC304778FF}"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F3FEB69-34F2-4C52-AC01-31CC304778FF}"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F3FEB69-34F2-4C52-AC01-31CC304778FF}"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F3FEB69-34F2-4C52-AC01-31CC304778FF}"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F3FEB69-34F2-4C52-AC01-31CC304778FF}"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F3FEB69-34F2-4C52-AC01-31CC304778FF}"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F3FEB69-34F2-4C52-AC01-31CC304778FF}"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F3FEB69-34F2-4C52-AC01-31CC304778FF}"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F3FEB69-34F2-4C52-AC01-31CC304778FF}" type="slidenum">
              <a:rPr lang="zh-CN" altLang="en-US" smtClean="0"/>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F3FEB69-34F2-4C52-AC01-31CC304778FF}"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F3FEB69-34F2-4C52-AC01-31CC304778FF}" type="slidenum">
              <a:rPr lang="zh-CN" altLang="en-US" smtClean="0"/>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F3FEB69-34F2-4C52-AC01-31CC304778FF}" type="slidenum">
              <a:rPr lang="zh-CN" altLang="en-US" smtClean="0"/>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F3FEB69-34F2-4C52-AC01-31CC304778FF}" type="slidenum">
              <a:rPr lang="zh-CN" altLang="en-US" smtClean="0"/>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F3FEB69-34F2-4C52-AC01-31CC304778FF}" type="slidenum">
              <a:rPr lang="zh-CN" altLang="en-US" smtClean="0"/>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F3FEB69-34F2-4C52-AC01-31CC304778FF}" type="slidenum">
              <a:rPr lang="zh-CN" altLang="en-US" smtClean="0"/>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F3FEB69-34F2-4C52-AC01-31CC304778FF}" type="slidenum">
              <a:rPr lang="zh-CN" altLang="en-US" smtClean="0"/>
            </a:fld>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F3FEB69-34F2-4C52-AC01-31CC304778FF}" type="slidenum">
              <a:rPr lang="zh-CN" altLang="en-US" smtClean="0"/>
            </a:fld>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F3FEB69-34F2-4C52-AC01-31CC304778FF}"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F3FEB69-34F2-4C52-AC01-31CC304778FF}"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F3FEB69-34F2-4C52-AC01-31CC304778FF}"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F3FEB69-34F2-4C52-AC01-31CC304778FF}"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F3FEB69-34F2-4C52-AC01-31CC304778FF}"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F3FEB69-34F2-4C52-AC01-31CC304778FF}"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F3FEB69-34F2-4C52-AC01-31CC304778FF}"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F3FEB69-34F2-4C52-AC01-31CC304778FF}"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zh-CN" altLang="en-US" smtClean="0"/>
              <a:t>单击此处编辑母版标题样式</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30" name="Date Placeholder 29"/>
          <p:cNvSpPr>
            <a:spLocks noGrp="1"/>
          </p:cNvSpPr>
          <p:nvPr>
            <p:ph type="dt" sz="half" idx="10"/>
          </p:nvPr>
        </p:nvSpPr>
        <p:spPr/>
        <p:txBody>
          <a:bodyPr/>
          <a:lstStyle/>
          <a:p>
            <a:fld id="{78F48548-0234-4EA8-A3B0-CDC7F80B4D3B}" type="datetimeFigureOut">
              <a:rPr lang="zh-CN" altLang="en-US" smtClean="0"/>
            </a:fld>
            <a:endParaRPr lang="zh-CN" altLang="en-US"/>
          </a:p>
        </p:txBody>
      </p:sp>
      <p:sp>
        <p:nvSpPr>
          <p:cNvPr id="19" name="Footer Placeholder 18"/>
          <p:cNvSpPr>
            <a:spLocks noGrp="1"/>
          </p:cNvSpPr>
          <p:nvPr>
            <p:ph type="ftr" sz="quarter" idx="11"/>
          </p:nvPr>
        </p:nvSpPr>
        <p:spPr/>
        <p:txBody>
          <a:bodyPr/>
          <a:lstStyle/>
          <a:p>
            <a:endParaRPr lang="zh-CN" altLang="en-US"/>
          </a:p>
        </p:txBody>
      </p:sp>
      <p:sp>
        <p:nvSpPr>
          <p:cNvPr id="27" name="Slide Number Placeholder 26"/>
          <p:cNvSpPr>
            <a:spLocks noGrp="1"/>
          </p:cNvSpPr>
          <p:nvPr>
            <p:ph type="sldNum" sz="quarter" idx="12"/>
          </p:nvPr>
        </p:nvSpPr>
        <p:spPr/>
        <p:txBody>
          <a:bodyPr/>
          <a:lstStyle/>
          <a:p>
            <a:fld id="{44EC1B69-5F1D-40C9-AC57-E128EBF4F0B0}" type="slidenum">
              <a:rPr lang="zh-CN" altLang="en-US" smtClean="0"/>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zh-CN" altLang="en-US" smtClean="0"/>
              <a:t>单击此处编辑母版标题样式</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Date Placeholder 3"/>
          <p:cNvSpPr>
            <a:spLocks noGrp="1"/>
          </p:cNvSpPr>
          <p:nvPr>
            <p:ph type="dt" sz="half" idx="10"/>
          </p:nvPr>
        </p:nvSpPr>
        <p:spPr/>
        <p:txBody>
          <a:bodyPr/>
          <a:lstStyle/>
          <a:p>
            <a:fld id="{78F48548-0234-4EA8-A3B0-CDC7F80B4D3B}"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4EC1B69-5F1D-40C9-AC57-E128EBF4F0B0}"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zh-CN" altLang="en-US" smtClean="0"/>
              <a:t>单击此处编辑母版标题样式</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Date Placeholder 3"/>
          <p:cNvSpPr>
            <a:spLocks noGrp="1"/>
          </p:cNvSpPr>
          <p:nvPr>
            <p:ph type="dt" sz="half" idx="10"/>
          </p:nvPr>
        </p:nvSpPr>
        <p:spPr/>
        <p:txBody>
          <a:bodyPr/>
          <a:lstStyle/>
          <a:p>
            <a:fld id="{78F48548-0234-4EA8-A3B0-CDC7F80B4D3B}"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4EC1B69-5F1D-40C9-AC57-E128EBF4F0B0}"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zh-CN" altLang="en-US" smtClean="0"/>
              <a:t>单击此处编辑母版标题样式</a:t>
            </a:r>
            <a:endParaRPr kumimoji="0" lang="en-US"/>
          </a:p>
        </p:txBody>
      </p:sp>
      <p:sp>
        <p:nvSpPr>
          <p:cNvPr id="3" name="Content Placeholder 2"/>
          <p:cNvSpPr>
            <a:spLocks noGrp="1"/>
          </p:cNvSpPr>
          <p:nvPr>
            <p:ph idx="1"/>
          </p:nvPr>
        </p:nvSpPr>
        <p:spPr/>
        <p:txBody>
          <a:body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Date Placeholder 3"/>
          <p:cNvSpPr>
            <a:spLocks noGrp="1"/>
          </p:cNvSpPr>
          <p:nvPr>
            <p:ph type="dt" sz="half" idx="10"/>
          </p:nvPr>
        </p:nvSpPr>
        <p:spPr/>
        <p:txBody>
          <a:bodyPr/>
          <a:lstStyle/>
          <a:p>
            <a:fld id="{78F48548-0234-4EA8-A3B0-CDC7F80B4D3B}"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4EC1B69-5F1D-40C9-AC57-E128EBF4F0B0}"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zh-CN" altLang="en-US" smtClean="0"/>
              <a:t>单击此处编辑母版标题样式</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endParaRPr kumimoji="0" lang="zh-CN" altLang="en-US" smtClean="0"/>
          </a:p>
        </p:txBody>
      </p:sp>
      <p:sp>
        <p:nvSpPr>
          <p:cNvPr id="4" name="Date Placeholder 3"/>
          <p:cNvSpPr>
            <a:spLocks noGrp="1"/>
          </p:cNvSpPr>
          <p:nvPr>
            <p:ph type="dt" sz="half" idx="10"/>
          </p:nvPr>
        </p:nvSpPr>
        <p:spPr/>
        <p:txBody>
          <a:bodyPr/>
          <a:lstStyle/>
          <a:p>
            <a:fld id="{78F48548-0234-4EA8-A3B0-CDC7F80B4D3B}"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4EC1B69-5F1D-40C9-AC57-E128EBF4F0B0}" type="slidenum">
              <a:rPr lang="zh-CN" altLang="en-US" smtClean="0"/>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zh-CN" altLang="en-US" smtClean="0"/>
              <a:t>单击此处编辑母版标题样式</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5" name="Date Placeholder 4"/>
          <p:cNvSpPr>
            <a:spLocks noGrp="1"/>
          </p:cNvSpPr>
          <p:nvPr>
            <p:ph type="dt" sz="half" idx="10"/>
          </p:nvPr>
        </p:nvSpPr>
        <p:spPr/>
        <p:txBody>
          <a:bodyPr/>
          <a:lstStyle/>
          <a:p>
            <a:fld id="{78F48548-0234-4EA8-A3B0-CDC7F80B4D3B}"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4EC1B69-5F1D-40C9-AC57-E128EBF4F0B0}"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zh-CN" altLang="en-US" smtClean="0"/>
              <a:t>单击此处编辑母版标题样式</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endParaRPr kumimoji="0" lang="zh-CN" altLang="en-US" smtClean="0"/>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endParaRPr kumimoji="0" lang="zh-CN" altLang="en-US" smtClean="0"/>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7" name="Date Placeholder 6"/>
          <p:cNvSpPr>
            <a:spLocks noGrp="1"/>
          </p:cNvSpPr>
          <p:nvPr>
            <p:ph type="dt" sz="half" idx="10"/>
          </p:nvPr>
        </p:nvSpPr>
        <p:spPr/>
        <p:txBody>
          <a:bodyPr/>
          <a:lstStyle/>
          <a:p>
            <a:fld id="{78F48548-0234-4EA8-A3B0-CDC7F80B4D3B}"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44EC1B69-5F1D-40C9-AC57-E128EBF4F0B0}"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zh-CN" altLang="en-US" smtClean="0"/>
              <a:t>单击此处编辑母版标题样式</a:t>
            </a:r>
            <a:endParaRPr kumimoji="0" lang="en-US"/>
          </a:p>
        </p:txBody>
      </p:sp>
      <p:sp>
        <p:nvSpPr>
          <p:cNvPr id="3" name="Date Placeholder 2"/>
          <p:cNvSpPr>
            <a:spLocks noGrp="1"/>
          </p:cNvSpPr>
          <p:nvPr>
            <p:ph type="dt" sz="half" idx="10"/>
          </p:nvPr>
        </p:nvSpPr>
        <p:spPr/>
        <p:txBody>
          <a:bodyPr/>
          <a:lstStyle/>
          <a:p>
            <a:fld id="{78F48548-0234-4EA8-A3B0-CDC7F80B4D3B}"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44EC1B69-5F1D-40C9-AC57-E128EBF4F0B0}"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F48548-0234-4EA8-A3B0-CDC7F80B4D3B}" type="datetimeFigureOut">
              <a:rPr lang="zh-CN" altLang="en-US" smtClean="0"/>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44EC1B69-5F1D-40C9-AC57-E128EBF4F0B0}"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zh-CN" altLang="en-US" smtClean="0"/>
              <a:t>单击此处编辑母版标题样式</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zh-CN" altLang="en-US" smtClean="0"/>
              <a:t>单击此处编辑母版文本样式</a:t>
            </a:r>
            <a:endParaRPr kumimoji="0" lang="zh-CN" altLang="en-US" smtClean="0"/>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5" name="Date Placeholder 4"/>
          <p:cNvSpPr>
            <a:spLocks noGrp="1"/>
          </p:cNvSpPr>
          <p:nvPr>
            <p:ph type="dt" sz="half" idx="10"/>
          </p:nvPr>
        </p:nvSpPr>
        <p:spPr/>
        <p:txBody>
          <a:bodyPr/>
          <a:lstStyle/>
          <a:p>
            <a:fld id="{78F48548-0234-4EA8-A3B0-CDC7F80B4D3B}"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4EC1B69-5F1D-40C9-AC57-E128EBF4F0B0}"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图片与标题">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zh-CN" altLang="en-US" smtClean="0"/>
              <a:t>单击此处编辑母版标题样式</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endParaRPr kumimoji="0" lang="zh-CN" altLang="en-US" smtClean="0"/>
          </a:p>
        </p:txBody>
      </p:sp>
      <p:sp>
        <p:nvSpPr>
          <p:cNvPr id="5" name="Date Placeholder 4"/>
          <p:cNvSpPr>
            <a:spLocks noGrp="1"/>
          </p:cNvSpPr>
          <p:nvPr>
            <p:ph type="dt" sz="half" idx="10"/>
          </p:nvPr>
        </p:nvSpPr>
        <p:spPr/>
        <p:txBody>
          <a:bodyPr/>
          <a:lstStyle/>
          <a:p>
            <a:fld id="{78F48548-0234-4EA8-A3B0-CDC7F80B4D3B}"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a:xfrm>
            <a:off x="8077200" y="6356350"/>
            <a:ext cx="609600" cy="365125"/>
          </a:xfrm>
        </p:spPr>
        <p:txBody>
          <a:bodyPr/>
          <a:lstStyle/>
          <a:p>
            <a:fld id="{44EC1B69-5F1D-40C9-AC57-E128EBF4F0B0}" type="slidenum">
              <a:rPr lang="zh-CN" altLang="en-US" smtClean="0"/>
            </a:fld>
            <a:endParaRPr lang="zh-CN" alt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zh-CN" altLang="en-US" smtClean="0"/>
              <a:t>单击图标添加图片</a:t>
            </a:r>
            <a:endParaRPr kumimoji="0" lang="en-US" dirty="0"/>
          </a:p>
        </p:txBody>
      </p:sp>
      <p:sp>
        <p:nvSpPr>
          <p:cNvPr id="10" name="Freeform 9"/>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zh-CN" altLang="en-US" smtClean="0"/>
              <a:t>单击此处编辑母版标题样式</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zh-CN" altLang="en-US" smtClean="0"/>
              <a:t>单击此处编辑母版文本样式</a:t>
            </a:r>
            <a:endParaRPr kumimoji="0" lang="zh-CN" altLang="en-US" smtClean="0"/>
          </a:p>
          <a:p>
            <a:pPr lvl="1" eaLnBrk="1" latinLnBrk="0" hangingPunct="1"/>
            <a:r>
              <a:rPr kumimoji="0" lang="zh-CN" altLang="en-US" smtClean="0"/>
              <a:t>第二级</a:t>
            </a:r>
            <a:endParaRPr kumimoji="0" lang="zh-CN" altLang="en-US" smtClean="0"/>
          </a:p>
          <a:p>
            <a:pPr lvl="2" eaLnBrk="1" latinLnBrk="0" hangingPunct="1"/>
            <a:r>
              <a:rPr kumimoji="0" lang="zh-CN" altLang="en-US" smtClean="0"/>
              <a:t>第三级</a:t>
            </a:r>
            <a:endParaRPr kumimoji="0" lang="zh-CN" altLang="en-US" smtClean="0"/>
          </a:p>
          <a:p>
            <a:pPr lvl="3" eaLnBrk="1" latinLnBrk="0" hangingPunct="1"/>
            <a:r>
              <a:rPr kumimoji="0" lang="zh-CN" altLang="en-US" smtClean="0"/>
              <a:t>第四级</a:t>
            </a:r>
            <a:endParaRPr kumimoji="0" lang="zh-CN" altLang="en-US" smtClean="0"/>
          </a:p>
          <a:p>
            <a:pPr lvl="4" eaLnBrk="1" latinLnBrk="0" hangingPunct="1"/>
            <a:r>
              <a:rPr kumimoji="0" lang="zh-CN" altLang="en-US" smtClean="0"/>
              <a:t>第五级</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8F48548-0234-4EA8-A3B0-CDC7F80B4D3B}" type="datetimeFigureOut">
              <a:rPr lang="zh-CN" altLang="en-US" smtClean="0"/>
            </a:fld>
            <a:endParaRPr lang="zh-CN" alt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zh-CN" alt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4EC1B69-5F1D-40C9-AC57-E128EBF4F0B0}" type="slidenum">
              <a:rPr lang="zh-CN" altLang="en-US" smtClean="0"/>
            </a:fld>
            <a:endParaRPr lang="zh-CN" altLang="en-US"/>
          </a:p>
        </p:txBody>
      </p:sp>
      <p:grpSp>
        <p:nvGrpSpPr>
          <p:cNvPr id="2" name="Group 1"/>
          <p:cNvGrpSpPr/>
          <p:nvPr/>
        </p:nvGrpSpPr>
        <p:grpSpPr>
          <a:xfrm>
            <a:off x="-19017" y="202408"/>
            <a:ext cx="9180548" cy="649224"/>
            <a:chOff x="-19045" y="216550"/>
            <a:chExt cx="9180548" cy="649224"/>
          </a:xfrm>
        </p:grpSpPr>
        <p:sp>
          <p:nvSpPr>
            <p:cNvPr id="12" name="Freeform 11"/>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7015"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7015"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185"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185"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185"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png"/><Relationship Id="rId1" Type="http://schemas.openxmlformats.org/officeDocument/2006/relationships/image" Target="../media/image2.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07504" y="1772816"/>
            <a:ext cx="9036496" cy="2404864"/>
          </a:xfrm>
        </p:spPr>
        <p:txBody>
          <a:bodyPr>
            <a:noAutofit/>
          </a:bodyPr>
          <a:lstStyle/>
          <a:p>
            <a:pPr algn="ctr"/>
            <a:r>
              <a:rPr lang="zh-CN" altLang="en-US" sz="4600" dirty="0" smtClean="0">
                <a:solidFill>
                  <a:schemeClr val="tx1"/>
                </a:solidFill>
                <a:latin typeface="微软雅黑" panose="020B0503020204020204" pitchFamily="34" charset="-122"/>
                <a:ea typeface="微软雅黑" panose="020B0503020204020204" pitchFamily="34" charset="-122"/>
              </a:rPr>
              <a:t>六安市</a:t>
            </a:r>
            <a:r>
              <a:rPr lang="zh-CN" altLang="en-US" sz="4600" dirty="0">
                <a:solidFill>
                  <a:schemeClr val="tx1"/>
                </a:solidFill>
                <a:latin typeface="微软雅黑" panose="020B0503020204020204" pitchFamily="34" charset="-122"/>
                <a:ea typeface="微软雅黑" panose="020B0503020204020204" pitchFamily="34" charset="-122"/>
              </a:rPr>
              <a:t>城</a:t>
            </a:r>
            <a:r>
              <a:rPr lang="zh-CN" altLang="en-US" sz="4600" dirty="0" smtClean="0">
                <a:solidFill>
                  <a:schemeClr val="tx1"/>
                </a:solidFill>
                <a:latin typeface="微软雅黑" panose="020B0503020204020204" pitchFamily="34" charset="-122"/>
                <a:ea typeface="微软雅黑" panose="020B0503020204020204" pitchFamily="34" charset="-122"/>
              </a:rPr>
              <a:t>乡居民</a:t>
            </a:r>
            <a:br>
              <a:rPr lang="en-US" altLang="zh-CN" sz="4600" dirty="0" smtClean="0">
                <a:solidFill>
                  <a:schemeClr val="tx1"/>
                </a:solidFill>
                <a:latin typeface="微软雅黑" panose="020B0503020204020204" pitchFamily="34" charset="-122"/>
                <a:ea typeface="微软雅黑" panose="020B0503020204020204" pitchFamily="34" charset="-122"/>
              </a:rPr>
            </a:br>
            <a:r>
              <a:rPr lang="zh-CN" altLang="en-US" sz="4600" dirty="0" smtClean="0">
                <a:solidFill>
                  <a:schemeClr val="tx1"/>
                </a:solidFill>
                <a:latin typeface="微软雅黑" panose="020B0503020204020204" pitchFamily="34" charset="-122"/>
                <a:ea typeface="微软雅黑" panose="020B0503020204020204" pitchFamily="34" charset="-122"/>
              </a:rPr>
              <a:t>基本</a:t>
            </a:r>
            <a:r>
              <a:rPr lang="zh-CN" altLang="en-US" sz="4600" dirty="0">
                <a:solidFill>
                  <a:schemeClr val="tx1"/>
                </a:solidFill>
                <a:latin typeface="微软雅黑" panose="020B0503020204020204" pitchFamily="34" charset="-122"/>
                <a:ea typeface="微软雅黑" panose="020B0503020204020204" pitchFamily="34" charset="-122"/>
              </a:rPr>
              <a:t>医疗保险和大病</a:t>
            </a:r>
            <a:r>
              <a:rPr lang="zh-CN" altLang="en-US" sz="4600" dirty="0" smtClean="0">
                <a:solidFill>
                  <a:schemeClr val="tx1"/>
                </a:solidFill>
                <a:latin typeface="微软雅黑" panose="020B0503020204020204" pitchFamily="34" charset="-122"/>
                <a:ea typeface="微软雅黑" panose="020B0503020204020204" pitchFamily="34" charset="-122"/>
              </a:rPr>
              <a:t>保险保障待遇实施办法解读</a:t>
            </a:r>
            <a:endParaRPr lang="zh-CN" altLang="en-US" sz="4600" dirty="0">
              <a:solidFill>
                <a:schemeClr val="tx1"/>
              </a:solidFill>
              <a:latin typeface="微软雅黑" panose="020B0503020204020204" pitchFamily="34" charset="-122"/>
              <a:ea typeface="微软雅黑" panose="020B0503020204020204" pitchFamily="34" charset="-122"/>
            </a:endParaRPr>
          </a:p>
        </p:txBody>
      </p:sp>
      <p:sp>
        <p:nvSpPr>
          <p:cNvPr id="3" name="副标题 2"/>
          <p:cNvSpPr>
            <a:spLocks noGrp="1"/>
          </p:cNvSpPr>
          <p:nvPr>
            <p:ph type="subTitle" idx="1"/>
          </p:nvPr>
        </p:nvSpPr>
        <p:spPr>
          <a:xfrm>
            <a:off x="539552" y="4869160"/>
            <a:ext cx="7854696" cy="1152128"/>
          </a:xfrm>
        </p:spPr>
        <p:txBody>
          <a:bodyPr>
            <a:normAutofit/>
          </a:bodyPr>
          <a:lstStyle/>
          <a:p>
            <a:pPr algn="ctr"/>
            <a:r>
              <a:rPr lang="zh-CN" altLang="en-US" sz="2400" dirty="0" smtClean="0">
                <a:solidFill>
                  <a:srgbClr val="FFFF00"/>
                </a:solidFill>
                <a:latin typeface="+mj-ea"/>
                <a:ea typeface="+mj-ea"/>
              </a:rPr>
              <a:t>裕安区医保局 </a:t>
            </a:r>
            <a:endParaRPr lang="en-US" altLang="zh-CN" sz="2400" dirty="0" smtClean="0">
              <a:solidFill>
                <a:srgbClr val="FFFF00"/>
              </a:solidFill>
              <a:latin typeface="+mj-ea"/>
              <a:ea typeface="+mj-ea"/>
            </a:endParaRPr>
          </a:p>
          <a:p>
            <a:pPr algn="ctr"/>
            <a:r>
              <a:rPr lang="en-US" altLang="zh-CN" sz="2400" dirty="0" smtClean="0">
                <a:solidFill>
                  <a:srgbClr val="FFFF00"/>
                </a:solidFill>
                <a:latin typeface="微软雅黑" panose="020B0503020204020204" pitchFamily="34" charset="-122"/>
                <a:ea typeface="微软雅黑" panose="020B0503020204020204" pitchFamily="34" charset="-122"/>
              </a:rPr>
              <a:t>2021</a:t>
            </a:r>
            <a:r>
              <a:rPr lang="zh-CN" altLang="en-US" sz="2400" dirty="0" smtClean="0">
                <a:solidFill>
                  <a:srgbClr val="FFFF00"/>
                </a:solidFill>
                <a:latin typeface="微软雅黑" panose="020B0503020204020204" pitchFamily="34" charset="-122"/>
                <a:ea typeface="微软雅黑" panose="020B0503020204020204" pitchFamily="34" charset="-122"/>
              </a:rPr>
              <a:t>年</a:t>
            </a:r>
            <a:r>
              <a:rPr lang="en-US" altLang="zh-CN" sz="2400" dirty="0" smtClean="0">
                <a:solidFill>
                  <a:srgbClr val="FFFF00"/>
                </a:solidFill>
                <a:latin typeface="微软雅黑" panose="020B0503020204020204" pitchFamily="34" charset="-122"/>
                <a:ea typeface="微软雅黑" panose="020B0503020204020204" pitchFamily="34" charset="-122"/>
              </a:rPr>
              <a:t>11</a:t>
            </a:r>
            <a:r>
              <a:rPr lang="zh-CN" altLang="en-US" sz="2400" dirty="0" smtClean="0">
                <a:solidFill>
                  <a:srgbClr val="FFFF00"/>
                </a:solidFill>
                <a:latin typeface="微软雅黑" panose="020B0503020204020204" pitchFamily="34" charset="-122"/>
                <a:ea typeface="微软雅黑" panose="020B0503020204020204" pitchFamily="34" charset="-122"/>
              </a:rPr>
              <a:t>月</a:t>
            </a:r>
            <a:endParaRPr lang="zh-CN" altLang="en-US" sz="2400" dirty="0">
              <a:solidFill>
                <a:srgbClr val="FFFF00"/>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39649" y="1844824"/>
            <a:ext cx="8229600" cy="4464496"/>
          </a:xfrm>
        </p:spPr>
        <p:txBody>
          <a:bodyPr>
            <a:normAutofit/>
          </a:bodyPr>
          <a:lstStyle/>
          <a:p>
            <a:pPr marL="0" indent="0">
              <a:buNone/>
            </a:pPr>
            <a:endParaRPr lang="zh-CN" altLang="zh-CN" dirty="0">
              <a:latin typeface="隶书" pitchFamily="49" charset="-122"/>
              <a:ea typeface="隶书" pitchFamily="49" charset="-122"/>
            </a:endParaRPr>
          </a:p>
          <a:p>
            <a:pPr>
              <a:buNone/>
            </a:pPr>
            <a:endParaRPr lang="zh-CN" altLang="en-US" dirty="0"/>
          </a:p>
        </p:txBody>
      </p:sp>
      <p:sp>
        <p:nvSpPr>
          <p:cNvPr id="4" name="内容占位符 2"/>
          <p:cNvSpPr txBox="1"/>
          <p:nvPr/>
        </p:nvSpPr>
        <p:spPr>
          <a:xfrm>
            <a:off x="542957" y="1844824"/>
            <a:ext cx="8229600" cy="4752528"/>
          </a:xfrm>
          <a:prstGeom prst="rect">
            <a:avLst/>
          </a:prstGeom>
        </p:spPr>
        <p:txBody>
          <a:bodyPr vert="horz">
            <a:normAutofit fontScale="85000"/>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7015"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7015"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185"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185"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185"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r>
              <a:rPr lang="zh-CN" altLang="zh-CN" b="1" dirty="0">
                <a:latin typeface="微软雅黑" panose="020B0503020204020204" pitchFamily="34" charset="-122"/>
                <a:ea typeface="微软雅黑" panose="020B0503020204020204" pitchFamily="34" charset="-122"/>
              </a:rPr>
              <a:t>第九条</a:t>
            </a:r>
            <a:r>
              <a:rPr lang="en-US" altLang="zh-CN" dirty="0">
                <a:latin typeface="微软雅黑" panose="020B0503020204020204" pitchFamily="34" charset="-122"/>
                <a:ea typeface="微软雅黑" panose="020B0503020204020204" pitchFamily="34" charset="-122"/>
              </a:rPr>
              <a:t>   </a:t>
            </a:r>
            <a:r>
              <a:rPr lang="zh-CN" altLang="zh-CN" dirty="0">
                <a:latin typeface="微软雅黑" panose="020B0503020204020204" pitchFamily="34" charset="-122"/>
                <a:ea typeface="微软雅黑" panose="020B0503020204020204" pitchFamily="34" charset="-122"/>
              </a:rPr>
              <a:t>省内医疗机构发生的特殊慢性病门诊医药费用按当次就诊医疗机构普通住院政策报销，年度内按就诊最高类别医疗机构计算</a:t>
            </a:r>
            <a:r>
              <a:rPr lang="en-US" altLang="zh-CN" dirty="0">
                <a:latin typeface="微软雅黑" panose="020B0503020204020204" pitchFamily="34" charset="-122"/>
                <a:ea typeface="微软雅黑" panose="020B0503020204020204" pitchFamily="34" charset="-122"/>
              </a:rPr>
              <a:t>1</a:t>
            </a:r>
            <a:r>
              <a:rPr lang="zh-CN" altLang="zh-CN" dirty="0">
                <a:latin typeface="微软雅黑" panose="020B0503020204020204" pitchFamily="34" charset="-122"/>
                <a:ea typeface="微软雅黑" panose="020B0503020204020204" pitchFamily="34" charset="-122"/>
              </a:rPr>
              <a:t>次起付线。特殊慢性病病种范围（见附件</a:t>
            </a:r>
            <a:r>
              <a:rPr lang="en-US" altLang="zh-CN" dirty="0">
                <a:latin typeface="微软雅黑" panose="020B0503020204020204" pitchFamily="34" charset="-122"/>
                <a:ea typeface="微软雅黑" panose="020B0503020204020204" pitchFamily="34" charset="-122"/>
              </a:rPr>
              <a:t>2</a:t>
            </a:r>
            <a:r>
              <a:rPr lang="zh-CN" altLang="zh-CN" dirty="0">
                <a:latin typeface="微软雅黑" panose="020B0503020204020204" pitchFamily="34" charset="-122"/>
                <a:ea typeface="微软雅黑" panose="020B0503020204020204" pitchFamily="34" charset="-122"/>
              </a:rPr>
              <a:t>）。</a:t>
            </a:r>
            <a:endParaRPr lang="zh-CN" altLang="zh-CN" dirty="0">
              <a:latin typeface="微软雅黑" panose="020B0503020204020204" pitchFamily="34" charset="-122"/>
              <a:ea typeface="微软雅黑" panose="020B0503020204020204" pitchFamily="34" charset="-122"/>
            </a:endParaRPr>
          </a:p>
          <a:p>
            <a:r>
              <a:rPr lang="zh-CN" altLang="zh-CN" dirty="0">
                <a:latin typeface="微软雅黑" panose="020B0503020204020204" pitchFamily="34" charset="-122"/>
                <a:ea typeface="微软雅黑" panose="020B0503020204020204" pitchFamily="34" charset="-122"/>
              </a:rPr>
              <a:t>省外医疗机构发生的特殊慢性病门诊医药费用参照执行。</a:t>
            </a:r>
            <a:endParaRPr lang="zh-CN" altLang="zh-CN" dirty="0">
              <a:latin typeface="微软雅黑" panose="020B0503020204020204" pitchFamily="34" charset="-122"/>
              <a:ea typeface="微软雅黑" panose="020B0503020204020204" pitchFamily="34" charset="-122"/>
            </a:endParaRPr>
          </a:p>
          <a:p>
            <a:r>
              <a:rPr lang="zh-CN" altLang="zh-CN" b="1" dirty="0">
                <a:latin typeface="微软雅黑" panose="020B0503020204020204" pitchFamily="34" charset="-122"/>
                <a:ea typeface="微软雅黑" panose="020B0503020204020204" pitchFamily="34" charset="-122"/>
              </a:rPr>
              <a:t>第十条</a:t>
            </a:r>
            <a:r>
              <a:rPr lang="en-US" altLang="zh-CN" dirty="0">
                <a:latin typeface="微软雅黑" panose="020B0503020204020204" pitchFamily="34" charset="-122"/>
                <a:ea typeface="微软雅黑" panose="020B0503020204020204" pitchFamily="34" charset="-122"/>
              </a:rPr>
              <a:t>   </a:t>
            </a:r>
            <a:r>
              <a:rPr lang="zh-CN" altLang="zh-CN" dirty="0">
                <a:latin typeface="微软雅黑" panose="020B0503020204020204" pitchFamily="34" charset="-122"/>
                <a:ea typeface="微软雅黑" panose="020B0503020204020204" pitchFamily="34" charset="-122"/>
              </a:rPr>
              <a:t>特殊慢性病门诊政策范围内医药费用是指与病种相关，且符合“两个目录”规定的用药、诊疗要求的费用。</a:t>
            </a:r>
            <a:endParaRPr lang="zh-CN" altLang="zh-CN" dirty="0">
              <a:latin typeface="微软雅黑" panose="020B0503020204020204" pitchFamily="34" charset="-122"/>
              <a:ea typeface="微软雅黑" panose="020B0503020204020204" pitchFamily="34" charset="-122"/>
            </a:endParaRPr>
          </a:p>
          <a:p>
            <a:r>
              <a:rPr lang="zh-CN" altLang="zh-CN" b="1" dirty="0">
                <a:latin typeface="微软雅黑" panose="020B0503020204020204" pitchFamily="34" charset="-122"/>
                <a:ea typeface="微软雅黑" panose="020B0503020204020204" pitchFamily="34" charset="-122"/>
              </a:rPr>
              <a:t>第十一条</a:t>
            </a:r>
            <a:r>
              <a:rPr lang="en-US" altLang="zh-CN" dirty="0">
                <a:latin typeface="微软雅黑" panose="020B0503020204020204" pitchFamily="34" charset="-122"/>
                <a:ea typeface="微软雅黑" panose="020B0503020204020204" pitchFamily="34" charset="-122"/>
              </a:rPr>
              <a:t>   </a:t>
            </a:r>
            <a:r>
              <a:rPr lang="zh-CN" altLang="zh-CN" dirty="0">
                <a:latin typeface="微软雅黑" panose="020B0503020204020204" pitchFamily="34" charset="-122"/>
                <a:ea typeface="微软雅黑" panose="020B0503020204020204" pitchFamily="34" charset="-122"/>
              </a:rPr>
              <a:t>为满足特殊慢性病治疗需要及国家谈判药品供应保障，原则上各县区可确定</a:t>
            </a:r>
            <a:r>
              <a:rPr lang="en-US" altLang="zh-CN" dirty="0">
                <a:latin typeface="微软雅黑" panose="020B0503020204020204" pitchFamily="34" charset="-122"/>
                <a:ea typeface="微软雅黑" panose="020B0503020204020204" pitchFamily="34" charset="-122"/>
              </a:rPr>
              <a:t>1—2</a:t>
            </a:r>
            <a:r>
              <a:rPr lang="zh-CN" altLang="zh-CN" dirty="0">
                <a:latin typeface="微软雅黑" panose="020B0503020204020204" pitchFamily="34" charset="-122"/>
                <a:ea typeface="微软雅黑" panose="020B0503020204020204" pitchFamily="34" charset="-122"/>
              </a:rPr>
              <a:t>家符合条件的定点零售药店，提供门诊购药、直接结算服务。金安区、裕安区定点零售药店由市医疗保障局统一确定，其他县区零售药店由县区医疗保障局确定，报市医疗保障局备案。</a:t>
            </a:r>
            <a:endParaRPr lang="zh-CN" altLang="zh-CN" dirty="0">
              <a:latin typeface="微软雅黑" panose="020B0503020204020204" pitchFamily="34" charset="-122"/>
              <a:ea typeface="微软雅黑" panose="020B0503020204020204" pitchFamily="34" charset="-122"/>
            </a:endParaRPr>
          </a:p>
          <a:p>
            <a:r>
              <a:rPr lang="zh-CN" altLang="zh-CN" b="1" dirty="0">
                <a:latin typeface="微软雅黑" panose="020B0503020204020204" pitchFamily="34" charset="-122"/>
                <a:ea typeface="微软雅黑" panose="020B0503020204020204" pitchFamily="34" charset="-122"/>
              </a:rPr>
              <a:t>第十二条</a:t>
            </a:r>
            <a:r>
              <a:rPr lang="en-US" altLang="zh-CN" dirty="0">
                <a:latin typeface="微软雅黑" panose="020B0503020204020204" pitchFamily="34" charset="-122"/>
                <a:ea typeface="微软雅黑" panose="020B0503020204020204" pitchFamily="34" charset="-122"/>
              </a:rPr>
              <a:t>   </a:t>
            </a:r>
            <a:r>
              <a:rPr lang="zh-CN" altLang="zh-CN" dirty="0">
                <a:latin typeface="微软雅黑" panose="020B0503020204020204" pitchFamily="34" charset="-122"/>
                <a:ea typeface="微软雅黑" panose="020B0503020204020204" pitchFamily="34" charset="-122"/>
              </a:rPr>
              <a:t>人工器官移植术后抗排异治疗、尿毒症透析治疗的患者，暂继续执行现行政策。</a:t>
            </a:r>
            <a:endParaRPr lang="zh-CN" altLang="zh-CN" dirty="0">
              <a:latin typeface="微软雅黑" panose="020B0503020204020204" pitchFamily="34" charset="-122"/>
              <a:ea typeface="微软雅黑" panose="020B0503020204020204" pitchFamily="34" charset="-122"/>
            </a:endParaRPr>
          </a:p>
          <a:p>
            <a:pPr>
              <a:buFont typeface="Wingdings 2"/>
              <a:buNone/>
            </a:pPr>
            <a:endParaRPr lang="zh-CN" altLang="en-US" dirty="0"/>
          </a:p>
        </p:txBody>
      </p:sp>
      <p:sp>
        <p:nvSpPr>
          <p:cNvPr id="6" name="标题 1"/>
          <p:cNvSpPr txBox="1"/>
          <p:nvPr/>
        </p:nvSpPr>
        <p:spPr>
          <a:xfrm>
            <a:off x="684017" y="1340172"/>
            <a:ext cx="8034716" cy="398055"/>
          </a:xfrm>
          <a:prstGeom prst="rect">
            <a:avLst/>
          </a:prstGeom>
        </p:spPr>
        <p:txBody>
          <a:bodyPr vert="horz" lIns="0" rIns="0" bIns="0" anchor="b">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r>
              <a:rPr lang="zh-CN" altLang="en-US" sz="1800" b="1" dirty="0">
                <a:solidFill>
                  <a:schemeClr val="accent2">
                    <a:lumMod val="50000"/>
                  </a:schemeClr>
                </a:solidFill>
                <a:latin typeface="微软雅黑" panose="020B0503020204020204" pitchFamily="34" charset="-122"/>
                <a:ea typeface="微软雅黑" panose="020B0503020204020204" pitchFamily="34" charset="-122"/>
                <a:cs typeface="Times New Roman" panose="02020603050405020304" pitchFamily="18" charset="0"/>
              </a:rPr>
              <a:t> </a:t>
            </a:r>
            <a:r>
              <a:rPr lang="zh-CN" altLang="en-US" sz="2300" b="1" dirty="0" smtClean="0">
                <a:solidFill>
                  <a:schemeClr val="accent1">
                    <a:lumMod val="75000"/>
                  </a:schemeClr>
                </a:solidFill>
                <a:latin typeface="微软雅黑" panose="020B0503020204020204" pitchFamily="34" charset="-122"/>
                <a:ea typeface="微软雅黑" panose="020B0503020204020204" pitchFamily="34" charset="-122"/>
                <a:cs typeface="Times New Roman" panose="02020603050405020304" pitchFamily="18" charset="0"/>
              </a:rPr>
              <a:t>（ 三）、特殊慢性病门诊</a:t>
            </a:r>
            <a:endParaRPr lang="zh-CN" altLang="en-US" sz="2300" b="1" dirty="0" smtClean="0">
              <a:solidFill>
                <a:schemeClr val="accent1">
                  <a:lumMod val="75000"/>
                </a:schemeClr>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9" name="标题 1"/>
          <p:cNvSpPr>
            <a:spLocks noGrp="1"/>
          </p:cNvSpPr>
          <p:nvPr>
            <p:ph type="title"/>
          </p:nvPr>
        </p:nvSpPr>
        <p:spPr>
          <a:xfrm>
            <a:off x="467544" y="620688"/>
            <a:ext cx="8229600" cy="576064"/>
          </a:xfrm>
        </p:spPr>
        <p:txBody>
          <a:bodyPr>
            <a:normAutofit fontScale="90000"/>
          </a:bodyPr>
          <a:lstStyle/>
          <a:p>
            <a:r>
              <a:rPr lang="en-US" altLang="zh-CN" sz="3600" b="1" dirty="0" smtClean="0">
                <a:solidFill>
                  <a:srgbClr val="FF0000"/>
                </a:solidFill>
                <a:latin typeface="微软雅黑" panose="020B0503020204020204" pitchFamily="34" charset="-122"/>
                <a:ea typeface="微软雅黑" panose="020B0503020204020204" pitchFamily="34" charset="-122"/>
              </a:rPr>
              <a:t>   </a:t>
            </a:r>
            <a:r>
              <a:rPr lang="zh-CN" altLang="en-US" sz="3600" b="1" dirty="0" smtClean="0">
                <a:solidFill>
                  <a:srgbClr val="00B050"/>
                </a:solidFill>
                <a:latin typeface="+mj-ea"/>
              </a:rPr>
              <a:t>门诊</a:t>
            </a:r>
            <a:endParaRPr lang="zh-CN" altLang="en-US" sz="36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763688" y="2636912"/>
            <a:ext cx="8229600" cy="5184576"/>
          </a:xfrm>
        </p:spPr>
        <p:txBody>
          <a:bodyPr>
            <a:normAutofit/>
          </a:bodyPr>
          <a:lstStyle/>
          <a:p>
            <a:pPr marL="0" indent="0" algn="ctr">
              <a:buNone/>
            </a:pPr>
            <a:endParaRPr lang="zh-CN" altLang="zh-CN" dirty="0" smtClean="0">
              <a:latin typeface="隶书" pitchFamily="49" charset="-122"/>
              <a:ea typeface="隶书" pitchFamily="49" charset="-122"/>
            </a:endParaRPr>
          </a:p>
          <a:p>
            <a:pPr>
              <a:buNone/>
            </a:pPr>
            <a:endParaRPr lang="zh-CN" altLang="en-US" dirty="0"/>
          </a:p>
        </p:txBody>
      </p:sp>
      <p:sp>
        <p:nvSpPr>
          <p:cNvPr id="4" name="内容占位符 2"/>
          <p:cNvSpPr txBox="1"/>
          <p:nvPr/>
        </p:nvSpPr>
        <p:spPr>
          <a:xfrm>
            <a:off x="395605" y="620395"/>
            <a:ext cx="8517890" cy="5746115"/>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7015"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7015"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185"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185"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185"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lgn="ctr">
              <a:buNone/>
            </a:pPr>
            <a:r>
              <a:rPr lang="zh-CN" altLang="en-US" sz="2400" b="1" dirty="0" smtClean="0">
                <a:solidFill>
                  <a:srgbClr val="FF0000"/>
                </a:solidFill>
                <a:latin typeface="微软雅黑" panose="020B0503020204020204" pitchFamily="34" charset="-122"/>
                <a:ea typeface="微软雅黑" panose="020B0503020204020204" pitchFamily="34" charset="-122"/>
                <a:cs typeface="Times New Roman" panose="02020603050405020304" pitchFamily="18" charset="0"/>
                <a:sym typeface="+mn-ea"/>
              </a:rPr>
              <a:t>特慢病</a:t>
            </a:r>
            <a:r>
              <a:rPr lang="zh-CN" altLang="en-US" sz="2400" b="1" dirty="0" smtClean="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把握要点：办法第</a:t>
            </a:r>
            <a:r>
              <a:rPr lang="en-US" altLang="zh-CN" sz="2400" b="1" dirty="0" smtClean="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9</a:t>
            </a:r>
            <a:r>
              <a:rPr lang="zh-CN" altLang="en-US" sz="2400" b="1" dirty="0" smtClean="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至第</a:t>
            </a:r>
            <a:r>
              <a:rPr lang="en-US" altLang="zh-CN" sz="2400" b="1" dirty="0" smtClean="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12</a:t>
            </a:r>
            <a:r>
              <a:rPr lang="zh-CN" altLang="en-US" sz="2400" b="1" dirty="0" smtClean="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条</a:t>
            </a:r>
            <a:endParaRPr lang="en-US" altLang="zh-CN" sz="1900" b="1" dirty="0" smtClean="0">
              <a:solidFill>
                <a:srgbClr val="FF0000"/>
              </a:solidFill>
              <a:latin typeface="微软雅黑" panose="020B0503020204020204" pitchFamily="34" charset="-122"/>
              <a:ea typeface="微软雅黑" panose="020B0503020204020204" pitchFamily="34" charset="-122"/>
              <a:cs typeface="Times New Roman" panose="02020603050405020304" pitchFamily="18" charset="0"/>
            </a:endParaRPr>
          </a:p>
          <a:p>
            <a:pPr lvl="0"/>
            <a:endParaRPr lang="en-US" altLang="zh-CN" sz="1900" dirty="0" smtClean="0">
              <a:latin typeface="微软雅黑" panose="020B0503020204020204" pitchFamily="34" charset="-122"/>
              <a:ea typeface="微软雅黑" panose="020B0503020204020204" pitchFamily="34" charset="-122"/>
            </a:endParaRPr>
          </a:p>
          <a:p>
            <a:pPr lvl="0"/>
            <a:r>
              <a:rPr lang="en-US" altLang="zh-CN" sz="1900" dirty="0" smtClean="0">
                <a:latin typeface="微软雅黑" panose="020B0503020204020204" pitchFamily="34" charset="-122"/>
                <a:ea typeface="微软雅黑" panose="020B0503020204020204" pitchFamily="34" charset="-122"/>
              </a:rPr>
              <a:t>1、</a:t>
            </a:r>
            <a:r>
              <a:rPr lang="zh-CN" altLang="zh-CN" sz="1900" dirty="0" smtClean="0">
                <a:latin typeface="微软雅黑" panose="020B0503020204020204" pitchFamily="34" charset="-122"/>
                <a:ea typeface="微软雅黑" panose="020B0503020204020204" pitchFamily="34" charset="-122"/>
              </a:rPr>
              <a:t>特殊</a:t>
            </a:r>
            <a:r>
              <a:rPr lang="zh-CN" altLang="zh-CN" sz="1900" dirty="0">
                <a:latin typeface="微软雅黑" panose="020B0503020204020204" pitchFamily="34" charset="-122"/>
                <a:ea typeface="微软雅黑" panose="020B0503020204020204" pitchFamily="34" charset="-122"/>
              </a:rPr>
              <a:t>慢性病病种</a:t>
            </a:r>
            <a:r>
              <a:rPr lang="en-US" altLang="zh-CN" sz="1900" dirty="0">
                <a:latin typeface="微软雅黑" panose="020B0503020204020204" pitchFamily="34" charset="-122"/>
                <a:ea typeface="微软雅黑" panose="020B0503020204020204" pitchFamily="34" charset="-122"/>
              </a:rPr>
              <a:t>23</a:t>
            </a:r>
            <a:r>
              <a:rPr lang="zh-CN" altLang="zh-CN" sz="1900" dirty="0">
                <a:latin typeface="微软雅黑" panose="020B0503020204020204" pitchFamily="34" charset="-122"/>
                <a:ea typeface="微软雅黑" panose="020B0503020204020204" pitchFamily="34" charset="-122"/>
              </a:rPr>
              <a:t>个，再生障碍性贫血、白血病、恶性肿瘤（放化疗）、慢性肾衰竭（尿毒症期）、器官移植术后（抗排异治疗）</a:t>
            </a:r>
            <a:r>
              <a:rPr lang="zh-CN" altLang="zh-CN" sz="1900" dirty="0" smtClean="0">
                <a:latin typeface="微软雅黑" panose="020B0503020204020204" pitchFamily="34" charset="-122"/>
                <a:ea typeface="微软雅黑" panose="020B0503020204020204" pitchFamily="34" charset="-122"/>
              </a:rPr>
              <a:t>等</a:t>
            </a:r>
            <a:r>
              <a:rPr lang="zh-CN" altLang="en-US" sz="1900" dirty="0">
                <a:latin typeface="微软雅黑" panose="020B0503020204020204" pitchFamily="34" charset="-122"/>
                <a:ea typeface="微软雅黑" panose="020B0503020204020204" pitchFamily="34" charset="-122"/>
              </a:rPr>
              <a:t>。</a:t>
            </a:r>
            <a:endParaRPr lang="zh-CN" altLang="zh-CN" sz="1900" dirty="0">
              <a:latin typeface="微软雅黑" panose="020B0503020204020204" pitchFamily="34" charset="-122"/>
              <a:ea typeface="微软雅黑" panose="020B0503020204020204" pitchFamily="34" charset="-122"/>
            </a:endParaRPr>
          </a:p>
          <a:p>
            <a:pPr lvl="0"/>
            <a:r>
              <a:rPr lang="en-US" altLang="zh-CN" sz="1900" dirty="0" smtClean="0">
                <a:latin typeface="微软雅黑" panose="020B0503020204020204" pitchFamily="34" charset="-122"/>
                <a:ea typeface="微软雅黑" panose="020B0503020204020204" pitchFamily="34" charset="-122"/>
              </a:rPr>
              <a:t>2、</a:t>
            </a:r>
            <a:r>
              <a:rPr lang="zh-CN" altLang="zh-CN" sz="1900" dirty="0" smtClean="0">
                <a:latin typeface="微软雅黑" panose="020B0503020204020204" pitchFamily="34" charset="-122"/>
                <a:ea typeface="微软雅黑" panose="020B0503020204020204" pitchFamily="34" charset="-122"/>
              </a:rPr>
              <a:t>医药费</a:t>
            </a:r>
            <a:r>
              <a:rPr lang="zh-CN" altLang="zh-CN" sz="1900" dirty="0">
                <a:latin typeface="微软雅黑" panose="020B0503020204020204" pitchFamily="34" charset="-122"/>
                <a:ea typeface="微软雅黑" panose="020B0503020204020204" pitchFamily="34" charset="-122"/>
              </a:rPr>
              <a:t>用是指与病种相关，且符合“两个目录”规定的用药、诊疗要求的费用。</a:t>
            </a:r>
            <a:endParaRPr lang="zh-CN" altLang="zh-CN" sz="1900" dirty="0">
              <a:latin typeface="微软雅黑" panose="020B0503020204020204" pitchFamily="34" charset="-122"/>
              <a:ea typeface="微软雅黑" panose="020B0503020204020204" pitchFamily="34" charset="-122"/>
            </a:endParaRPr>
          </a:p>
          <a:p>
            <a:pPr lvl="0"/>
            <a:r>
              <a:rPr lang="en-US" altLang="zh-CN" sz="1900" dirty="0" smtClean="0">
                <a:latin typeface="微软雅黑" panose="020B0503020204020204" pitchFamily="34" charset="-122"/>
                <a:ea typeface="微软雅黑" panose="020B0503020204020204" pitchFamily="34" charset="-122"/>
              </a:rPr>
              <a:t>3、</a:t>
            </a:r>
            <a:r>
              <a:rPr lang="zh-CN" altLang="zh-CN" sz="1900" dirty="0" smtClean="0">
                <a:latin typeface="微软雅黑" panose="020B0503020204020204" pitchFamily="34" charset="-122"/>
                <a:ea typeface="微软雅黑" panose="020B0503020204020204" pitchFamily="34" charset="-122"/>
              </a:rPr>
              <a:t>按</a:t>
            </a:r>
            <a:r>
              <a:rPr lang="zh-CN" altLang="zh-CN" sz="1900" dirty="0">
                <a:latin typeface="微软雅黑" panose="020B0503020204020204" pitchFamily="34" charset="-122"/>
                <a:ea typeface="微软雅黑" panose="020B0503020204020204" pitchFamily="34" charset="-122"/>
              </a:rPr>
              <a:t>当次就诊医疗机构普通住院政策报销，年度内按就诊</a:t>
            </a:r>
            <a:r>
              <a:rPr lang="zh-CN" altLang="zh-CN" sz="1900" u="sng" dirty="0">
                <a:solidFill>
                  <a:srgbClr val="FF0000"/>
                </a:solidFill>
                <a:latin typeface="微软雅黑" panose="020B0503020204020204" pitchFamily="34" charset="-122"/>
                <a:ea typeface="微软雅黑" panose="020B0503020204020204" pitchFamily="34" charset="-122"/>
              </a:rPr>
              <a:t>最高类别医疗机构计算</a:t>
            </a:r>
            <a:r>
              <a:rPr lang="en-US" altLang="zh-CN" sz="1900" u="sng" dirty="0">
                <a:solidFill>
                  <a:srgbClr val="FF0000"/>
                </a:solidFill>
                <a:latin typeface="微软雅黑" panose="020B0503020204020204" pitchFamily="34" charset="-122"/>
                <a:ea typeface="微软雅黑" panose="020B0503020204020204" pitchFamily="34" charset="-122"/>
              </a:rPr>
              <a:t>1</a:t>
            </a:r>
            <a:r>
              <a:rPr lang="zh-CN" altLang="zh-CN" sz="1900" u="sng" dirty="0">
                <a:solidFill>
                  <a:srgbClr val="FF0000"/>
                </a:solidFill>
                <a:latin typeface="微软雅黑" panose="020B0503020204020204" pitchFamily="34" charset="-122"/>
                <a:ea typeface="微软雅黑" panose="020B0503020204020204" pitchFamily="34" charset="-122"/>
              </a:rPr>
              <a:t>次起付线</a:t>
            </a:r>
            <a:r>
              <a:rPr lang="zh-CN" altLang="zh-CN" sz="1900" dirty="0">
                <a:latin typeface="微软雅黑" panose="020B0503020204020204" pitchFamily="34" charset="-122"/>
                <a:ea typeface="微软雅黑" panose="020B0503020204020204" pitchFamily="34" charset="-122"/>
              </a:rPr>
              <a:t>。</a:t>
            </a:r>
            <a:endParaRPr lang="zh-CN" altLang="zh-CN" sz="1900" dirty="0">
              <a:latin typeface="微软雅黑" panose="020B0503020204020204" pitchFamily="34" charset="-122"/>
              <a:ea typeface="微软雅黑" panose="020B0503020204020204" pitchFamily="34" charset="-122"/>
            </a:endParaRPr>
          </a:p>
          <a:p>
            <a:r>
              <a:rPr lang="en-US" altLang="zh-CN" sz="1900" dirty="0">
                <a:latin typeface="微软雅黑" panose="020B0503020204020204" pitchFamily="34" charset="-122"/>
                <a:ea typeface="微软雅黑" panose="020B0503020204020204" pitchFamily="34" charset="-122"/>
              </a:rPr>
              <a:t>4</a:t>
            </a:r>
            <a:r>
              <a:rPr lang="zh-CN" altLang="zh-CN" sz="1900" dirty="0">
                <a:latin typeface="微软雅黑" panose="020B0503020204020204" pitchFamily="34" charset="-122"/>
                <a:ea typeface="微软雅黑" panose="020B0503020204020204" pitchFamily="34" charset="-122"/>
              </a:rPr>
              <a:t>、参保居民在省内、外医疗机构发生的特殊慢性病合规费用按住院政策报销。 </a:t>
            </a:r>
            <a:endParaRPr lang="zh-CN" altLang="zh-CN" sz="1900" dirty="0">
              <a:latin typeface="微软雅黑" panose="020B0503020204020204" pitchFamily="34" charset="-122"/>
              <a:ea typeface="微软雅黑" panose="020B0503020204020204" pitchFamily="34" charset="-122"/>
            </a:endParaRPr>
          </a:p>
          <a:p>
            <a:r>
              <a:rPr lang="en-US" altLang="zh-CN" sz="1900" dirty="0">
                <a:latin typeface="微软雅黑" panose="020B0503020204020204" pitchFamily="34" charset="-122"/>
                <a:ea typeface="微软雅黑" panose="020B0503020204020204" pitchFamily="34" charset="-122"/>
              </a:rPr>
              <a:t>5</a:t>
            </a:r>
            <a:r>
              <a:rPr lang="zh-CN" altLang="zh-CN" sz="1900" dirty="0">
                <a:latin typeface="微软雅黑" panose="020B0503020204020204" pitchFamily="34" charset="-122"/>
                <a:ea typeface="微软雅黑" panose="020B0503020204020204" pitchFamily="34" charset="-122"/>
              </a:rPr>
              <a:t>、人工器官移植术后抗排异治疗、尿毒症透析治疗</a:t>
            </a:r>
            <a:r>
              <a:rPr lang="en-US" altLang="zh-CN" sz="1900" dirty="0">
                <a:latin typeface="微软雅黑" panose="020B0503020204020204" pitchFamily="34" charset="-122"/>
                <a:ea typeface="微软雅黑" panose="020B0503020204020204" pitchFamily="34" charset="-122"/>
              </a:rPr>
              <a:t>2</a:t>
            </a:r>
            <a:r>
              <a:rPr lang="zh-CN" altLang="en-US" sz="1900" dirty="0">
                <a:latin typeface="微软雅黑" panose="020B0503020204020204" pitchFamily="34" charset="-122"/>
                <a:ea typeface="微软雅黑" panose="020B0503020204020204" pitchFamily="34" charset="-122"/>
              </a:rPr>
              <a:t>个</a:t>
            </a:r>
            <a:r>
              <a:rPr lang="zh-CN" altLang="zh-CN" sz="1900" dirty="0">
                <a:latin typeface="微软雅黑" panose="020B0503020204020204" pitchFamily="34" charset="-122"/>
                <a:ea typeface="微软雅黑" panose="020B0503020204020204" pitchFamily="34" charset="-122"/>
              </a:rPr>
              <a:t>特殊慢性病</a:t>
            </a:r>
            <a:r>
              <a:rPr lang="zh-CN" altLang="zh-CN" sz="1900" dirty="0">
                <a:solidFill>
                  <a:schemeClr val="tx1"/>
                </a:solidFill>
                <a:latin typeface="微软雅黑" panose="020B0503020204020204" pitchFamily="34" charset="-122"/>
                <a:ea typeface="微软雅黑" panose="020B0503020204020204" pitchFamily="34" charset="-122"/>
              </a:rPr>
              <a:t>报销比例</a:t>
            </a:r>
            <a:r>
              <a:rPr lang="en-US" altLang="zh-CN" sz="1900" u="sng" dirty="0">
                <a:solidFill>
                  <a:srgbClr val="FF0000"/>
                </a:solidFill>
                <a:latin typeface="微软雅黑" panose="020B0503020204020204" pitchFamily="34" charset="-122"/>
                <a:ea typeface="微软雅黑" panose="020B0503020204020204" pitchFamily="34" charset="-122"/>
              </a:rPr>
              <a:t>85%</a:t>
            </a:r>
            <a:r>
              <a:rPr lang="zh-CN" altLang="zh-CN" sz="1900" dirty="0">
                <a:latin typeface="微软雅黑" panose="020B0503020204020204" pitchFamily="34" charset="-122"/>
                <a:ea typeface="微软雅黑" panose="020B0503020204020204" pitchFamily="34" charset="-122"/>
              </a:rPr>
              <a:t>。</a:t>
            </a:r>
            <a:endParaRPr lang="zh-CN" altLang="zh-CN" sz="1900" dirty="0">
              <a:latin typeface="微软雅黑" panose="020B0503020204020204" pitchFamily="34" charset="-122"/>
              <a:ea typeface="微软雅黑" panose="020B0503020204020204" pitchFamily="34" charset="-122"/>
            </a:endParaRPr>
          </a:p>
          <a:p>
            <a:pPr algn="ctr">
              <a:buNone/>
            </a:pPr>
            <a:endParaRPr lang="zh-CN" altLang="zh-CN" sz="1500" dirty="0">
              <a:latin typeface="微软雅黑" panose="020B0503020204020204" pitchFamily="34" charset="-122"/>
              <a:ea typeface="微软雅黑" panose="020B0503020204020204" pitchFamily="34" charset="-122"/>
            </a:endParaRPr>
          </a:p>
        </p:txBody>
      </p:sp>
      <p:sp>
        <p:nvSpPr>
          <p:cNvPr id="6" name="标题 1"/>
          <p:cNvSpPr>
            <a:spLocks noGrp="1"/>
          </p:cNvSpPr>
          <p:nvPr>
            <p:ph type="title"/>
          </p:nvPr>
        </p:nvSpPr>
        <p:spPr>
          <a:xfrm>
            <a:off x="467544" y="620688"/>
            <a:ext cx="8229600" cy="576064"/>
          </a:xfrm>
        </p:spPr>
        <p:txBody>
          <a:bodyPr>
            <a:normAutofit fontScale="90000"/>
          </a:bodyPr>
          <a:lstStyle/>
          <a:p>
            <a:r>
              <a:rPr lang="en-US" altLang="zh-CN" sz="3600" b="1" dirty="0" smtClean="0">
                <a:solidFill>
                  <a:srgbClr val="FF0000"/>
                </a:solidFill>
                <a:latin typeface="微软雅黑" panose="020B0503020204020204" pitchFamily="34" charset="-122"/>
                <a:ea typeface="微软雅黑" panose="020B0503020204020204" pitchFamily="34" charset="-122"/>
              </a:rPr>
              <a:t>   </a:t>
            </a:r>
            <a:endParaRPr lang="zh-CN" altLang="en-US" sz="3600" b="1" dirty="0">
              <a:solidFill>
                <a:srgbClr val="FF0000"/>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39649" y="1844824"/>
            <a:ext cx="8229600" cy="4464496"/>
          </a:xfrm>
        </p:spPr>
        <p:txBody>
          <a:bodyPr>
            <a:normAutofit/>
          </a:bodyPr>
          <a:lstStyle/>
          <a:p>
            <a:pPr marL="0" indent="0">
              <a:buNone/>
            </a:pPr>
            <a:endParaRPr lang="zh-CN" altLang="zh-CN" dirty="0">
              <a:latin typeface="隶书" pitchFamily="49" charset="-122"/>
              <a:ea typeface="隶书" pitchFamily="49" charset="-122"/>
            </a:endParaRPr>
          </a:p>
          <a:p>
            <a:pPr>
              <a:buNone/>
            </a:pPr>
            <a:endParaRPr lang="zh-CN" altLang="en-US" dirty="0"/>
          </a:p>
        </p:txBody>
      </p:sp>
      <p:sp>
        <p:nvSpPr>
          <p:cNvPr id="4" name="内容占位符 2"/>
          <p:cNvSpPr txBox="1"/>
          <p:nvPr/>
        </p:nvSpPr>
        <p:spPr>
          <a:xfrm>
            <a:off x="539782" y="1844824"/>
            <a:ext cx="8229600" cy="4752528"/>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7015"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7015"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185"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185"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185"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buFont typeface="Wingdings 2"/>
              <a:buNone/>
            </a:pPr>
            <a:r>
              <a:rPr lang="zh-CN" altLang="zh-CN" b="1" dirty="0">
                <a:latin typeface="微软雅黑" panose="020B0503020204020204" pitchFamily="34" charset="-122"/>
                <a:ea typeface="微软雅黑" panose="020B0503020204020204" pitchFamily="34" charset="-122"/>
                <a:sym typeface="+mn-ea"/>
              </a:rPr>
              <a:t>第十三条</a:t>
            </a:r>
            <a:r>
              <a:rPr lang="en-US" altLang="zh-CN" dirty="0">
                <a:latin typeface="微软雅黑" panose="020B0503020204020204" pitchFamily="34" charset="-122"/>
                <a:ea typeface="微软雅黑" panose="020B0503020204020204" pitchFamily="34" charset="-122"/>
                <a:sym typeface="+mn-ea"/>
              </a:rPr>
              <a:t>   </a:t>
            </a:r>
            <a:r>
              <a:rPr lang="zh-CN" altLang="zh-CN" dirty="0">
                <a:latin typeface="微软雅黑" panose="020B0503020204020204" pitchFamily="34" charset="-122"/>
                <a:ea typeface="微软雅黑" panose="020B0503020204020204" pitchFamily="34" charset="-122"/>
                <a:sym typeface="+mn-ea"/>
              </a:rPr>
              <a:t>符合省残联等</a:t>
            </a:r>
            <a:r>
              <a:rPr lang="en-US" altLang="zh-CN" dirty="0">
                <a:latin typeface="微软雅黑" panose="020B0503020204020204" pitchFamily="34" charset="-122"/>
                <a:ea typeface="微软雅黑" panose="020B0503020204020204" pitchFamily="34" charset="-122"/>
                <a:sym typeface="+mn-ea"/>
              </a:rPr>
              <a:t>4</a:t>
            </a:r>
            <a:r>
              <a:rPr lang="zh-CN" altLang="zh-CN" dirty="0">
                <a:latin typeface="微软雅黑" panose="020B0503020204020204" pitchFamily="34" charset="-122"/>
                <a:ea typeface="微软雅黑" panose="020B0503020204020204" pitchFamily="34" charset="-122"/>
                <a:sym typeface="+mn-ea"/>
              </a:rPr>
              <a:t>部门《关于对参加新型农村合作医疗和城镇居民基本医疗保险的残疾人装配辅助器具给予补助的意见》（皖残联〔</a:t>
            </a:r>
            <a:r>
              <a:rPr lang="en-US" altLang="zh-CN" dirty="0">
                <a:latin typeface="微软雅黑" panose="020B0503020204020204" pitchFamily="34" charset="-122"/>
                <a:ea typeface="微软雅黑" panose="020B0503020204020204" pitchFamily="34" charset="-122"/>
                <a:sym typeface="+mn-ea"/>
              </a:rPr>
              <a:t>2009</a:t>
            </a:r>
            <a:r>
              <a:rPr lang="zh-CN" altLang="zh-CN" dirty="0">
                <a:latin typeface="微软雅黑" panose="020B0503020204020204" pitchFamily="34" charset="-122"/>
                <a:ea typeface="微软雅黑" panose="020B0503020204020204" pitchFamily="34" charset="-122"/>
                <a:sym typeface="+mn-ea"/>
              </a:rPr>
              <a:t>〕</a:t>
            </a:r>
            <a:r>
              <a:rPr lang="en-US" altLang="zh-CN" dirty="0">
                <a:latin typeface="微软雅黑" panose="020B0503020204020204" pitchFamily="34" charset="-122"/>
                <a:ea typeface="微软雅黑" panose="020B0503020204020204" pitchFamily="34" charset="-122"/>
                <a:sym typeface="+mn-ea"/>
              </a:rPr>
              <a:t>4</a:t>
            </a:r>
            <a:r>
              <a:rPr lang="zh-CN" altLang="zh-CN" dirty="0">
                <a:latin typeface="微软雅黑" panose="020B0503020204020204" pitchFamily="34" charset="-122"/>
                <a:ea typeface="微软雅黑" panose="020B0503020204020204" pitchFamily="34" charset="-122"/>
                <a:sym typeface="+mn-ea"/>
              </a:rPr>
              <a:t>号）规定的残疾人，凭定点装配机构辅助器具装配单及发票回参保地经办机构办理报销。报销比例调整为</a:t>
            </a:r>
            <a:r>
              <a:rPr lang="en-US" altLang="zh-CN" dirty="0">
                <a:latin typeface="微软雅黑" panose="020B0503020204020204" pitchFamily="34" charset="-122"/>
                <a:ea typeface="微软雅黑" panose="020B0503020204020204" pitchFamily="34" charset="-122"/>
                <a:sym typeface="+mn-ea"/>
              </a:rPr>
              <a:t>50%</a:t>
            </a:r>
            <a:r>
              <a:rPr lang="zh-CN" altLang="zh-CN" dirty="0">
                <a:latin typeface="微软雅黑" panose="020B0503020204020204" pitchFamily="34" charset="-122"/>
                <a:ea typeface="微软雅黑" panose="020B0503020204020204" pitchFamily="34" charset="-122"/>
                <a:sym typeface="+mn-ea"/>
              </a:rPr>
              <a:t>（不设起付线），单次报销封顶线调整为：每具大腿假肢</a:t>
            </a:r>
            <a:r>
              <a:rPr lang="en-US" altLang="zh-CN" dirty="0">
                <a:latin typeface="微软雅黑" panose="020B0503020204020204" pitchFamily="34" charset="-122"/>
                <a:ea typeface="微软雅黑" panose="020B0503020204020204" pitchFamily="34" charset="-122"/>
                <a:sym typeface="+mn-ea"/>
              </a:rPr>
              <a:t>1700</a:t>
            </a:r>
            <a:r>
              <a:rPr lang="zh-CN" altLang="zh-CN" dirty="0">
                <a:latin typeface="微软雅黑" panose="020B0503020204020204" pitchFamily="34" charset="-122"/>
                <a:ea typeface="微软雅黑" panose="020B0503020204020204" pitchFamily="34" charset="-122"/>
                <a:sym typeface="+mn-ea"/>
              </a:rPr>
              <a:t>元，每具小腿假肢</a:t>
            </a:r>
            <a:r>
              <a:rPr lang="en-US" altLang="zh-CN" dirty="0">
                <a:latin typeface="微软雅黑" panose="020B0503020204020204" pitchFamily="34" charset="-122"/>
                <a:ea typeface="微软雅黑" panose="020B0503020204020204" pitchFamily="34" charset="-122"/>
                <a:sym typeface="+mn-ea"/>
              </a:rPr>
              <a:t>800</a:t>
            </a:r>
            <a:r>
              <a:rPr lang="zh-CN" altLang="zh-CN" dirty="0">
                <a:latin typeface="微软雅黑" panose="020B0503020204020204" pitchFamily="34" charset="-122"/>
                <a:ea typeface="微软雅黑" panose="020B0503020204020204" pitchFamily="34" charset="-122"/>
                <a:sym typeface="+mn-ea"/>
              </a:rPr>
              <a:t>元，每只助听器</a:t>
            </a:r>
            <a:r>
              <a:rPr lang="en-US" altLang="zh-CN" dirty="0">
                <a:latin typeface="微软雅黑" panose="020B0503020204020204" pitchFamily="34" charset="-122"/>
                <a:ea typeface="微软雅黑" panose="020B0503020204020204" pitchFamily="34" charset="-122"/>
                <a:sym typeface="+mn-ea"/>
              </a:rPr>
              <a:t>3500</a:t>
            </a:r>
            <a:r>
              <a:rPr lang="zh-CN" altLang="zh-CN" dirty="0">
                <a:latin typeface="微软雅黑" panose="020B0503020204020204" pitchFamily="34" charset="-122"/>
                <a:ea typeface="微软雅黑" panose="020B0503020204020204" pitchFamily="34" charset="-122"/>
                <a:sym typeface="+mn-ea"/>
              </a:rPr>
              <a:t>元。</a:t>
            </a:r>
            <a:endParaRPr lang="zh-CN" altLang="en-US" dirty="0"/>
          </a:p>
        </p:txBody>
      </p:sp>
      <p:sp>
        <p:nvSpPr>
          <p:cNvPr id="6" name="标题 1"/>
          <p:cNvSpPr txBox="1"/>
          <p:nvPr/>
        </p:nvSpPr>
        <p:spPr>
          <a:xfrm>
            <a:off x="684017" y="1340172"/>
            <a:ext cx="8034716" cy="398055"/>
          </a:xfrm>
          <a:prstGeom prst="rect">
            <a:avLst/>
          </a:prstGeom>
        </p:spPr>
        <p:txBody>
          <a:bodyPr vert="horz" lIns="0" rIns="0" bIns="0" anchor="b">
            <a:normAutofit fontScale="90000" lnSpcReduction="200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r>
              <a:rPr lang="zh-CN" altLang="en-US" sz="2000" b="1" dirty="0">
                <a:solidFill>
                  <a:schemeClr val="accent2">
                    <a:lumMod val="50000"/>
                  </a:schemeClr>
                </a:solidFill>
                <a:latin typeface="微软雅黑" panose="020B0503020204020204" pitchFamily="34" charset="-122"/>
                <a:ea typeface="微软雅黑" panose="020B0503020204020204" pitchFamily="34" charset="-122"/>
                <a:cs typeface="Times New Roman" panose="02020603050405020304" pitchFamily="18" charset="0"/>
              </a:rPr>
              <a:t> </a:t>
            </a:r>
            <a:r>
              <a:rPr lang="zh-CN" altLang="en-US" sz="2400" b="1" dirty="0" smtClean="0">
                <a:solidFill>
                  <a:schemeClr val="accent1">
                    <a:lumMod val="75000"/>
                  </a:schemeClr>
                </a:solidFill>
                <a:latin typeface="微软雅黑" panose="020B0503020204020204" pitchFamily="34" charset="-122"/>
                <a:ea typeface="微软雅黑" panose="020B0503020204020204" pitchFamily="34" charset="-122"/>
                <a:cs typeface="Times New Roman" panose="02020603050405020304" pitchFamily="18" charset="0"/>
              </a:rPr>
              <a:t>（ 四）、装配辅助器具</a:t>
            </a:r>
            <a:endParaRPr lang="zh-CN" altLang="en-US" sz="2400" b="1" dirty="0">
              <a:solidFill>
                <a:schemeClr val="accent1">
                  <a:lumMod val="75000"/>
                </a:schemeClr>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9" name="标题 1"/>
          <p:cNvSpPr>
            <a:spLocks noGrp="1"/>
          </p:cNvSpPr>
          <p:nvPr>
            <p:ph type="title"/>
          </p:nvPr>
        </p:nvSpPr>
        <p:spPr>
          <a:xfrm>
            <a:off x="467544" y="620688"/>
            <a:ext cx="8229600" cy="576064"/>
          </a:xfrm>
        </p:spPr>
        <p:txBody>
          <a:bodyPr>
            <a:normAutofit fontScale="90000"/>
          </a:bodyPr>
          <a:lstStyle/>
          <a:p>
            <a:r>
              <a:rPr lang="en-US" altLang="zh-CN" sz="3600" b="1" dirty="0" smtClean="0">
                <a:solidFill>
                  <a:srgbClr val="FF0000"/>
                </a:solidFill>
                <a:latin typeface="微软雅黑" panose="020B0503020204020204" pitchFamily="34" charset="-122"/>
                <a:ea typeface="微软雅黑" panose="020B0503020204020204" pitchFamily="34" charset="-122"/>
              </a:rPr>
              <a:t>   </a:t>
            </a:r>
            <a:r>
              <a:rPr lang="zh-CN" altLang="en-US" sz="3600" b="1" dirty="0" smtClean="0">
                <a:solidFill>
                  <a:srgbClr val="00B050"/>
                </a:solidFill>
                <a:latin typeface="+mj-ea"/>
              </a:rPr>
              <a:t>门诊</a:t>
            </a:r>
            <a:endParaRPr lang="zh-CN" altLang="en-US" sz="36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39649" y="1844824"/>
            <a:ext cx="8229600" cy="4464496"/>
          </a:xfrm>
        </p:spPr>
        <p:txBody>
          <a:bodyPr>
            <a:normAutofit/>
          </a:bodyPr>
          <a:lstStyle/>
          <a:p>
            <a:pPr marL="0" indent="0">
              <a:buNone/>
            </a:pPr>
            <a:endParaRPr lang="zh-CN" altLang="zh-CN" dirty="0">
              <a:latin typeface="隶书" pitchFamily="49" charset="-122"/>
              <a:ea typeface="隶书" pitchFamily="49" charset="-122"/>
            </a:endParaRPr>
          </a:p>
          <a:p>
            <a:pPr>
              <a:buNone/>
            </a:pPr>
            <a:endParaRPr lang="zh-CN" altLang="en-US" dirty="0"/>
          </a:p>
        </p:txBody>
      </p:sp>
      <p:sp>
        <p:nvSpPr>
          <p:cNvPr id="4" name="内容占位符 2"/>
          <p:cNvSpPr txBox="1"/>
          <p:nvPr/>
        </p:nvSpPr>
        <p:spPr>
          <a:xfrm>
            <a:off x="539782" y="1916579"/>
            <a:ext cx="8229600" cy="4752528"/>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7015"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7015"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185"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185"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185"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r>
              <a:rPr lang="zh-CN" altLang="zh-CN" b="1" dirty="0">
                <a:latin typeface="微软雅黑" panose="020B0503020204020204" pitchFamily="34" charset="-122"/>
                <a:ea typeface="微软雅黑" panose="020B0503020204020204" pitchFamily="34" charset="-122"/>
              </a:rPr>
              <a:t>第十四条</a:t>
            </a:r>
            <a:r>
              <a:rPr lang="en-US" altLang="zh-CN" dirty="0">
                <a:latin typeface="微软雅黑" panose="020B0503020204020204" pitchFamily="34" charset="-122"/>
                <a:ea typeface="微软雅黑" panose="020B0503020204020204" pitchFamily="34" charset="-122"/>
              </a:rPr>
              <a:t>   </a:t>
            </a:r>
            <a:r>
              <a:rPr lang="zh-CN" altLang="zh-CN" dirty="0">
                <a:latin typeface="微软雅黑" panose="020B0503020204020204" pitchFamily="34" charset="-122"/>
                <a:ea typeface="微软雅黑" panose="020B0503020204020204" pitchFamily="34" charset="-122"/>
              </a:rPr>
              <a:t>参加医保的</a:t>
            </a:r>
            <a:r>
              <a:rPr lang="en-US" altLang="zh-CN" dirty="0">
                <a:latin typeface="微软雅黑" panose="020B0503020204020204" pitchFamily="34" charset="-122"/>
                <a:ea typeface="微软雅黑" panose="020B0503020204020204" pitchFamily="34" charset="-122"/>
              </a:rPr>
              <a:t>18</a:t>
            </a:r>
            <a:r>
              <a:rPr lang="zh-CN" altLang="zh-CN" dirty="0">
                <a:latin typeface="微软雅黑" panose="020B0503020204020204" pitchFamily="34" charset="-122"/>
                <a:ea typeface="微软雅黑" panose="020B0503020204020204" pitchFamily="34" charset="-122"/>
              </a:rPr>
              <a:t>周岁以下苯丙酮尿症及四氢生物蝶呤缺乏症患者，在省内省级或市级妇幼健康服务机构门诊就诊，其医药及专用食品费用纳入基本医保报销范围，不计起付线，按</a:t>
            </a:r>
            <a:r>
              <a:rPr lang="en-US" altLang="zh-CN" dirty="0">
                <a:latin typeface="微软雅黑" panose="020B0503020204020204" pitchFamily="34" charset="-122"/>
                <a:ea typeface="微软雅黑" panose="020B0503020204020204" pitchFamily="34" charset="-122"/>
              </a:rPr>
              <a:t>65%</a:t>
            </a:r>
            <a:r>
              <a:rPr lang="zh-CN" altLang="zh-CN" dirty="0">
                <a:latin typeface="微软雅黑" panose="020B0503020204020204" pitchFamily="34" charset="-122"/>
                <a:ea typeface="微软雅黑" panose="020B0503020204020204" pitchFamily="34" charset="-122"/>
              </a:rPr>
              <a:t>比例报销。患者凭门诊病历、处方和发票，到统筹地区经办机构办理报销。年度累计报销限额为</a:t>
            </a:r>
            <a:r>
              <a:rPr lang="en-US" altLang="zh-CN" dirty="0">
                <a:latin typeface="微软雅黑" panose="020B0503020204020204" pitchFamily="34" charset="-122"/>
                <a:ea typeface="微软雅黑" panose="020B0503020204020204" pitchFamily="34" charset="-122"/>
              </a:rPr>
              <a:t>2</a:t>
            </a:r>
            <a:r>
              <a:rPr lang="zh-CN" altLang="zh-CN" dirty="0">
                <a:latin typeface="微软雅黑" panose="020B0503020204020204" pitchFamily="34" charset="-122"/>
                <a:ea typeface="微软雅黑" panose="020B0503020204020204" pitchFamily="34" charset="-122"/>
              </a:rPr>
              <a:t>万元。</a:t>
            </a:r>
            <a:endParaRPr lang="zh-CN" altLang="zh-CN" dirty="0">
              <a:latin typeface="微软雅黑" panose="020B0503020204020204" pitchFamily="34" charset="-122"/>
              <a:ea typeface="微软雅黑" panose="020B0503020204020204" pitchFamily="34" charset="-122"/>
            </a:endParaRPr>
          </a:p>
          <a:p>
            <a:r>
              <a:rPr lang="zh-CN" altLang="zh-CN" dirty="0">
                <a:latin typeface="微软雅黑" panose="020B0503020204020204" pitchFamily="34" charset="-122"/>
                <a:ea typeface="微软雅黑" panose="020B0503020204020204" pitchFamily="34" charset="-122"/>
              </a:rPr>
              <a:t>罕见疾病其他门诊报销制度由市医疗保障局另行制定。</a:t>
            </a:r>
            <a:endParaRPr lang="zh-CN" altLang="zh-CN" dirty="0">
              <a:latin typeface="微软雅黑" panose="020B0503020204020204" pitchFamily="34" charset="-122"/>
              <a:ea typeface="微软雅黑" panose="020B0503020204020204" pitchFamily="34" charset="-122"/>
            </a:endParaRPr>
          </a:p>
          <a:p>
            <a:pPr>
              <a:buFont typeface="Wingdings 2"/>
              <a:buNone/>
            </a:pPr>
            <a:endParaRPr lang="zh-CN" altLang="en-US" dirty="0"/>
          </a:p>
        </p:txBody>
      </p:sp>
      <p:sp>
        <p:nvSpPr>
          <p:cNvPr id="6" name="标题 1"/>
          <p:cNvSpPr txBox="1"/>
          <p:nvPr/>
        </p:nvSpPr>
        <p:spPr>
          <a:xfrm>
            <a:off x="662427" y="1446217"/>
            <a:ext cx="8034716" cy="398055"/>
          </a:xfrm>
          <a:prstGeom prst="rect">
            <a:avLst/>
          </a:prstGeom>
        </p:spPr>
        <p:txBody>
          <a:bodyPr vert="horz" lIns="0" rIns="0" bIns="0" anchor="b">
            <a:normAutofit fontScale="90000" lnSpcReduction="200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r>
              <a:rPr lang="zh-CN" altLang="en-US" sz="2000" b="1" dirty="0">
                <a:solidFill>
                  <a:schemeClr val="accent2">
                    <a:lumMod val="50000"/>
                  </a:schemeClr>
                </a:solidFill>
                <a:latin typeface="微软雅黑" panose="020B0503020204020204" pitchFamily="34" charset="-122"/>
                <a:ea typeface="微软雅黑" panose="020B0503020204020204" pitchFamily="34" charset="-122"/>
                <a:cs typeface="Times New Roman" panose="02020603050405020304" pitchFamily="18" charset="0"/>
              </a:rPr>
              <a:t> </a:t>
            </a:r>
            <a:r>
              <a:rPr lang="zh-CN" altLang="en-US" sz="2000" b="1" dirty="0" smtClean="0">
                <a:solidFill>
                  <a:schemeClr val="accent2">
                    <a:lumMod val="50000"/>
                  </a:schemeClr>
                </a:solidFill>
                <a:latin typeface="微软雅黑" panose="020B0503020204020204" pitchFamily="34" charset="-122"/>
                <a:ea typeface="微软雅黑" panose="020B0503020204020204" pitchFamily="34" charset="-122"/>
                <a:cs typeface="Times New Roman" panose="02020603050405020304" pitchFamily="18" charset="0"/>
              </a:rPr>
              <a:t> </a:t>
            </a:r>
            <a:r>
              <a:rPr lang="zh-CN" altLang="en-US" sz="2400" b="1" dirty="0" smtClean="0">
                <a:solidFill>
                  <a:schemeClr val="accent1">
                    <a:lumMod val="75000"/>
                  </a:schemeClr>
                </a:solidFill>
                <a:latin typeface="微软雅黑" panose="020B0503020204020204" pitchFamily="34" charset="-122"/>
                <a:ea typeface="微软雅黑" panose="020B0503020204020204" pitchFamily="34" charset="-122"/>
                <a:cs typeface="Times New Roman" panose="02020603050405020304" pitchFamily="18" charset="0"/>
              </a:rPr>
              <a:t>（五）、罕见病门诊</a:t>
            </a:r>
            <a:endParaRPr lang="zh-CN" altLang="en-US" sz="2400" b="1" dirty="0">
              <a:solidFill>
                <a:schemeClr val="accent1">
                  <a:lumMod val="75000"/>
                </a:schemeClr>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9" name="标题 1"/>
          <p:cNvSpPr>
            <a:spLocks noGrp="1"/>
          </p:cNvSpPr>
          <p:nvPr>
            <p:ph type="title"/>
          </p:nvPr>
        </p:nvSpPr>
        <p:spPr>
          <a:xfrm>
            <a:off x="467360" y="620395"/>
            <a:ext cx="8229600" cy="629920"/>
          </a:xfrm>
        </p:spPr>
        <p:txBody>
          <a:bodyPr>
            <a:normAutofit fontScale="90000"/>
          </a:bodyPr>
          <a:lstStyle/>
          <a:p>
            <a:r>
              <a:rPr lang="en-US" altLang="zh-CN" sz="3600" b="1" dirty="0" smtClean="0">
                <a:solidFill>
                  <a:srgbClr val="FF0000"/>
                </a:solidFill>
                <a:latin typeface="微软雅黑" panose="020B0503020204020204" pitchFamily="34" charset="-122"/>
                <a:ea typeface="微软雅黑" panose="020B0503020204020204" pitchFamily="34" charset="-122"/>
              </a:rPr>
              <a:t>   </a:t>
            </a:r>
            <a:r>
              <a:rPr lang="zh-CN" altLang="en-US" sz="3600" b="1" dirty="0" smtClean="0">
                <a:solidFill>
                  <a:srgbClr val="00B050"/>
                </a:solidFill>
                <a:latin typeface="+mj-ea"/>
              </a:rPr>
              <a:t>门诊</a:t>
            </a:r>
            <a:endParaRPr lang="zh-CN" altLang="en-US" sz="36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763688" y="2636912"/>
            <a:ext cx="8229600" cy="5184576"/>
          </a:xfrm>
        </p:spPr>
        <p:txBody>
          <a:bodyPr>
            <a:normAutofit/>
          </a:bodyPr>
          <a:lstStyle/>
          <a:p>
            <a:pPr marL="0" indent="0" algn="ctr">
              <a:buNone/>
            </a:pPr>
            <a:endParaRPr lang="zh-CN" altLang="zh-CN" dirty="0" smtClean="0">
              <a:latin typeface="隶书" pitchFamily="49" charset="-122"/>
              <a:ea typeface="隶书" pitchFamily="49" charset="-122"/>
            </a:endParaRPr>
          </a:p>
          <a:p>
            <a:pPr>
              <a:buNone/>
            </a:pPr>
            <a:endParaRPr lang="zh-CN" altLang="en-US" dirty="0"/>
          </a:p>
        </p:txBody>
      </p:sp>
      <p:sp>
        <p:nvSpPr>
          <p:cNvPr id="4" name="内容占位符 2"/>
          <p:cNvSpPr txBox="1"/>
          <p:nvPr/>
        </p:nvSpPr>
        <p:spPr>
          <a:xfrm>
            <a:off x="395536" y="1484784"/>
            <a:ext cx="8517632" cy="4896544"/>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7015"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7015"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185"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185"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185"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buNone/>
            </a:pPr>
            <a:r>
              <a:rPr lang="zh-CN" altLang="en-US" sz="2400" b="1" dirty="0" smtClean="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把握要点</a:t>
            </a:r>
            <a:r>
              <a:rPr lang="zh-CN" altLang="en-US" sz="2400" b="1" dirty="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a:t>
            </a:r>
            <a:endParaRPr lang="en-US" altLang="zh-CN" sz="2400" b="1" dirty="0" smtClean="0">
              <a:solidFill>
                <a:srgbClr val="FF0000"/>
              </a:solidFill>
              <a:latin typeface="微软雅黑" panose="020B0503020204020204" pitchFamily="34" charset="-122"/>
              <a:ea typeface="微软雅黑" panose="020B0503020204020204" pitchFamily="34" charset="-122"/>
              <a:cs typeface="Times New Roman" panose="02020603050405020304" pitchFamily="18" charset="0"/>
            </a:endParaRPr>
          </a:p>
          <a:p>
            <a:r>
              <a:rPr lang="en-US" altLang="zh-CN" sz="2400" dirty="0">
                <a:solidFill>
                  <a:schemeClr val="tx1"/>
                </a:solidFill>
                <a:latin typeface="+mj-ea"/>
                <a:ea typeface="+mj-ea"/>
              </a:rPr>
              <a:t>1</a:t>
            </a:r>
            <a:r>
              <a:rPr lang="zh-CN" altLang="zh-CN" sz="2400" dirty="0">
                <a:solidFill>
                  <a:schemeClr val="tx1"/>
                </a:solidFill>
                <a:latin typeface="+mj-ea"/>
                <a:ea typeface="+mj-ea"/>
              </a:rPr>
              <a:t>、</a:t>
            </a:r>
            <a:r>
              <a:rPr lang="en-US" altLang="zh-CN" sz="2400" u="sng" dirty="0">
                <a:solidFill>
                  <a:schemeClr val="tx1"/>
                </a:solidFill>
                <a:latin typeface="+mj-ea"/>
                <a:ea typeface="+mj-ea"/>
              </a:rPr>
              <a:t>18</a:t>
            </a:r>
            <a:r>
              <a:rPr lang="zh-CN" altLang="zh-CN" sz="2400" u="sng" dirty="0">
                <a:solidFill>
                  <a:schemeClr val="tx1"/>
                </a:solidFill>
                <a:latin typeface="+mj-ea"/>
                <a:ea typeface="+mj-ea"/>
              </a:rPr>
              <a:t>周岁以下</a:t>
            </a:r>
            <a:r>
              <a:rPr lang="zh-CN" altLang="zh-CN" sz="2400" dirty="0">
                <a:solidFill>
                  <a:schemeClr val="tx1"/>
                </a:solidFill>
                <a:latin typeface="+mj-ea"/>
                <a:ea typeface="+mj-ea"/>
              </a:rPr>
              <a:t>苯丙酮尿症及四氢生物蝶呤缺乏症患者。</a:t>
            </a:r>
            <a:endParaRPr lang="zh-CN" altLang="zh-CN" sz="2400" dirty="0">
              <a:solidFill>
                <a:schemeClr val="tx1"/>
              </a:solidFill>
              <a:latin typeface="+mj-ea"/>
              <a:ea typeface="+mj-ea"/>
            </a:endParaRPr>
          </a:p>
          <a:p>
            <a:r>
              <a:rPr lang="en-US" altLang="zh-CN" sz="2400" dirty="0">
                <a:solidFill>
                  <a:schemeClr val="tx1"/>
                </a:solidFill>
                <a:latin typeface="+mj-ea"/>
                <a:ea typeface="+mj-ea"/>
              </a:rPr>
              <a:t>2</a:t>
            </a:r>
            <a:r>
              <a:rPr lang="zh-CN" altLang="zh-CN" sz="2400" dirty="0">
                <a:solidFill>
                  <a:schemeClr val="tx1"/>
                </a:solidFill>
                <a:latin typeface="+mj-ea"/>
                <a:ea typeface="+mj-ea"/>
              </a:rPr>
              <a:t>、省内省级或市级妇幼健康服务机构门诊。</a:t>
            </a:r>
            <a:endParaRPr lang="zh-CN" altLang="zh-CN" sz="2400" dirty="0">
              <a:solidFill>
                <a:schemeClr val="tx1"/>
              </a:solidFill>
              <a:latin typeface="+mj-ea"/>
              <a:ea typeface="+mj-ea"/>
            </a:endParaRPr>
          </a:p>
          <a:p>
            <a:r>
              <a:rPr lang="en-US" altLang="zh-CN" sz="2400" dirty="0">
                <a:solidFill>
                  <a:schemeClr val="tx1"/>
                </a:solidFill>
                <a:latin typeface="+mj-ea"/>
                <a:ea typeface="+mj-ea"/>
              </a:rPr>
              <a:t>3</a:t>
            </a:r>
            <a:r>
              <a:rPr lang="zh-CN" altLang="zh-CN" sz="2400" dirty="0">
                <a:solidFill>
                  <a:schemeClr val="tx1"/>
                </a:solidFill>
                <a:latin typeface="+mj-ea"/>
                <a:ea typeface="+mj-ea"/>
              </a:rPr>
              <a:t>、医药及专用食品费用纳入基本医保报销范围。</a:t>
            </a:r>
            <a:endParaRPr lang="zh-CN" altLang="zh-CN" sz="2400" dirty="0">
              <a:solidFill>
                <a:schemeClr val="tx1"/>
              </a:solidFill>
              <a:latin typeface="+mj-ea"/>
              <a:ea typeface="+mj-ea"/>
            </a:endParaRPr>
          </a:p>
          <a:p>
            <a:r>
              <a:rPr lang="en-US" altLang="zh-CN" sz="2400" dirty="0">
                <a:solidFill>
                  <a:schemeClr val="tx1"/>
                </a:solidFill>
                <a:latin typeface="+mj-ea"/>
                <a:ea typeface="+mj-ea"/>
              </a:rPr>
              <a:t>4</a:t>
            </a:r>
            <a:r>
              <a:rPr lang="zh-CN" altLang="zh-CN" sz="2400" dirty="0">
                <a:solidFill>
                  <a:schemeClr val="tx1"/>
                </a:solidFill>
                <a:latin typeface="+mj-ea"/>
                <a:ea typeface="+mj-ea"/>
              </a:rPr>
              <a:t>、不计起付线，按</a:t>
            </a:r>
            <a:r>
              <a:rPr lang="en-US" altLang="zh-CN" sz="2400" dirty="0">
                <a:solidFill>
                  <a:schemeClr val="tx1"/>
                </a:solidFill>
                <a:latin typeface="+mj-ea"/>
                <a:ea typeface="+mj-ea"/>
              </a:rPr>
              <a:t>65%</a:t>
            </a:r>
            <a:r>
              <a:rPr lang="zh-CN" altLang="zh-CN" sz="2400" dirty="0">
                <a:solidFill>
                  <a:schemeClr val="tx1"/>
                </a:solidFill>
                <a:latin typeface="+mj-ea"/>
                <a:ea typeface="+mj-ea"/>
              </a:rPr>
              <a:t>比例报销。</a:t>
            </a:r>
            <a:endParaRPr lang="zh-CN" altLang="zh-CN" sz="2400" dirty="0">
              <a:solidFill>
                <a:schemeClr val="tx1"/>
              </a:solidFill>
              <a:latin typeface="+mj-ea"/>
              <a:ea typeface="+mj-ea"/>
            </a:endParaRPr>
          </a:p>
          <a:p>
            <a:r>
              <a:rPr lang="en-US" altLang="zh-CN" sz="2400" dirty="0">
                <a:solidFill>
                  <a:schemeClr val="tx1"/>
                </a:solidFill>
                <a:latin typeface="+mj-ea"/>
                <a:ea typeface="+mj-ea"/>
              </a:rPr>
              <a:t>5</a:t>
            </a:r>
            <a:r>
              <a:rPr lang="zh-CN" altLang="zh-CN" sz="2400" dirty="0">
                <a:solidFill>
                  <a:schemeClr val="tx1"/>
                </a:solidFill>
                <a:latin typeface="+mj-ea"/>
                <a:ea typeface="+mj-ea"/>
              </a:rPr>
              <a:t>、年度累计报销限额为</a:t>
            </a:r>
            <a:r>
              <a:rPr lang="en-US" altLang="zh-CN" sz="2400" dirty="0">
                <a:solidFill>
                  <a:schemeClr val="tx1"/>
                </a:solidFill>
                <a:latin typeface="+mj-ea"/>
                <a:ea typeface="+mj-ea"/>
              </a:rPr>
              <a:t>2</a:t>
            </a:r>
            <a:r>
              <a:rPr lang="zh-CN" altLang="zh-CN" sz="2400" dirty="0">
                <a:solidFill>
                  <a:schemeClr val="tx1"/>
                </a:solidFill>
                <a:latin typeface="+mj-ea"/>
                <a:ea typeface="+mj-ea"/>
              </a:rPr>
              <a:t>万元。</a:t>
            </a:r>
            <a:endParaRPr lang="zh-CN" altLang="zh-CN" sz="2400" dirty="0">
              <a:solidFill>
                <a:schemeClr val="tx1"/>
              </a:solidFill>
              <a:latin typeface="+mj-ea"/>
              <a:ea typeface="+mj-ea"/>
            </a:endParaRPr>
          </a:p>
          <a:p>
            <a:r>
              <a:rPr lang="en-US" altLang="zh-CN" sz="2400" dirty="0">
                <a:solidFill>
                  <a:schemeClr val="tx1"/>
                </a:solidFill>
                <a:latin typeface="+mj-ea"/>
                <a:ea typeface="+mj-ea"/>
              </a:rPr>
              <a:t>6</a:t>
            </a:r>
            <a:r>
              <a:rPr lang="zh-CN" altLang="zh-CN" sz="2400" dirty="0">
                <a:solidFill>
                  <a:schemeClr val="tx1"/>
                </a:solidFill>
                <a:latin typeface="+mj-ea"/>
                <a:ea typeface="+mj-ea"/>
              </a:rPr>
              <a:t>、在联网医疗机构直接结算，在非联网医疗机构凭门诊病历、处方和发票，到参保地经办机构报销。</a:t>
            </a:r>
            <a:endParaRPr lang="zh-CN" altLang="zh-CN" sz="2400" dirty="0">
              <a:solidFill>
                <a:schemeClr val="tx1"/>
              </a:solidFill>
              <a:latin typeface="+mj-ea"/>
              <a:ea typeface="+mj-ea"/>
            </a:endParaRPr>
          </a:p>
          <a:p>
            <a:pPr algn="ctr">
              <a:buNone/>
            </a:pPr>
            <a:endParaRPr lang="zh-CN" altLang="zh-CN" sz="2400" dirty="0">
              <a:solidFill>
                <a:schemeClr val="tx1"/>
              </a:solidFill>
              <a:latin typeface="+mj-ea"/>
              <a:ea typeface="+mj-ea"/>
            </a:endParaRPr>
          </a:p>
        </p:txBody>
      </p:sp>
      <p:sp>
        <p:nvSpPr>
          <p:cNvPr id="6" name="标题 1"/>
          <p:cNvSpPr>
            <a:spLocks noGrp="1"/>
          </p:cNvSpPr>
          <p:nvPr>
            <p:ph type="title"/>
          </p:nvPr>
        </p:nvSpPr>
        <p:spPr>
          <a:xfrm>
            <a:off x="467544" y="620688"/>
            <a:ext cx="8229600" cy="576064"/>
          </a:xfrm>
        </p:spPr>
        <p:txBody>
          <a:bodyPr>
            <a:normAutofit fontScale="90000"/>
          </a:bodyPr>
          <a:lstStyle/>
          <a:p>
            <a:r>
              <a:rPr lang="zh-CN" altLang="en-US" sz="3600" b="1" dirty="0" smtClean="0">
                <a:solidFill>
                  <a:srgbClr val="00B050"/>
                </a:solidFill>
                <a:latin typeface="+mj-ea"/>
              </a:rPr>
              <a:t>门诊</a:t>
            </a:r>
            <a:endParaRPr lang="zh-CN" altLang="en-US" sz="3600" b="1" dirty="0">
              <a:solidFill>
                <a:srgbClr val="FF0000"/>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39649" y="1844824"/>
            <a:ext cx="8229600" cy="4464496"/>
          </a:xfrm>
        </p:spPr>
        <p:txBody>
          <a:bodyPr>
            <a:normAutofit/>
          </a:bodyPr>
          <a:lstStyle/>
          <a:p>
            <a:pPr marL="0" indent="0">
              <a:buNone/>
            </a:pPr>
            <a:endParaRPr lang="zh-CN" altLang="zh-CN" dirty="0">
              <a:latin typeface="隶书" pitchFamily="49" charset="-122"/>
              <a:ea typeface="隶书" pitchFamily="49" charset="-122"/>
            </a:endParaRPr>
          </a:p>
          <a:p>
            <a:pPr>
              <a:buNone/>
            </a:pPr>
            <a:endParaRPr lang="zh-CN" altLang="en-US" dirty="0"/>
          </a:p>
        </p:txBody>
      </p:sp>
      <p:sp>
        <p:nvSpPr>
          <p:cNvPr id="4" name="内容占位符 2"/>
          <p:cNvSpPr txBox="1"/>
          <p:nvPr/>
        </p:nvSpPr>
        <p:spPr>
          <a:xfrm>
            <a:off x="539782" y="1844824"/>
            <a:ext cx="8229600" cy="4752528"/>
          </a:xfrm>
          <a:prstGeom prst="rect">
            <a:avLst/>
          </a:prstGeom>
        </p:spPr>
        <p:txBody>
          <a:bodyPr vert="horz">
            <a:normAutofit fontScale="45000"/>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7015"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7015"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185"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185"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185"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buNone/>
            </a:pPr>
            <a:r>
              <a:rPr lang="zh-CN" altLang="zh-CN" sz="5090" b="1" dirty="0">
                <a:latin typeface="微软雅黑" panose="020B0503020204020204" pitchFamily="34" charset="-122"/>
                <a:ea typeface="微软雅黑" panose="020B0503020204020204" pitchFamily="34" charset="-122"/>
              </a:rPr>
              <a:t>第十六条</a:t>
            </a:r>
            <a:r>
              <a:rPr lang="en-US" altLang="zh-CN" sz="5090" dirty="0">
                <a:latin typeface="微软雅黑" panose="020B0503020204020204" pitchFamily="34" charset="-122"/>
                <a:ea typeface="微软雅黑" panose="020B0503020204020204" pitchFamily="34" charset="-122"/>
              </a:rPr>
              <a:t>   </a:t>
            </a:r>
            <a:r>
              <a:rPr lang="zh-CN" altLang="zh-CN" sz="5090" dirty="0">
                <a:latin typeface="微软雅黑" panose="020B0503020204020204" pitchFamily="34" charset="-122"/>
                <a:ea typeface="微软雅黑" panose="020B0503020204020204" pitchFamily="34" charset="-122"/>
              </a:rPr>
              <a:t>普通住院起付线与报销比例</a:t>
            </a:r>
            <a:endParaRPr lang="zh-CN" altLang="zh-CN" sz="5090" dirty="0">
              <a:latin typeface="微软雅黑" panose="020B0503020204020204" pitchFamily="34" charset="-122"/>
              <a:ea typeface="微软雅黑" panose="020B0503020204020204" pitchFamily="34" charset="-122"/>
            </a:endParaRPr>
          </a:p>
          <a:p>
            <a:pPr marL="0" indent="0">
              <a:buNone/>
            </a:pPr>
            <a:r>
              <a:rPr lang="en-US" altLang="zh-CN" sz="5090" dirty="0" smtClean="0">
                <a:latin typeface="微软雅黑" panose="020B0503020204020204" pitchFamily="34" charset="-122"/>
                <a:ea typeface="微软雅黑" panose="020B0503020204020204" pitchFamily="34" charset="-122"/>
              </a:rPr>
              <a:t>     1、</a:t>
            </a:r>
            <a:r>
              <a:rPr lang="zh-CN" altLang="zh-CN" sz="5090" dirty="0" smtClean="0">
                <a:latin typeface="微软雅黑" panose="020B0503020204020204" pitchFamily="34" charset="-122"/>
                <a:ea typeface="微软雅黑" panose="020B0503020204020204" pitchFamily="34" charset="-122"/>
              </a:rPr>
              <a:t>市内</a:t>
            </a:r>
            <a:r>
              <a:rPr lang="zh-CN" altLang="zh-CN" sz="5090" dirty="0">
                <a:latin typeface="微软雅黑" panose="020B0503020204020204" pitchFamily="34" charset="-122"/>
                <a:ea typeface="微软雅黑" panose="020B0503020204020204" pitchFamily="34" charset="-122"/>
              </a:rPr>
              <a:t>一级及以下医疗机构起付线</a:t>
            </a:r>
            <a:r>
              <a:rPr lang="en-US" altLang="zh-CN" sz="5090" dirty="0">
                <a:latin typeface="微软雅黑" panose="020B0503020204020204" pitchFamily="34" charset="-122"/>
                <a:ea typeface="微软雅黑" panose="020B0503020204020204" pitchFamily="34" charset="-122"/>
              </a:rPr>
              <a:t>200</a:t>
            </a:r>
            <a:r>
              <a:rPr lang="zh-CN" altLang="zh-CN" sz="5090" dirty="0">
                <a:latin typeface="微软雅黑" panose="020B0503020204020204" pitchFamily="34" charset="-122"/>
                <a:ea typeface="微软雅黑" panose="020B0503020204020204" pitchFamily="34" charset="-122"/>
              </a:rPr>
              <a:t>元，起付线以上至</a:t>
            </a:r>
            <a:r>
              <a:rPr lang="en-US" altLang="zh-CN" sz="5090" dirty="0">
                <a:latin typeface="微软雅黑" panose="020B0503020204020204" pitchFamily="34" charset="-122"/>
                <a:ea typeface="微软雅黑" panose="020B0503020204020204" pitchFamily="34" charset="-122"/>
              </a:rPr>
              <a:t>500</a:t>
            </a:r>
            <a:r>
              <a:rPr lang="zh-CN" altLang="zh-CN" sz="5090" dirty="0">
                <a:latin typeface="微软雅黑" panose="020B0503020204020204" pitchFamily="34" charset="-122"/>
                <a:ea typeface="微软雅黑" panose="020B0503020204020204" pitchFamily="34" charset="-122"/>
              </a:rPr>
              <a:t>元</a:t>
            </a:r>
            <a:r>
              <a:rPr lang="en-US" altLang="zh-CN" sz="5090" dirty="0">
                <a:latin typeface="微软雅黑" panose="020B0503020204020204" pitchFamily="34" charset="-122"/>
                <a:ea typeface="微软雅黑" panose="020B0503020204020204" pitchFamily="34" charset="-122"/>
              </a:rPr>
              <a:t>(</a:t>
            </a:r>
            <a:r>
              <a:rPr lang="zh-CN" altLang="zh-CN" sz="5090" dirty="0">
                <a:latin typeface="微软雅黑" panose="020B0503020204020204" pitchFamily="34" charset="-122"/>
                <a:ea typeface="微软雅黑" panose="020B0503020204020204" pitchFamily="34" charset="-122"/>
              </a:rPr>
              <a:t>含</a:t>
            </a:r>
            <a:r>
              <a:rPr lang="en-US" altLang="zh-CN" sz="5090" dirty="0">
                <a:latin typeface="微软雅黑" panose="020B0503020204020204" pitchFamily="34" charset="-122"/>
                <a:ea typeface="微软雅黑" panose="020B0503020204020204" pitchFamily="34" charset="-122"/>
              </a:rPr>
              <a:t>)</a:t>
            </a:r>
            <a:r>
              <a:rPr lang="zh-CN" altLang="zh-CN" sz="5090" dirty="0">
                <a:latin typeface="微软雅黑" panose="020B0503020204020204" pitchFamily="34" charset="-122"/>
                <a:ea typeface="微软雅黑" panose="020B0503020204020204" pitchFamily="34" charset="-122"/>
              </a:rPr>
              <a:t>，报销比例</a:t>
            </a:r>
            <a:r>
              <a:rPr lang="en-US" altLang="zh-CN" sz="5090" dirty="0">
                <a:latin typeface="微软雅黑" panose="020B0503020204020204" pitchFamily="34" charset="-122"/>
                <a:ea typeface="微软雅黑" panose="020B0503020204020204" pitchFamily="34" charset="-122"/>
              </a:rPr>
              <a:t>70%</a:t>
            </a:r>
            <a:r>
              <a:rPr lang="zh-CN" altLang="zh-CN" sz="5090" dirty="0">
                <a:latin typeface="微软雅黑" panose="020B0503020204020204" pitchFamily="34" charset="-122"/>
                <a:ea typeface="微软雅黑" panose="020B0503020204020204" pitchFamily="34" charset="-122"/>
              </a:rPr>
              <a:t>；</a:t>
            </a:r>
            <a:r>
              <a:rPr lang="en-US" altLang="zh-CN" sz="5090" dirty="0">
                <a:latin typeface="微软雅黑" panose="020B0503020204020204" pitchFamily="34" charset="-122"/>
                <a:ea typeface="微软雅黑" panose="020B0503020204020204" pitchFamily="34" charset="-122"/>
              </a:rPr>
              <a:t>500</a:t>
            </a:r>
            <a:r>
              <a:rPr lang="zh-CN" altLang="zh-CN" sz="5090" dirty="0">
                <a:latin typeface="微软雅黑" panose="020B0503020204020204" pitchFamily="34" charset="-122"/>
                <a:ea typeface="微软雅黑" panose="020B0503020204020204" pitchFamily="34" charset="-122"/>
              </a:rPr>
              <a:t>元以上段，报销比例</a:t>
            </a:r>
            <a:r>
              <a:rPr lang="en-US" altLang="zh-CN" sz="5090" dirty="0">
                <a:latin typeface="微软雅黑" panose="020B0503020204020204" pitchFamily="34" charset="-122"/>
                <a:ea typeface="微软雅黑" panose="020B0503020204020204" pitchFamily="34" charset="-122"/>
              </a:rPr>
              <a:t>90%</a:t>
            </a:r>
            <a:r>
              <a:rPr lang="zh-CN" altLang="zh-CN" sz="5090" dirty="0">
                <a:latin typeface="微软雅黑" panose="020B0503020204020204" pitchFamily="34" charset="-122"/>
                <a:ea typeface="微软雅黑" panose="020B0503020204020204" pitchFamily="34" charset="-122"/>
              </a:rPr>
              <a:t>。</a:t>
            </a:r>
            <a:endParaRPr lang="zh-CN" altLang="zh-CN" sz="5090" dirty="0">
              <a:latin typeface="微软雅黑" panose="020B0503020204020204" pitchFamily="34" charset="-122"/>
              <a:ea typeface="微软雅黑" panose="020B0503020204020204" pitchFamily="34" charset="-122"/>
            </a:endParaRPr>
          </a:p>
          <a:p>
            <a:pPr marL="0" indent="0">
              <a:buNone/>
            </a:pPr>
            <a:r>
              <a:rPr lang="en-US" altLang="zh-CN" sz="5090" dirty="0" smtClean="0">
                <a:latin typeface="微软雅黑" panose="020B0503020204020204" pitchFamily="34" charset="-122"/>
                <a:ea typeface="微软雅黑" panose="020B0503020204020204" pitchFamily="34" charset="-122"/>
              </a:rPr>
              <a:t>     2、</a:t>
            </a:r>
            <a:r>
              <a:rPr lang="zh-CN" altLang="zh-CN" sz="5090" dirty="0" smtClean="0">
                <a:latin typeface="微软雅黑" panose="020B0503020204020204" pitchFamily="34" charset="-122"/>
                <a:ea typeface="微软雅黑" panose="020B0503020204020204" pitchFamily="34" charset="-122"/>
              </a:rPr>
              <a:t>市内</a:t>
            </a:r>
            <a:r>
              <a:rPr lang="zh-CN" altLang="zh-CN" sz="5090" dirty="0">
                <a:latin typeface="微软雅黑" panose="020B0503020204020204" pitchFamily="34" charset="-122"/>
                <a:ea typeface="微软雅黑" panose="020B0503020204020204" pitchFamily="34" charset="-122"/>
              </a:rPr>
              <a:t>二级和县级医疗机构起付线</a:t>
            </a:r>
            <a:r>
              <a:rPr lang="en-US" altLang="zh-CN" sz="5090" dirty="0">
                <a:latin typeface="微软雅黑" panose="020B0503020204020204" pitchFamily="34" charset="-122"/>
                <a:ea typeface="微软雅黑" panose="020B0503020204020204" pitchFamily="34" charset="-122"/>
              </a:rPr>
              <a:t>500</a:t>
            </a:r>
            <a:r>
              <a:rPr lang="zh-CN" altLang="zh-CN" sz="5090" dirty="0">
                <a:latin typeface="微软雅黑" panose="020B0503020204020204" pitchFamily="34" charset="-122"/>
                <a:ea typeface="微软雅黑" panose="020B0503020204020204" pitchFamily="34" charset="-122"/>
              </a:rPr>
              <a:t>元，起付线以上至</a:t>
            </a:r>
            <a:r>
              <a:rPr lang="en-US" altLang="zh-CN" sz="5090" dirty="0">
                <a:latin typeface="微软雅黑" panose="020B0503020204020204" pitchFamily="34" charset="-122"/>
                <a:ea typeface="微软雅黑" panose="020B0503020204020204" pitchFamily="34" charset="-122"/>
              </a:rPr>
              <a:t>1000</a:t>
            </a:r>
            <a:r>
              <a:rPr lang="zh-CN" altLang="zh-CN" sz="5090" dirty="0">
                <a:latin typeface="微软雅黑" panose="020B0503020204020204" pitchFamily="34" charset="-122"/>
                <a:ea typeface="微软雅黑" panose="020B0503020204020204" pitchFamily="34" charset="-122"/>
              </a:rPr>
              <a:t>元</a:t>
            </a:r>
            <a:r>
              <a:rPr lang="en-US" altLang="zh-CN" sz="5090" dirty="0">
                <a:latin typeface="微软雅黑" panose="020B0503020204020204" pitchFamily="34" charset="-122"/>
                <a:ea typeface="微软雅黑" panose="020B0503020204020204" pitchFamily="34" charset="-122"/>
              </a:rPr>
              <a:t>(</a:t>
            </a:r>
            <a:r>
              <a:rPr lang="zh-CN" altLang="zh-CN" sz="5090" dirty="0">
                <a:latin typeface="微软雅黑" panose="020B0503020204020204" pitchFamily="34" charset="-122"/>
                <a:ea typeface="微软雅黑" panose="020B0503020204020204" pitchFamily="34" charset="-122"/>
              </a:rPr>
              <a:t>含</a:t>
            </a:r>
            <a:r>
              <a:rPr lang="en-US" altLang="zh-CN" sz="5090" dirty="0">
                <a:latin typeface="微软雅黑" panose="020B0503020204020204" pitchFamily="34" charset="-122"/>
                <a:ea typeface="微软雅黑" panose="020B0503020204020204" pitchFamily="34" charset="-122"/>
              </a:rPr>
              <a:t>)</a:t>
            </a:r>
            <a:r>
              <a:rPr lang="zh-CN" altLang="zh-CN" sz="5090" dirty="0">
                <a:latin typeface="微软雅黑" panose="020B0503020204020204" pitchFamily="34" charset="-122"/>
                <a:ea typeface="微软雅黑" panose="020B0503020204020204" pitchFamily="34" charset="-122"/>
              </a:rPr>
              <a:t>，报销比例</a:t>
            </a:r>
            <a:r>
              <a:rPr lang="en-US" altLang="zh-CN" sz="5090" dirty="0">
                <a:latin typeface="微软雅黑" panose="020B0503020204020204" pitchFamily="34" charset="-122"/>
                <a:ea typeface="微软雅黑" panose="020B0503020204020204" pitchFamily="34" charset="-122"/>
              </a:rPr>
              <a:t>70%</a:t>
            </a:r>
            <a:r>
              <a:rPr lang="zh-CN" altLang="zh-CN" sz="5090" dirty="0">
                <a:latin typeface="微软雅黑" panose="020B0503020204020204" pitchFamily="34" charset="-122"/>
                <a:ea typeface="微软雅黑" panose="020B0503020204020204" pitchFamily="34" charset="-122"/>
              </a:rPr>
              <a:t>；</a:t>
            </a:r>
            <a:r>
              <a:rPr lang="en-US" altLang="zh-CN" sz="5090" dirty="0">
                <a:latin typeface="微软雅黑" panose="020B0503020204020204" pitchFamily="34" charset="-122"/>
                <a:ea typeface="微软雅黑" panose="020B0503020204020204" pitchFamily="34" charset="-122"/>
              </a:rPr>
              <a:t>1000</a:t>
            </a:r>
            <a:r>
              <a:rPr lang="zh-CN" altLang="zh-CN" sz="5090" dirty="0">
                <a:latin typeface="微软雅黑" panose="020B0503020204020204" pitchFamily="34" charset="-122"/>
                <a:ea typeface="微软雅黑" panose="020B0503020204020204" pitchFamily="34" charset="-122"/>
              </a:rPr>
              <a:t>元以上段，报销比例</a:t>
            </a:r>
            <a:r>
              <a:rPr lang="en-US" altLang="zh-CN" sz="5090" dirty="0">
                <a:latin typeface="微软雅黑" panose="020B0503020204020204" pitchFamily="34" charset="-122"/>
                <a:ea typeface="微软雅黑" panose="020B0503020204020204" pitchFamily="34" charset="-122"/>
              </a:rPr>
              <a:t>80%</a:t>
            </a:r>
            <a:r>
              <a:rPr lang="zh-CN" altLang="zh-CN" sz="5090" dirty="0">
                <a:latin typeface="微软雅黑" panose="020B0503020204020204" pitchFamily="34" charset="-122"/>
                <a:ea typeface="微软雅黑" panose="020B0503020204020204" pitchFamily="34" charset="-122"/>
              </a:rPr>
              <a:t>。</a:t>
            </a:r>
            <a:endParaRPr lang="zh-CN" altLang="zh-CN" sz="5090" dirty="0">
              <a:latin typeface="微软雅黑" panose="020B0503020204020204" pitchFamily="34" charset="-122"/>
              <a:ea typeface="微软雅黑" panose="020B0503020204020204" pitchFamily="34" charset="-122"/>
            </a:endParaRPr>
          </a:p>
          <a:p>
            <a:pPr marL="0" indent="0">
              <a:buNone/>
            </a:pPr>
            <a:r>
              <a:rPr lang="en-US" altLang="zh-CN" sz="5090" dirty="0" smtClean="0">
                <a:latin typeface="微软雅黑" panose="020B0503020204020204" pitchFamily="34" charset="-122"/>
                <a:ea typeface="微软雅黑" panose="020B0503020204020204" pitchFamily="34" charset="-122"/>
              </a:rPr>
              <a:t>     3、</a:t>
            </a:r>
            <a:r>
              <a:rPr lang="zh-CN" altLang="zh-CN" sz="5090" dirty="0" smtClean="0">
                <a:latin typeface="微软雅黑" panose="020B0503020204020204" pitchFamily="34" charset="-122"/>
                <a:ea typeface="微软雅黑" panose="020B0503020204020204" pitchFamily="34" charset="-122"/>
              </a:rPr>
              <a:t>市内</a:t>
            </a:r>
            <a:r>
              <a:rPr lang="zh-CN" altLang="zh-CN" sz="5090" dirty="0">
                <a:latin typeface="微软雅黑" panose="020B0503020204020204" pitchFamily="34" charset="-122"/>
                <a:ea typeface="微软雅黑" panose="020B0503020204020204" pitchFamily="34" charset="-122"/>
              </a:rPr>
              <a:t>三级医疗机构起付线</a:t>
            </a:r>
            <a:r>
              <a:rPr lang="en-US" altLang="zh-CN" sz="5090" dirty="0">
                <a:latin typeface="微软雅黑" panose="020B0503020204020204" pitchFamily="34" charset="-122"/>
                <a:ea typeface="微软雅黑" panose="020B0503020204020204" pitchFamily="34" charset="-122"/>
              </a:rPr>
              <a:t>700</a:t>
            </a:r>
            <a:r>
              <a:rPr lang="zh-CN" altLang="zh-CN" sz="5090" dirty="0">
                <a:latin typeface="微软雅黑" panose="020B0503020204020204" pitchFamily="34" charset="-122"/>
                <a:ea typeface="微软雅黑" panose="020B0503020204020204" pitchFamily="34" charset="-122"/>
              </a:rPr>
              <a:t>元，报销比例</a:t>
            </a:r>
            <a:r>
              <a:rPr lang="en-US" altLang="zh-CN" sz="5090" dirty="0">
                <a:latin typeface="微软雅黑" panose="020B0503020204020204" pitchFamily="34" charset="-122"/>
                <a:ea typeface="微软雅黑" panose="020B0503020204020204" pitchFamily="34" charset="-122"/>
              </a:rPr>
              <a:t>70%</a:t>
            </a:r>
            <a:r>
              <a:rPr lang="zh-CN" altLang="zh-CN" sz="5090" dirty="0">
                <a:latin typeface="微软雅黑" panose="020B0503020204020204" pitchFamily="34" charset="-122"/>
                <a:ea typeface="微软雅黑" panose="020B0503020204020204" pitchFamily="34" charset="-122"/>
              </a:rPr>
              <a:t>。</a:t>
            </a:r>
            <a:endParaRPr lang="zh-CN" altLang="zh-CN" sz="5090" dirty="0">
              <a:latin typeface="微软雅黑" panose="020B0503020204020204" pitchFamily="34" charset="-122"/>
              <a:ea typeface="微软雅黑" panose="020B0503020204020204" pitchFamily="34" charset="-122"/>
            </a:endParaRPr>
          </a:p>
          <a:p>
            <a:pPr marL="0" indent="0">
              <a:buNone/>
            </a:pPr>
            <a:r>
              <a:rPr lang="en-US" altLang="zh-CN" sz="5090" dirty="0" smtClean="0">
                <a:latin typeface="微软雅黑" panose="020B0503020204020204" pitchFamily="34" charset="-122"/>
                <a:ea typeface="微软雅黑" panose="020B0503020204020204" pitchFamily="34" charset="-122"/>
              </a:rPr>
              <a:t>     4、</a:t>
            </a:r>
            <a:r>
              <a:rPr lang="zh-CN" altLang="zh-CN" sz="5090" dirty="0" smtClean="0">
                <a:latin typeface="微软雅黑" panose="020B0503020204020204" pitchFamily="34" charset="-122"/>
                <a:ea typeface="微软雅黑" panose="020B0503020204020204" pitchFamily="34" charset="-122"/>
              </a:rPr>
              <a:t>市</a:t>
            </a:r>
            <a:r>
              <a:rPr lang="zh-CN" altLang="zh-CN" sz="5090" dirty="0">
                <a:latin typeface="微软雅黑" panose="020B0503020204020204" pitchFamily="34" charset="-122"/>
                <a:ea typeface="微软雅黑" panose="020B0503020204020204" pitchFamily="34" charset="-122"/>
              </a:rPr>
              <a:t>外省内医疗机构起付线</a:t>
            </a:r>
            <a:r>
              <a:rPr lang="en-US" altLang="zh-CN" sz="5090" dirty="0">
                <a:latin typeface="微软雅黑" panose="020B0503020204020204" pitchFamily="34" charset="-122"/>
                <a:ea typeface="微软雅黑" panose="020B0503020204020204" pitchFamily="34" charset="-122"/>
              </a:rPr>
              <a:t>2000</a:t>
            </a:r>
            <a:r>
              <a:rPr lang="zh-CN" altLang="zh-CN" sz="5090" dirty="0">
                <a:latin typeface="微软雅黑" panose="020B0503020204020204" pitchFamily="34" charset="-122"/>
                <a:ea typeface="微软雅黑" panose="020B0503020204020204" pitchFamily="34" charset="-122"/>
              </a:rPr>
              <a:t>元，报销比例</a:t>
            </a:r>
            <a:r>
              <a:rPr lang="en-US" altLang="zh-CN" sz="5090" dirty="0">
                <a:latin typeface="微软雅黑" panose="020B0503020204020204" pitchFamily="34" charset="-122"/>
                <a:ea typeface="微软雅黑" panose="020B0503020204020204" pitchFamily="34" charset="-122"/>
              </a:rPr>
              <a:t>60%</a:t>
            </a:r>
            <a:r>
              <a:rPr lang="zh-CN" altLang="zh-CN" sz="5090" dirty="0">
                <a:latin typeface="微软雅黑" panose="020B0503020204020204" pitchFamily="34" charset="-122"/>
                <a:ea typeface="微软雅黑" panose="020B0503020204020204" pitchFamily="34" charset="-122"/>
              </a:rPr>
              <a:t>。</a:t>
            </a:r>
            <a:endParaRPr lang="zh-CN" altLang="zh-CN" sz="5090" dirty="0">
              <a:latin typeface="微软雅黑" panose="020B0503020204020204" pitchFamily="34" charset="-122"/>
              <a:ea typeface="微软雅黑" panose="020B0503020204020204" pitchFamily="34" charset="-122"/>
            </a:endParaRPr>
          </a:p>
          <a:p>
            <a:pPr marL="0" indent="0">
              <a:buNone/>
            </a:pPr>
            <a:r>
              <a:rPr lang="en-US" altLang="zh-CN" sz="5090" dirty="0" smtClean="0">
                <a:latin typeface="微软雅黑" panose="020B0503020204020204" pitchFamily="34" charset="-122"/>
                <a:ea typeface="微软雅黑" panose="020B0503020204020204" pitchFamily="34" charset="-122"/>
              </a:rPr>
              <a:t>     5、</a:t>
            </a:r>
            <a:r>
              <a:rPr lang="zh-CN" altLang="zh-CN" sz="5090" dirty="0" smtClean="0">
                <a:latin typeface="微软雅黑" panose="020B0503020204020204" pitchFamily="34" charset="-122"/>
                <a:ea typeface="微软雅黑" panose="020B0503020204020204" pitchFamily="34" charset="-122"/>
              </a:rPr>
              <a:t>省</a:t>
            </a:r>
            <a:r>
              <a:rPr lang="zh-CN" altLang="zh-CN" sz="5090" dirty="0">
                <a:latin typeface="微软雅黑" panose="020B0503020204020204" pitchFamily="34" charset="-122"/>
                <a:ea typeface="微软雅黑" panose="020B0503020204020204" pitchFamily="34" charset="-122"/>
              </a:rPr>
              <a:t>外医疗机构起付线按当次住院总费用</a:t>
            </a:r>
            <a:r>
              <a:rPr lang="en-US" altLang="zh-CN" sz="5090" dirty="0">
                <a:latin typeface="微软雅黑" panose="020B0503020204020204" pitchFamily="34" charset="-122"/>
                <a:ea typeface="微软雅黑" panose="020B0503020204020204" pitchFamily="34" charset="-122"/>
              </a:rPr>
              <a:t>20%</a:t>
            </a:r>
            <a:r>
              <a:rPr lang="zh-CN" altLang="zh-CN" sz="5090" dirty="0">
                <a:latin typeface="微软雅黑" panose="020B0503020204020204" pitchFamily="34" charset="-122"/>
                <a:ea typeface="微软雅黑" panose="020B0503020204020204" pitchFamily="34" charset="-122"/>
              </a:rPr>
              <a:t>计算（不足</a:t>
            </a:r>
            <a:r>
              <a:rPr lang="en-US" altLang="zh-CN" sz="5090" dirty="0">
                <a:latin typeface="微软雅黑" panose="020B0503020204020204" pitchFamily="34" charset="-122"/>
                <a:ea typeface="微软雅黑" panose="020B0503020204020204" pitchFamily="34" charset="-122"/>
              </a:rPr>
              <a:t>2000</a:t>
            </a:r>
            <a:r>
              <a:rPr lang="zh-CN" altLang="zh-CN" sz="5090" dirty="0">
                <a:latin typeface="微软雅黑" panose="020B0503020204020204" pitchFamily="34" charset="-122"/>
                <a:ea typeface="微软雅黑" panose="020B0503020204020204" pitchFamily="34" charset="-122"/>
              </a:rPr>
              <a:t>元的按</a:t>
            </a:r>
            <a:r>
              <a:rPr lang="en-US" altLang="zh-CN" sz="5090" dirty="0">
                <a:latin typeface="微软雅黑" panose="020B0503020204020204" pitchFamily="34" charset="-122"/>
                <a:ea typeface="微软雅黑" panose="020B0503020204020204" pitchFamily="34" charset="-122"/>
              </a:rPr>
              <a:t>2000</a:t>
            </a:r>
            <a:r>
              <a:rPr lang="zh-CN" altLang="zh-CN" sz="5090" dirty="0">
                <a:latin typeface="微软雅黑" panose="020B0503020204020204" pitchFamily="34" charset="-122"/>
                <a:ea typeface="微软雅黑" panose="020B0503020204020204" pitchFamily="34" charset="-122"/>
              </a:rPr>
              <a:t>元计算，最高不超过</a:t>
            </a:r>
            <a:r>
              <a:rPr lang="en-US" altLang="zh-CN" sz="5090" dirty="0">
                <a:latin typeface="微软雅黑" panose="020B0503020204020204" pitchFamily="34" charset="-122"/>
                <a:ea typeface="微软雅黑" panose="020B0503020204020204" pitchFamily="34" charset="-122"/>
              </a:rPr>
              <a:t>1</a:t>
            </a:r>
            <a:r>
              <a:rPr lang="zh-CN" altLang="zh-CN" sz="5090" dirty="0">
                <a:latin typeface="微软雅黑" panose="020B0503020204020204" pitchFamily="34" charset="-122"/>
                <a:ea typeface="微软雅黑" panose="020B0503020204020204" pitchFamily="34" charset="-122"/>
              </a:rPr>
              <a:t>万元），报销比例</a:t>
            </a:r>
            <a:r>
              <a:rPr lang="en-US" altLang="zh-CN" sz="5090" dirty="0">
                <a:latin typeface="微软雅黑" panose="020B0503020204020204" pitchFamily="34" charset="-122"/>
                <a:ea typeface="微软雅黑" panose="020B0503020204020204" pitchFamily="34" charset="-122"/>
              </a:rPr>
              <a:t>55%</a:t>
            </a:r>
            <a:r>
              <a:rPr lang="zh-CN" altLang="zh-CN" sz="5090" dirty="0">
                <a:latin typeface="微软雅黑" panose="020B0503020204020204" pitchFamily="34" charset="-122"/>
                <a:ea typeface="微软雅黑" panose="020B0503020204020204" pitchFamily="34" charset="-122"/>
              </a:rPr>
              <a:t>。</a:t>
            </a:r>
            <a:endParaRPr lang="zh-CN" altLang="zh-CN" sz="4235" dirty="0">
              <a:latin typeface="微软雅黑" panose="020B0503020204020204" pitchFamily="34" charset="-122"/>
              <a:ea typeface="微软雅黑" panose="020B0503020204020204" pitchFamily="34" charset="-122"/>
            </a:endParaRPr>
          </a:p>
          <a:p>
            <a:pPr marL="0" indent="0">
              <a:buNone/>
            </a:pPr>
            <a:r>
              <a:rPr lang="en-US" altLang="zh-CN" dirty="0" smtClean="0">
                <a:latin typeface="微软雅黑" panose="020B0503020204020204" pitchFamily="34" charset="-122"/>
                <a:ea typeface="微软雅黑" panose="020B0503020204020204" pitchFamily="34" charset="-122"/>
              </a:rPr>
              <a:t>     </a:t>
            </a:r>
            <a:endParaRPr lang="zh-CN" altLang="zh-CN" dirty="0">
              <a:latin typeface="微软雅黑" panose="020B0503020204020204" pitchFamily="34" charset="-122"/>
              <a:ea typeface="微软雅黑" panose="020B0503020204020204" pitchFamily="34" charset="-122"/>
            </a:endParaRPr>
          </a:p>
          <a:p>
            <a:pPr>
              <a:buFont typeface="Wingdings 2"/>
              <a:buNone/>
            </a:pPr>
            <a:endParaRPr lang="zh-CN" altLang="en-US" dirty="0"/>
          </a:p>
        </p:txBody>
      </p:sp>
      <p:sp>
        <p:nvSpPr>
          <p:cNvPr id="6" name="标题 1"/>
          <p:cNvSpPr txBox="1"/>
          <p:nvPr/>
        </p:nvSpPr>
        <p:spPr>
          <a:xfrm>
            <a:off x="565272" y="1340172"/>
            <a:ext cx="8034716" cy="398055"/>
          </a:xfrm>
          <a:prstGeom prst="rect">
            <a:avLst/>
          </a:prstGeom>
        </p:spPr>
        <p:txBody>
          <a:bodyPr vert="horz" lIns="0" rIns="0" bIns="0" anchor="b">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r>
              <a:rPr lang="zh-CN" altLang="en-US" sz="2300" b="1" dirty="0">
                <a:solidFill>
                  <a:schemeClr val="accent2">
                    <a:lumMod val="50000"/>
                  </a:schemeClr>
                </a:solidFill>
                <a:latin typeface="微软雅黑" panose="020B0503020204020204" pitchFamily="34" charset="-122"/>
                <a:ea typeface="微软雅黑" panose="020B0503020204020204" pitchFamily="34" charset="-122"/>
                <a:cs typeface="Times New Roman" panose="02020603050405020304" pitchFamily="18" charset="0"/>
              </a:rPr>
              <a:t> </a:t>
            </a:r>
            <a:r>
              <a:rPr lang="zh-CN" altLang="en-US" sz="2300" b="1" dirty="0" smtClean="0">
                <a:solidFill>
                  <a:schemeClr val="accent2">
                    <a:lumMod val="50000"/>
                  </a:schemeClr>
                </a:solidFill>
                <a:latin typeface="微软雅黑" panose="020B0503020204020204" pitchFamily="34" charset="-122"/>
                <a:ea typeface="微软雅黑" panose="020B0503020204020204" pitchFamily="34" charset="-122"/>
                <a:cs typeface="Times New Roman" panose="02020603050405020304" pitchFamily="18" charset="0"/>
              </a:rPr>
              <a:t> </a:t>
            </a:r>
            <a:r>
              <a:rPr lang="zh-CN" altLang="en-US" sz="2300" b="1" dirty="0" smtClean="0">
                <a:solidFill>
                  <a:schemeClr val="accent1">
                    <a:lumMod val="75000"/>
                  </a:schemeClr>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2400" b="1" dirty="0" smtClean="0">
                <a:solidFill>
                  <a:schemeClr val="accent1">
                    <a:lumMod val="75000"/>
                  </a:schemeClr>
                </a:solidFill>
                <a:latin typeface="微软雅黑" panose="020B0503020204020204" pitchFamily="34" charset="-122"/>
                <a:ea typeface="微软雅黑" panose="020B0503020204020204" pitchFamily="34" charset="-122"/>
                <a:cs typeface="Times New Roman" panose="02020603050405020304" pitchFamily="18" charset="0"/>
              </a:rPr>
              <a:t>一）、起付线与报销比例</a:t>
            </a:r>
            <a:endParaRPr lang="zh-CN" altLang="en-US" sz="2400" b="1" dirty="0" smtClean="0">
              <a:solidFill>
                <a:schemeClr val="accent1">
                  <a:lumMod val="75000"/>
                </a:schemeClr>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9" name="标题 1"/>
          <p:cNvSpPr>
            <a:spLocks noGrp="1"/>
          </p:cNvSpPr>
          <p:nvPr>
            <p:ph type="title"/>
          </p:nvPr>
        </p:nvSpPr>
        <p:spPr>
          <a:xfrm>
            <a:off x="467544" y="620688"/>
            <a:ext cx="8229600" cy="576064"/>
          </a:xfrm>
        </p:spPr>
        <p:txBody>
          <a:bodyPr>
            <a:normAutofit fontScale="90000"/>
          </a:bodyPr>
          <a:lstStyle/>
          <a:p>
            <a:r>
              <a:rPr lang="en-US" altLang="zh-CN" sz="3600" b="1" dirty="0" smtClean="0">
                <a:solidFill>
                  <a:srgbClr val="FF0000"/>
                </a:solidFill>
                <a:latin typeface="微软雅黑" panose="020B0503020204020204" pitchFamily="34" charset="-122"/>
                <a:ea typeface="微软雅黑" panose="020B0503020204020204" pitchFamily="34" charset="-122"/>
              </a:rPr>
              <a:t>  </a:t>
            </a:r>
            <a:r>
              <a:rPr lang="zh-CN" altLang="en-US" sz="3600" b="1" dirty="0">
                <a:solidFill>
                  <a:srgbClr val="00B050"/>
                </a:solidFill>
                <a:latin typeface="+mj-ea"/>
              </a:rPr>
              <a:t>普通住院</a:t>
            </a:r>
            <a:endParaRPr lang="zh-CN" altLang="en-US" sz="36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 name="标题 1"/>
          <p:cNvSpPr>
            <a:spLocks noGrp="1"/>
          </p:cNvSpPr>
          <p:nvPr>
            <p:ph type="ctrTitle"/>
          </p:nvPr>
        </p:nvSpPr>
        <p:spPr/>
        <p:txBody>
          <a:bodyPr/>
          <a:p>
            <a:endParaRPr lang="zh-CN" altLang="en-US"/>
          </a:p>
        </p:txBody>
      </p:sp>
      <p:sp>
        <p:nvSpPr>
          <p:cNvPr id="3" name="副标题 2"/>
          <p:cNvSpPr>
            <a:spLocks noGrp="1"/>
          </p:cNvSpPr>
          <p:nvPr>
            <p:ph type="subTitle" idx="1"/>
          </p:nvPr>
        </p:nvSpPr>
        <p:spPr/>
        <p:txBody>
          <a:bodyPr/>
          <a:p>
            <a:endParaRPr lang="zh-CN" altLang="en-US"/>
          </a:p>
        </p:txBody>
      </p:sp>
      <p:graphicFrame>
        <p:nvGraphicFramePr>
          <p:cNvPr id="4" name="表格 3"/>
          <p:cNvGraphicFramePr>
            <a:graphicFrameLocks noGrp="1"/>
          </p:cNvGraphicFramePr>
          <p:nvPr>
            <p:custDataLst>
              <p:tags r:id="rId1"/>
            </p:custDataLst>
          </p:nvPr>
        </p:nvGraphicFramePr>
        <p:xfrm>
          <a:off x="395605" y="1117600"/>
          <a:ext cx="8517890" cy="4622165"/>
        </p:xfrm>
        <a:graphic>
          <a:graphicData uri="http://schemas.openxmlformats.org/drawingml/2006/table">
            <a:tbl>
              <a:tblPr>
                <a:tableStyleId>{775DCB02-9BB8-47FD-8907-85C794F793BA}</a:tableStyleId>
              </a:tblPr>
              <a:tblGrid>
                <a:gridCol w="685165"/>
                <a:gridCol w="684530"/>
                <a:gridCol w="873125"/>
                <a:gridCol w="594360"/>
                <a:gridCol w="876300"/>
                <a:gridCol w="876300"/>
                <a:gridCol w="593725"/>
                <a:gridCol w="685165"/>
                <a:gridCol w="594360"/>
                <a:gridCol w="684530"/>
                <a:gridCol w="685165"/>
                <a:gridCol w="685165"/>
              </a:tblGrid>
              <a:tr h="833755">
                <a:tc gridSpan="3">
                  <a:txBody>
                    <a:bodyPr/>
                    <a:p>
                      <a:pPr algn="ctr" fontAlgn="ctr"/>
                      <a:r>
                        <a:rPr lang="zh-CN" altLang="en-US" sz="1600" b="1" u="none" strike="noStrike" dirty="0">
                          <a:effectLst/>
                          <a:latin typeface="微软雅黑" panose="020B0503020204020204" pitchFamily="34" charset="-122"/>
                          <a:ea typeface="微软雅黑" panose="020B0503020204020204" pitchFamily="34" charset="-122"/>
                        </a:rPr>
                        <a:t>市内一级及</a:t>
                      </a:r>
                      <a:r>
                        <a:rPr lang="zh-CN" altLang="en-US" sz="1600" b="1" u="none" strike="noStrike" dirty="0" smtClean="0">
                          <a:effectLst/>
                          <a:latin typeface="微软雅黑" panose="020B0503020204020204" pitchFamily="34" charset="-122"/>
                          <a:ea typeface="微软雅黑" panose="020B0503020204020204" pitchFamily="34" charset="-122"/>
                        </a:rPr>
                        <a:t>以下             医疗</a:t>
                      </a:r>
                      <a:r>
                        <a:rPr lang="zh-CN" altLang="en-US" sz="1600" b="1" u="none" strike="noStrike" dirty="0">
                          <a:effectLst/>
                          <a:latin typeface="微软雅黑" panose="020B0503020204020204" pitchFamily="34" charset="-122"/>
                          <a:ea typeface="微软雅黑" panose="020B0503020204020204" pitchFamily="34" charset="-122"/>
                        </a:rPr>
                        <a:t>机构</a:t>
                      </a:r>
                      <a:endParaRPr lang="zh-CN" altLang="en-US" sz="1600" b="1" i="0" u="none" strike="noStrike" dirty="0">
                        <a:solidFill>
                          <a:srgbClr val="0070C0"/>
                        </a:solidFill>
                        <a:effectLst/>
                        <a:latin typeface="微软雅黑" panose="020B0503020204020204" pitchFamily="34" charset="-122"/>
                        <a:ea typeface="微软雅黑" panose="020B0503020204020204" pitchFamily="34" charset="-122"/>
                      </a:endParaRPr>
                    </a:p>
                  </a:txBody>
                  <a:tcPr marL="9525" marR="9525" marT="9525" marB="0" anchor="ctr"/>
                </a:tc>
                <a:tc hMerge="1">
                  <a:tcPr/>
                </a:tc>
                <a:tc hMerge="1">
                  <a:tcPr/>
                </a:tc>
                <a:tc gridSpan="3">
                  <a:txBody>
                    <a:bodyPr/>
                    <a:p>
                      <a:pPr algn="ctr" fontAlgn="ctr"/>
                      <a:r>
                        <a:rPr lang="zh-CN" altLang="en-US" sz="1600" b="1" u="none" strike="noStrike" dirty="0">
                          <a:effectLst/>
                          <a:latin typeface="微软雅黑" panose="020B0503020204020204" pitchFamily="34" charset="-122"/>
                          <a:ea typeface="微软雅黑" panose="020B0503020204020204" pitchFamily="34" charset="-122"/>
                        </a:rPr>
                        <a:t>市内二级和县</a:t>
                      </a:r>
                      <a:r>
                        <a:rPr lang="zh-CN" altLang="en-US" sz="1600" b="1" u="none" strike="noStrike" dirty="0" smtClean="0">
                          <a:effectLst/>
                          <a:latin typeface="微软雅黑" panose="020B0503020204020204" pitchFamily="34" charset="-122"/>
                          <a:ea typeface="微软雅黑" panose="020B0503020204020204" pitchFamily="34" charset="-122"/>
                        </a:rPr>
                        <a:t>级               医疗</a:t>
                      </a:r>
                      <a:r>
                        <a:rPr lang="zh-CN" altLang="en-US" sz="1600" b="1" u="none" strike="noStrike" dirty="0">
                          <a:effectLst/>
                          <a:latin typeface="微软雅黑" panose="020B0503020204020204" pitchFamily="34" charset="-122"/>
                          <a:ea typeface="微软雅黑" panose="020B0503020204020204" pitchFamily="34" charset="-122"/>
                        </a:rPr>
                        <a:t>机构</a:t>
                      </a:r>
                      <a:endParaRPr lang="zh-CN" altLang="en-US" sz="1600" b="1" i="0" u="none" strike="noStrike" dirty="0">
                        <a:solidFill>
                          <a:srgbClr val="0070C0"/>
                        </a:solidFill>
                        <a:effectLst/>
                        <a:latin typeface="微软雅黑" panose="020B0503020204020204" pitchFamily="34" charset="-122"/>
                        <a:ea typeface="微软雅黑" panose="020B0503020204020204" pitchFamily="34" charset="-122"/>
                      </a:endParaRPr>
                    </a:p>
                  </a:txBody>
                  <a:tcPr marL="9525" marR="9525" marT="9525" marB="0" anchor="ctr"/>
                </a:tc>
                <a:tc hMerge="1">
                  <a:tcPr/>
                </a:tc>
                <a:tc hMerge="1">
                  <a:tcPr/>
                </a:tc>
                <a:tc gridSpan="2">
                  <a:txBody>
                    <a:bodyPr/>
                    <a:p>
                      <a:pPr algn="ctr" fontAlgn="ctr"/>
                      <a:r>
                        <a:rPr lang="zh-CN" altLang="en-US" sz="1600" b="1" u="none" strike="noStrike" dirty="0">
                          <a:effectLst/>
                          <a:latin typeface="微软雅黑" panose="020B0503020204020204" pitchFamily="34" charset="-122"/>
                          <a:ea typeface="微软雅黑" panose="020B0503020204020204" pitchFamily="34" charset="-122"/>
                        </a:rPr>
                        <a:t>市内三</a:t>
                      </a:r>
                      <a:r>
                        <a:rPr lang="zh-CN" altLang="en-US" sz="1600" b="1" u="none" strike="noStrike" dirty="0" smtClean="0">
                          <a:effectLst/>
                          <a:latin typeface="微软雅黑" panose="020B0503020204020204" pitchFamily="34" charset="-122"/>
                          <a:ea typeface="微软雅黑" panose="020B0503020204020204" pitchFamily="34" charset="-122"/>
                        </a:rPr>
                        <a:t>级     医疗</a:t>
                      </a:r>
                      <a:r>
                        <a:rPr lang="zh-CN" altLang="en-US" sz="1600" b="1" u="none" strike="noStrike" dirty="0">
                          <a:effectLst/>
                          <a:latin typeface="微软雅黑" panose="020B0503020204020204" pitchFamily="34" charset="-122"/>
                          <a:ea typeface="微软雅黑" panose="020B0503020204020204" pitchFamily="34" charset="-122"/>
                        </a:rPr>
                        <a:t>机构</a:t>
                      </a:r>
                      <a:endParaRPr lang="zh-CN" altLang="en-US" sz="1600" b="1" i="0" u="none" strike="noStrike" dirty="0">
                        <a:solidFill>
                          <a:srgbClr val="0070C0"/>
                        </a:solidFill>
                        <a:effectLst/>
                        <a:latin typeface="微软雅黑" panose="020B0503020204020204" pitchFamily="34" charset="-122"/>
                        <a:ea typeface="微软雅黑" panose="020B0503020204020204" pitchFamily="34" charset="-122"/>
                      </a:endParaRPr>
                    </a:p>
                  </a:txBody>
                  <a:tcPr marL="9525" marR="9525" marT="9525" marB="0" anchor="ctr"/>
                </a:tc>
                <a:tc hMerge="1">
                  <a:tcPr/>
                </a:tc>
                <a:tc gridSpan="2">
                  <a:txBody>
                    <a:bodyPr/>
                    <a:p>
                      <a:pPr algn="ctr" fontAlgn="ctr"/>
                      <a:r>
                        <a:rPr lang="zh-CN" altLang="en-US" sz="1600" b="1" u="none" strike="noStrike" dirty="0">
                          <a:effectLst/>
                          <a:latin typeface="微软雅黑" panose="020B0503020204020204" pitchFamily="34" charset="-122"/>
                          <a:ea typeface="微软雅黑" panose="020B0503020204020204" pitchFamily="34" charset="-122"/>
                        </a:rPr>
                        <a:t>市外省</a:t>
                      </a:r>
                      <a:r>
                        <a:rPr lang="zh-CN" altLang="en-US" sz="1600" b="1" u="none" strike="noStrike" dirty="0" smtClean="0">
                          <a:effectLst/>
                          <a:latin typeface="微软雅黑" panose="020B0503020204020204" pitchFamily="34" charset="-122"/>
                          <a:ea typeface="微软雅黑" panose="020B0503020204020204" pitchFamily="34" charset="-122"/>
                        </a:rPr>
                        <a:t>内      医疗</a:t>
                      </a:r>
                      <a:r>
                        <a:rPr lang="zh-CN" altLang="en-US" sz="1600" b="1" u="none" strike="noStrike" dirty="0">
                          <a:effectLst/>
                          <a:latin typeface="微软雅黑" panose="020B0503020204020204" pitchFamily="34" charset="-122"/>
                          <a:ea typeface="微软雅黑" panose="020B0503020204020204" pitchFamily="34" charset="-122"/>
                        </a:rPr>
                        <a:t>机构</a:t>
                      </a:r>
                      <a:endParaRPr lang="zh-CN" altLang="en-US" sz="1600" b="1" i="0" u="none" strike="noStrike" dirty="0">
                        <a:solidFill>
                          <a:srgbClr val="0070C0"/>
                        </a:solidFill>
                        <a:effectLst/>
                        <a:latin typeface="微软雅黑" panose="020B0503020204020204" pitchFamily="34" charset="-122"/>
                        <a:ea typeface="微软雅黑" panose="020B0503020204020204" pitchFamily="34" charset="-122"/>
                      </a:endParaRPr>
                    </a:p>
                  </a:txBody>
                  <a:tcPr marL="9525" marR="9525" marT="9525" marB="0" anchor="ctr"/>
                </a:tc>
                <a:tc hMerge="1">
                  <a:tcPr/>
                </a:tc>
                <a:tc gridSpan="2">
                  <a:txBody>
                    <a:bodyPr/>
                    <a:p>
                      <a:pPr algn="ctr" fontAlgn="ctr"/>
                      <a:r>
                        <a:rPr lang="zh-CN" altLang="en-US" sz="1600" b="1" u="none" strike="noStrike" dirty="0">
                          <a:effectLst/>
                          <a:latin typeface="微软雅黑" panose="020B0503020204020204" pitchFamily="34" charset="-122"/>
                          <a:ea typeface="微软雅黑" panose="020B0503020204020204" pitchFamily="34" charset="-122"/>
                        </a:rPr>
                        <a:t>省</a:t>
                      </a:r>
                      <a:r>
                        <a:rPr lang="zh-CN" altLang="en-US" sz="1600" b="1" u="none" strike="noStrike" dirty="0" smtClean="0">
                          <a:effectLst/>
                          <a:latin typeface="微软雅黑" panose="020B0503020204020204" pitchFamily="34" charset="-122"/>
                          <a:ea typeface="微软雅黑" panose="020B0503020204020204" pitchFamily="34" charset="-122"/>
                        </a:rPr>
                        <a:t>外         </a:t>
                      </a:r>
                      <a:r>
                        <a:rPr lang="zh-CN" altLang="en-US" sz="1600" b="1" u="none" strike="noStrike" baseline="0" dirty="0" smtClean="0">
                          <a:effectLst/>
                          <a:latin typeface="微软雅黑" panose="020B0503020204020204" pitchFamily="34" charset="-122"/>
                          <a:ea typeface="微软雅黑" panose="020B0503020204020204" pitchFamily="34" charset="-122"/>
                        </a:rPr>
                        <a:t>  </a:t>
                      </a:r>
                      <a:r>
                        <a:rPr lang="zh-CN" altLang="en-US" sz="1600" b="1" u="none" strike="noStrike" dirty="0" smtClean="0">
                          <a:effectLst/>
                          <a:latin typeface="微软雅黑" panose="020B0503020204020204" pitchFamily="34" charset="-122"/>
                          <a:ea typeface="微软雅黑" panose="020B0503020204020204" pitchFamily="34" charset="-122"/>
                        </a:rPr>
                        <a:t>     医疗</a:t>
                      </a:r>
                      <a:r>
                        <a:rPr lang="zh-CN" altLang="en-US" sz="1600" b="1" u="none" strike="noStrike" dirty="0">
                          <a:effectLst/>
                          <a:latin typeface="微软雅黑" panose="020B0503020204020204" pitchFamily="34" charset="-122"/>
                          <a:ea typeface="微软雅黑" panose="020B0503020204020204" pitchFamily="34" charset="-122"/>
                        </a:rPr>
                        <a:t>机构</a:t>
                      </a:r>
                      <a:endParaRPr lang="zh-CN" altLang="en-US" sz="1600" b="1" i="0" u="none" strike="noStrike" dirty="0">
                        <a:solidFill>
                          <a:srgbClr val="0070C0"/>
                        </a:solidFill>
                        <a:effectLst/>
                        <a:latin typeface="微软雅黑" panose="020B0503020204020204" pitchFamily="34" charset="-122"/>
                        <a:ea typeface="微软雅黑" panose="020B0503020204020204" pitchFamily="34" charset="-122"/>
                      </a:endParaRPr>
                    </a:p>
                  </a:txBody>
                  <a:tcPr marL="9525" marR="9525" marT="9525" marB="0" anchor="ctr"/>
                </a:tc>
                <a:tc hMerge="1">
                  <a:tcPr/>
                </a:tc>
              </a:tr>
              <a:tr h="747395">
                <a:tc>
                  <a:txBody>
                    <a:bodyPr/>
                    <a:p>
                      <a:pPr algn="ctr" fontAlgn="ctr"/>
                      <a:r>
                        <a:rPr lang="zh-CN" altLang="en-US" sz="1600" b="1" u="none" strike="noStrike" dirty="0">
                          <a:solidFill>
                            <a:schemeClr val="accent1">
                              <a:lumMod val="75000"/>
                            </a:schemeClr>
                          </a:solidFill>
                          <a:effectLst/>
                          <a:latin typeface="+mj-ea"/>
                          <a:ea typeface="+mj-ea"/>
                        </a:rPr>
                        <a:t>起付线</a:t>
                      </a:r>
                      <a:endParaRPr lang="zh-CN" altLang="en-US" sz="1600" b="1" i="0" u="none" strike="noStrike" dirty="0">
                        <a:solidFill>
                          <a:schemeClr val="accent1">
                            <a:lumMod val="75000"/>
                          </a:schemeClr>
                        </a:solidFill>
                        <a:effectLst/>
                        <a:latin typeface="+mj-ea"/>
                        <a:ea typeface="+mj-ea"/>
                      </a:endParaRPr>
                    </a:p>
                  </a:txBody>
                  <a:tcPr marL="9525" marR="9525" marT="9525" marB="0" anchor="ctr"/>
                </a:tc>
                <a:tc gridSpan="2">
                  <a:txBody>
                    <a:bodyPr/>
                    <a:p>
                      <a:pPr algn="ctr" fontAlgn="ctr"/>
                      <a:r>
                        <a:rPr lang="zh-CN" altLang="en-US" sz="1600" b="1" u="none" strike="noStrike" dirty="0">
                          <a:solidFill>
                            <a:schemeClr val="accent1">
                              <a:lumMod val="75000"/>
                            </a:schemeClr>
                          </a:solidFill>
                          <a:effectLst/>
                          <a:latin typeface="+mj-ea"/>
                          <a:ea typeface="+mj-ea"/>
                        </a:rPr>
                        <a:t>分段报销比例</a:t>
                      </a:r>
                      <a:endParaRPr lang="zh-CN" altLang="en-US" sz="1600" b="1" i="0" u="none" strike="noStrike" dirty="0">
                        <a:solidFill>
                          <a:schemeClr val="accent1">
                            <a:lumMod val="75000"/>
                          </a:schemeClr>
                        </a:solidFill>
                        <a:effectLst/>
                        <a:latin typeface="+mj-ea"/>
                        <a:ea typeface="+mj-ea"/>
                      </a:endParaRPr>
                    </a:p>
                  </a:txBody>
                  <a:tcPr marL="9525" marR="9525" marT="9525" marB="0" anchor="ctr"/>
                </a:tc>
                <a:tc hMerge="1">
                  <a:tcPr/>
                </a:tc>
                <a:tc>
                  <a:txBody>
                    <a:bodyPr/>
                    <a:p>
                      <a:pPr algn="ctr" fontAlgn="ctr"/>
                      <a:r>
                        <a:rPr lang="zh-CN" altLang="en-US" sz="1600" b="1" u="none" strike="noStrike" dirty="0">
                          <a:solidFill>
                            <a:schemeClr val="accent1">
                              <a:lumMod val="75000"/>
                            </a:schemeClr>
                          </a:solidFill>
                          <a:effectLst/>
                          <a:latin typeface="+mj-ea"/>
                          <a:ea typeface="+mj-ea"/>
                        </a:rPr>
                        <a:t>起付线</a:t>
                      </a:r>
                      <a:endParaRPr lang="zh-CN" altLang="en-US" sz="1600" b="1" i="0" u="none" strike="noStrike" dirty="0">
                        <a:solidFill>
                          <a:schemeClr val="accent1">
                            <a:lumMod val="75000"/>
                          </a:schemeClr>
                        </a:solidFill>
                        <a:effectLst/>
                        <a:latin typeface="+mj-ea"/>
                        <a:ea typeface="+mj-ea"/>
                      </a:endParaRPr>
                    </a:p>
                  </a:txBody>
                  <a:tcPr marL="9525" marR="9525" marT="9525" marB="0" anchor="ctr"/>
                </a:tc>
                <a:tc gridSpan="2">
                  <a:txBody>
                    <a:bodyPr/>
                    <a:p>
                      <a:pPr algn="ctr" fontAlgn="ctr"/>
                      <a:r>
                        <a:rPr lang="zh-CN" altLang="en-US" sz="1600" b="1" u="none" strike="noStrike" dirty="0">
                          <a:solidFill>
                            <a:schemeClr val="accent1">
                              <a:lumMod val="75000"/>
                            </a:schemeClr>
                          </a:solidFill>
                          <a:effectLst/>
                          <a:latin typeface="+mj-ea"/>
                          <a:ea typeface="+mj-ea"/>
                        </a:rPr>
                        <a:t>分段报销比例</a:t>
                      </a:r>
                      <a:endParaRPr lang="zh-CN" altLang="en-US" sz="1600" b="1" i="0" u="none" strike="noStrike" dirty="0">
                        <a:solidFill>
                          <a:schemeClr val="accent1">
                            <a:lumMod val="75000"/>
                          </a:schemeClr>
                        </a:solidFill>
                        <a:effectLst/>
                        <a:latin typeface="+mj-ea"/>
                        <a:ea typeface="+mj-ea"/>
                      </a:endParaRPr>
                    </a:p>
                  </a:txBody>
                  <a:tcPr marL="9525" marR="9525" marT="9525" marB="0" anchor="ctr"/>
                </a:tc>
                <a:tc hMerge="1">
                  <a:tcPr/>
                </a:tc>
                <a:tc>
                  <a:txBody>
                    <a:bodyPr/>
                    <a:p>
                      <a:pPr algn="ctr" fontAlgn="ctr"/>
                      <a:r>
                        <a:rPr lang="zh-CN" altLang="en-US" sz="1600" b="1" u="none" strike="noStrike" dirty="0">
                          <a:solidFill>
                            <a:schemeClr val="accent1">
                              <a:lumMod val="75000"/>
                            </a:schemeClr>
                          </a:solidFill>
                          <a:effectLst/>
                          <a:latin typeface="+mj-ea"/>
                          <a:ea typeface="+mj-ea"/>
                        </a:rPr>
                        <a:t>起付线</a:t>
                      </a:r>
                      <a:endParaRPr lang="zh-CN" altLang="en-US" sz="1600" b="1" i="0" u="none" strike="noStrike" dirty="0">
                        <a:solidFill>
                          <a:schemeClr val="accent1">
                            <a:lumMod val="75000"/>
                          </a:schemeClr>
                        </a:solidFill>
                        <a:effectLst/>
                        <a:latin typeface="+mj-ea"/>
                        <a:ea typeface="+mj-ea"/>
                      </a:endParaRPr>
                    </a:p>
                  </a:txBody>
                  <a:tcPr marL="9525" marR="9525" marT="9525" marB="0" anchor="ctr"/>
                </a:tc>
                <a:tc>
                  <a:txBody>
                    <a:bodyPr/>
                    <a:p>
                      <a:pPr algn="ctr" fontAlgn="ctr"/>
                      <a:r>
                        <a:rPr lang="zh-CN" altLang="en-US" sz="1600" b="1" u="none" strike="noStrike" dirty="0">
                          <a:solidFill>
                            <a:schemeClr val="accent1">
                              <a:lumMod val="75000"/>
                            </a:schemeClr>
                          </a:solidFill>
                          <a:effectLst/>
                          <a:latin typeface="+mj-ea"/>
                          <a:ea typeface="+mj-ea"/>
                        </a:rPr>
                        <a:t>报销      比例</a:t>
                      </a:r>
                      <a:endParaRPr lang="zh-CN" altLang="en-US" sz="1600" b="1" i="0" u="none" strike="noStrike" dirty="0">
                        <a:solidFill>
                          <a:schemeClr val="accent1">
                            <a:lumMod val="75000"/>
                          </a:schemeClr>
                        </a:solidFill>
                        <a:effectLst/>
                        <a:latin typeface="+mj-ea"/>
                        <a:ea typeface="+mj-ea"/>
                      </a:endParaRPr>
                    </a:p>
                  </a:txBody>
                  <a:tcPr marL="9525" marR="9525" marT="9525" marB="0" anchor="ctr"/>
                </a:tc>
                <a:tc>
                  <a:txBody>
                    <a:bodyPr/>
                    <a:p>
                      <a:pPr algn="ctr" fontAlgn="ctr"/>
                      <a:r>
                        <a:rPr lang="zh-CN" altLang="en-US" sz="1600" b="1" u="none" strike="noStrike" dirty="0">
                          <a:solidFill>
                            <a:schemeClr val="accent1">
                              <a:lumMod val="75000"/>
                            </a:schemeClr>
                          </a:solidFill>
                          <a:effectLst/>
                          <a:latin typeface="+mj-ea"/>
                          <a:ea typeface="+mj-ea"/>
                        </a:rPr>
                        <a:t>起付线</a:t>
                      </a:r>
                      <a:endParaRPr lang="zh-CN" altLang="en-US" sz="1600" b="1" i="0" u="none" strike="noStrike" dirty="0">
                        <a:solidFill>
                          <a:schemeClr val="accent1">
                            <a:lumMod val="75000"/>
                          </a:schemeClr>
                        </a:solidFill>
                        <a:effectLst/>
                        <a:latin typeface="+mj-ea"/>
                        <a:ea typeface="+mj-ea"/>
                      </a:endParaRPr>
                    </a:p>
                  </a:txBody>
                  <a:tcPr marL="9525" marR="9525" marT="9525" marB="0" anchor="ctr"/>
                </a:tc>
                <a:tc>
                  <a:txBody>
                    <a:bodyPr/>
                    <a:p>
                      <a:pPr algn="ctr" fontAlgn="ctr"/>
                      <a:r>
                        <a:rPr lang="zh-CN" altLang="en-US" sz="1600" b="1" u="none" strike="noStrike" dirty="0">
                          <a:solidFill>
                            <a:schemeClr val="accent1">
                              <a:lumMod val="75000"/>
                            </a:schemeClr>
                          </a:solidFill>
                          <a:effectLst/>
                          <a:latin typeface="+mj-ea"/>
                          <a:ea typeface="+mj-ea"/>
                        </a:rPr>
                        <a:t>报销      比例</a:t>
                      </a:r>
                      <a:endParaRPr lang="zh-CN" altLang="en-US" sz="1600" b="1" i="0" u="none" strike="noStrike" dirty="0">
                        <a:solidFill>
                          <a:schemeClr val="accent1">
                            <a:lumMod val="75000"/>
                          </a:schemeClr>
                        </a:solidFill>
                        <a:effectLst/>
                        <a:latin typeface="+mj-ea"/>
                        <a:ea typeface="+mj-ea"/>
                      </a:endParaRPr>
                    </a:p>
                  </a:txBody>
                  <a:tcPr marL="9525" marR="9525" marT="9525" marB="0" anchor="ctr"/>
                </a:tc>
                <a:tc>
                  <a:txBody>
                    <a:bodyPr/>
                    <a:p>
                      <a:pPr algn="ctr" fontAlgn="ctr"/>
                      <a:r>
                        <a:rPr lang="zh-CN" altLang="en-US" sz="1600" b="1" u="none" strike="noStrike" dirty="0">
                          <a:solidFill>
                            <a:schemeClr val="accent1">
                              <a:lumMod val="75000"/>
                            </a:schemeClr>
                          </a:solidFill>
                          <a:effectLst/>
                          <a:latin typeface="+mj-ea"/>
                          <a:ea typeface="+mj-ea"/>
                        </a:rPr>
                        <a:t>起付线</a:t>
                      </a:r>
                      <a:endParaRPr lang="zh-CN" altLang="en-US" sz="1600" b="1" i="0" u="none" strike="noStrike" dirty="0">
                        <a:solidFill>
                          <a:schemeClr val="accent1">
                            <a:lumMod val="75000"/>
                          </a:schemeClr>
                        </a:solidFill>
                        <a:effectLst/>
                        <a:latin typeface="+mj-ea"/>
                        <a:ea typeface="+mj-ea"/>
                      </a:endParaRPr>
                    </a:p>
                  </a:txBody>
                  <a:tcPr marL="9525" marR="9525" marT="9525" marB="0" anchor="ctr"/>
                </a:tc>
                <a:tc>
                  <a:txBody>
                    <a:bodyPr/>
                    <a:p>
                      <a:pPr algn="ctr" fontAlgn="ctr"/>
                      <a:r>
                        <a:rPr lang="zh-CN" altLang="en-US" sz="1600" b="1" u="none" strike="noStrike" dirty="0">
                          <a:solidFill>
                            <a:schemeClr val="accent1">
                              <a:lumMod val="75000"/>
                            </a:schemeClr>
                          </a:solidFill>
                          <a:effectLst/>
                          <a:latin typeface="+mj-ea"/>
                          <a:ea typeface="+mj-ea"/>
                        </a:rPr>
                        <a:t>报销      比例</a:t>
                      </a:r>
                      <a:endParaRPr lang="zh-CN" altLang="en-US" sz="1600" b="1" i="0" u="none" strike="noStrike" dirty="0">
                        <a:solidFill>
                          <a:schemeClr val="accent1">
                            <a:lumMod val="75000"/>
                          </a:schemeClr>
                        </a:solidFill>
                        <a:effectLst/>
                        <a:latin typeface="+mj-ea"/>
                        <a:ea typeface="+mj-ea"/>
                      </a:endParaRPr>
                    </a:p>
                  </a:txBody>
                  <a:tcPr marL="9525" marR="9525" marT="9525" marB="0" anchor="ctr"/>
                </a:tc>
              </a:tr>
              <a:tr h="834390">
                <a:tc rowSpan="2">
                  <a:txBody>
                    <a:bodyPr/>
                    <a:p>
                      <a:pPr algn="ctr" fontAlgn="ctr"/>
                      <a:r>
                        <a:rPr lang="en-US" altLang="zh-CN" sz="1400" b="1" u="sng" strike="noStrike" dirty="0">
                          <a:solidFill>
                            <a:srgbClr val="7030A0"/>
                          </a:solidFill>
                          <a:effectLst/>
                          <a:latin typeface="Times New Roman" panose="02020603050405020304" pitchFamily="18" charset="0"/>
                          <a:cs typeface="Times New Roman" panose="02020603050405020304" pitchFamily="18" charset="0"/>
                        </a:rPr>
                        <a:t>200</a:t>
                      </a:r>
                      <a:r>
                        <a:rPr lang="zh-CN" altLang="en-US" sz="1400" b="1" u="sng" strike="noStrike" dirty="0">
                          <a:solidFill>
                            <a:srgbClr val="7030A0"/>
                          </a:solidFill>
                          <a:effectLst/>
                          <a:latin typeface="Times New Roman" panose="02020603050405020304" pitchFamily="18" charset="0"/>
                          <a:cs typeface="Times New Roman" panose="02020603050405020304" pitchFamily="18" charset="0"/>
                        </a:rPr>
                        <a:t>元</a:t>
                      </a:r>
                      <a:endParaRPr lang="zh-CN" altLang="en-US" sz="1400" b="1" i="0" u="sng" strike="noStrike" dirty="0">
                        <a:solidFill>
                          <a:srgbClr val="7030A0"/>
                        </a:solidFill>
                        <a:effectLst/>
                        <a:latin typeface="Times New Roman" panose="02020603050405020304" pitchFamily="18" charset="0"/>
                        <a:ea typeface="+mn-ea"/>
                        <a:cs typeface="Times New Roman" panose="02020603050405020304" pitchFamily="18" charset="0"/>
                      </a:endParaRPr>
                    </a:p>
                  </a:txBody>
                  <a:tcPr marL="9525" marR="9525" marT="9525" marB="0" anchor="ctr"/>
                </a:tc>
                <a:tc>
                  <a:txBody>
                    <a:bodyPr/>
                    <a:p>
                      <a:pPr algn="ctr" fontAlgn="ctr"/>
                      <a:r>
                        <a:rPr lang="en-US" altLang="zh-CN" sz="1400" b="1" u="none" strike="noStrike" dirty="0">
                          <a:solidFill>
                            <a:schemeClr val="accent1">
                              <a:lumMod val="50000"/>
                            </a:schemeClr>
                          </a:solidFill>
                          <a:effectLst/>
                          <a:latin typeface="Times New Roman" panose="02020603050405020304" pitchFamily="18" charset="0"/>
                          <a:cs typeface="Times New Roman" panose="02020603050405020304" pitchFamily="18" charset="0"/>
                        </a:rPr>
                        <a:t>0-500</a:t>
                      </a:r>
                      <a:r>
                        <a:rPr lang="zh-CN" altLang="en-US" sz="1400" b="1" u="none" strike="noStrike" dirty="0">
                          <a:solidFill>
                            <a:schemeClr val="accent1">
                              <a:lumMod val="50000"/>
                            </a:schemeClr>
                          </a:solidFill>
                          <a:effectLst/>
                          <a:latin typeface="Times New Roman" panose="02020603050405020304" pitchFamily="18" charset="0"/>
                          <a:cs typeface="Times New Roman" panose="02020603050405020304" pitchFamily="18" charset="0"/>
                        </a:rPr>
                        <a:t>元</a:t>
                      </a:r>
                      <a:endParaRPr lang="zh-CN" altLang="en-US" sz="1400" b="1" i="0" u="none" strike="noStrike" dirty="0">
                        <a:solidFill>
                          <a:schemeClr val="accent1">
                            <a:lumMod val="50000"/>
                          </a:schemeClr>
                        </a:solidFill>
                        <a:effectLst/>
                        <a:latin typeface="Times New Roman" panose="02020603050405020304" pitchFamily="18" charset="0"/>
                        <a:ea typeface="+mn-ea"/>
                        <a:cs typeface="Times New Roman" panose="02020603050405020304" pitchFamily="18" charset="0"/>
                      </a:endParaRPr>
                    </a:p>
                  </a:txBody>
                  <a:tcPr marL="9525" marR="9525" marT="9525" marB="0" anchor="ctr"/>
                </a:tc>
                <a:tc>
                  <a:txBody>
                    <a:bodyPr/>
                    <a:p>
                      <a:pPr algn="ctr" fontAlgn="ctr"/>
                      <a:r>
                        <a:rPr lang="en-US" altLang="zh-CN" sz="1400" b="1" u="none" strike="noStrike" dirty="0">
                          <a:solidFill>
                            <a:schemeClr val="accent1">
                              <a:lumMod val="50000"/>
                            </a:schemeClr>
                          </a:solidFill>
                          <a:effectLst/>
                          <a:latin typeface="Times New Roman" panose="02020603050405020304" pitchFamily="18" charset="0"/>
                          <a:cs typeface="Times New Roman" panose="02020603050405020304" pitchFamily="18" charset="0"/>
                        </a:rPr>
                        <a:t>500</a:t>
                      </a:r>
                      <a:r>
                        <a:rPr lang="zh-CN" altLang="en-US" sz="1400" b="1" u="none" strike="noStrike" dirty="0" smtClean="0">
                          <a:solidFill>
                            <a:schemeClr val="accent1">
                              <a:lumMod val="50000"/>
                            </a:schemeClr>
                          </a:solidFill>
                          <a:effectLst/>
                          <a:latin typeface="Times New Roman" panose="02020603050405020304" pitchFamily="18" charset="0"/>
                          <a:cs typeface="Times New Roman" panose="02020603050405020304" pitchFamily="18" charset="0"/>
                        </a:rPr>
                        <a:t>元       以上</a:t>
                      </a:r>
                      <a:endParaRPr lang="zh-CN" altLang="en-US" sz="1400" b="1" i="0" u="none" strike="noStrike" dirty="0">
                        <a:solidFill>
                          <a:schemeClr val="accent1">
                            <a:lumMod val="50000"/>
                          </a:schemeClr>
                        </a:solidFill>
                        <a:effectLst/>
                        <a:latin typeface="Times New Roman" panose="02020603050405020304" pitchFamily="18" charset="0"/>
                        <a:ea typeface="+mn-ea"/>
                        <a:cs typeface="Times New Roman" panose="02020603050405020304" pitchFamily="18" charset="0"/>
                      </a:endParaRPr>
                    </a:p>
                  </a:txBody>
                  <a:tcPr marL="9525" marR="9525" marT="9525" marB="0" anchor="ctr"/>
                </a:tc>
                <a:tc rowSpan="2">
                  <a:txBody>
                    <a:bodyPr/>
                    <a:p>
                      <a:pPr algn="ctr" fontAlgn="ctr"/>
                      <a:r>
                        <a:rPr lang="en-US" altLang="zh-CN" sz="1400" b="1" u="sng" strike="noStrike" dirty="0">
                          <a:solidFill>
                            <a:srgbClr val="7030A0"/>
                          </a:solidFill>
                          <a:effectLst/>
                          <a:latin typeface="Times New Roman" panose="02020603050405020304" pitchFamily="18" charset="0"/>
                          <a:cs typeface="Times New Roman" panose="02020603050405020304" pitchFamily="18" charset="0"/>
                        </a:rPr>
                        <a:t>500</a:t>
                      </a:r>
                      <a:r>
                        <a:rPr lang="zh-CN" altLang="en-US" sz="1400" b="1" u="sng" strike="noStrike" dirty="0">
                          <a:solidFill>
                            <a:srgbClr val="7030A0"/>
                          </a:solidFill>
                          <a:effectLst/>
                          <a:latin typeface="Times New Roman" panose="02020603050405020304" pitchFamily="18" charset="0"/>
                          <a:cs typeface="Times New Roman" panose="02020603050405020304" pitchFamily="18" charset="0"/>
                        </a:rPr>
                        <a:t>元</a:t>
                      </a:r>
                      <a:endParaRPr lang="zh-CN" altLang="en-US" sz="1400" b="1" i="0" u="sng" strike="noStrike" dirty="0">
                        <a:solidFill>
                          <a:srgbClr val="7030A0"/>
                        </a:solidFill>
                        <a:effectLst/>
                        <a:latin typeface="Times New Roman" panose="02020603050405020304" pitchFamily="18" charset="0"/>
                        <a:ea typeface="+mn-ea"/>
                        <a:cs typeface="Times New Roman" panose="02020603050405020304" pitchFamily="18" charset="0"/>
                      </a:endParaRPr>
                    </a:p>
                  </a:txBody>
                  <a:tcPr marL="9525" marR="9525" marT="9525" marB="0" anchor="ctr"/>
                </a:tc>
                <a:tc>
                  <a:txBody>
                    <a:bodyPr/>
                    <a:p>
                      <a:pPr algn="ctr" fontAlgn="ctr"/>
                      <a:r>
                        <a:rPr lang="en-US" altLang="zh-CN" sz="1400" b="1" u="none" strike="noStrike" dirty="0">
                          <a:solidFill>
                            <a:schemeClr val="accent1">
                              <a:lumMod val="50000"/>
                            </a:schemeClr>
                          </a:solidFill>
                          <a:effectLst/>
                          <a:latin typeface="Times New Roman" panose="02020603050405020304" pitchFamily="18" charset="0"/>
                          <a:cs typeface="Times New Roman" panose="02020603050405020304" pitchFamily="18" charset="0"/>
                        </a:rPr>
                        <a:t>0-1000</a:t>
                      </a:r>
                      <a:r>
                        <a:rPr lang="zh-CN" altLang="en-US" sz="1400" b="1" u="none" strike="noStrike" dirty="0">
                          <a:solidFill>
                            <a:schemeClr val="accent1">
                              <a:lumMod val="50000"/>
                            </a:schemeClr>
                          </a:solidFill>
                          <a:effectLst/>
                          <a:latin typeface="Times New Roman" panose="02020603050405020304" pitchFamily="18" charset="0"/>
                          <a:cs typeface="Times New Roman" panose="02020603050405020304" pitchFamily="18" charset="0"/>
                        </a:rPr>
                        <a:t>元</a:t>
                      </a:r>
                      <a:endParaRPr lang="zh-CN" altLang="en-US" sz="1400" b="1" i="0" u="none" strike="noStrike" dirty="0">
                        <a:solidFill>
                          <a:schemeClr val="accent1">
                            <a:lumMod val="50000"/>
                          </a:schemeClr>
                        </a:solidFill>
                        <a:effectLst/>
                        <a:latin typeface="Times New Roman" panose="02020603050405020304" pitchFamily="18" charset="0"/>
                        <a:ea typeface="+mn-ea"/>
                        <a:cs typeface="Times New Roman" panose="02020603050405020304" pitchFamily="18" charset="0"/>
                      </a:endParaRPr>
                    </a:p>
                  </a:txBody>
                  <a:tcPr marL="9525" marR="9525" marT="9525" marB="0" anchor="ctr"/>
                </a:tc>
                <a:tc>
                  <a:txBody>
                    <a:bodyPr/>
                    <a:p>
                      <a:pPr algn="ctr" fontAlgn="ctr"/>
                      <a:r>
                        <a:rPr lang="en-US" altLang="zh-CN" sz="1400" b="1" u="none" strike="noStrike" dirty="0">
                          <a:solidFill>
                            <a:schemeClr val="accent1">
                              <a:lumMod val="50000"/>
                            </a:schemeClr>
                          </a:solidFill>
                          <a:effectLst/>
                          <a:latin typeface="Times New Roman" panose="02020603050405020304" pitchFamily="18" charset="0"/>
                          <a:cs typeface="Times New Roman" panose="02020603050405020304" pitchFamily="18" charset="0"/>
                        </a:rPr>
                        <a:t>1000</a:t>
                      </a:r>
                      <a:r>
                        <a:rPr lang="zh-CN" altLang="en-US" sz="1400" b="1" u="none" strike="noStrike" dirty="0" smtClean="0">
                          <a:solidFill>
                            <a:schemeClr val="accent1">
                              <a:lumMod val="50000"/>
                            </a:schemeClr>
                          </a:solidFill>
                          <a:effectLst/>
                          <a:latin typeface="Times New Roman" panose="02020603050405020304" pitchFamily="18" charset="0"/>
                          <a:cs typeface="Times New Roman" panose="02020603050405020304" pitchFamily="18" charset="0"/>
                        </a:rPr>
                        <a:t>元     以上</a:t>
                      </a:r>
                      <a:endParaRPr lang="zh-CN" altLang="en-US" sz="1400" b="1" i="0" u="none" strike="noStrike" dirty="0">
                        <a:solidFill>
                          <a:schemeClr val="accent1">
                            <a:lumMod val="50000"/>
                          </a:schemeClr>
                        </a:solidFill>
                        <a:effectLst/>
                        <a:latin typeface="Times New Roman" panose="02020603050405020304" pitchFamily="18" charset="0"/>
                        <a:ea typeface="+mn-ea"/>
                        <a:cs typeface="Times New Roman" panose="02020603050405020304" pitchFamily="18" charset="0"/>
                      </a:endParaRPr>
                    </a:p>
                  </a:txBody>
                  <a:tcPr marL="9525" marR="9525" marT="9525" marB="0" anchor="ctr"/>
                </a:tc>
                <a:tc rowSpan="2">
                  <a:txBody>
                    <a:bodyPr/>
                    <a:p>
                      <a:pPr algn="ctr" fontAlgn="ctr"/>
                      <a:r>
                        <a:rPr lang="en-US" altLang="zh-CN" sz="1400" b="1" u="sng" strike="noStrike" dirty="0">
                          <a:solidFill>
                            <a:srgbClr val="7030A0"/>
                          </a:solidFill>
                          <a:effectLst/>
                          <a:latin typeface="Times New Roman" panose="02020603050405020304" pitchFamily="18" charset="0"/>
                          <a:cs typeface="Times New Roman" panose="02020603050405020304" pitchFamily="18" charset="0"/>
                        </a:rPr>
                        <a:t>700</a:t>
                      </a:r>
                      <a:r>
                        <a:rPr lang="zh-CN" altLang="en-US" sz="1400" b="1" u="sng" strike="noStrike" dirty="0">
                          <a:solidFill>
                            <a:srgbClr val="7030A0"/>
                          </a:solidFill>
                          <a:effectLst/>
                          <a:latin typeface="Times New Roman" panose="02020603050405020304" pitchFamily="18" charset="0"/>
                          <a:cs typeface="Times New Roman" panose="02020603050405020304" pitchFamily="18" charset="0"/>
                        </a:rPr>
                        <a:t>元</a:t>
                      </a:r>
                      <a:endParaRPr lang="zh-CN" altLang="en-US" sz="1400" b="1" i="0" u="sng" strike="noStrike" dirty="0">
                        <a:solidFill>
                          <a:srgbClr val="7030A0"/>
                        </a:solidFill>
                        <a:effectLst/>
                        <a:latin typeface="Times New Roman" panose="02020603050405020304" pitchFamily="18" charset="0"/>
                        <a:ea typeface="+mn-ea"/>
                        <a:cs typeface="Times New Roman" panose="02020603050405020304" pitchFamily="18" charset="0"/>
                      </a:endParaRPr>
                    </a:p>
                  </a:txBody>
                  <a:tcPr marL="9525" marR="9525" marT="9525" marB="0" anchor="ctr"/>
                </a:tc>
                <a:tc rowSpan="2">
                  <a:txBody>
                    <a:bodyPr/>
                    <a:p>
                      <a:pPr algn="ctr" fontAlgn="ctr"/>
                      <a:r>
                        <a:rPr lang="en-US" altLang="zh-CN" sz="2000" b="1" u="none" strike="noStrike" dirty="0">
                          <a:solidFill>
                            <a:srgbClr val="FF0000"/>
                          </a:solidFill>
                          <a:effectLst/>
                          <a:latin typeface="Times New Roman" panose="02020603050405020304" pitchFamily="18" charset="0"/>
                          <a:cs typeface="Times New Roman" panose="02020603050405020304" pitchFamily="18" charset="0"/>
                        </a:rPr>
                        <a:t>70%</a:t>
                      </a:r>
                      <a:endParaRPr lang="en-US" altLang="zh-CN" sz="2000" b="1" i="0" u="none" strike="noStrike" dirty="0">
                        <a:solidFill>
                          <a:srgbClr val="FF0000"/>
                        </a:solidFill>
                        <a:effectLst/>
                        <a:latin typeface="Times New Roman" panose="02020603050405020304" pitchFamily="18" charset="0"/>
                        <a:ea typeface="+mn-ea"/>
                        <a:cs typeface="Times New Roman" panose="02020603050405020304" pitchFamily="18" charset="0"/>
                      </a:endParaRPr>
                    </a:p>
                  </a:txBody>
                  <a:tcPr marL="9525" marR="9525" marT="9525" marB="0" anchor="ctr"/>
                </a:tc>
                <a:tc rowSpan="2">
                  <a:txBody>
                    <a:bodyPr/>
                    <a:p>
                      <a:pPr algn="ctr" fontAlgn="ctr"/>
                      <a:r>
                        <a:rPr lang="en-US" altLang="zh-CN" sz="1400" b="1" u="sng" strike="noStrike" dirty="0">
                          <a:solidFill>
                            <a:srgbClr val="7030A0"/>
                          </a:solidFill>
                          <a:effectLst/>
                          <a:latin typeface="Times New Roman" panose="02020603050405020304" pitchFamily="18" charset="0"/>
                          <a:cs typeface="Times New Roman" panose="02020603050405020304" pitchFamily="18" charset="0"/>
                        </a:rPr>
                        <a:t>2000</a:t>
                      </a:r>
                      <a:r>
                        <a:rPr lang="zh-CN" altLang="en-US" sz="1400" b="1" u="sng" strike="noStrike" dirty="0">
                          <a:solidFill>
                            <a:srgbClr val="7030A0"/>
                          </a:solidFill>
                          <a:effectLst/>
                          <a:latin typeface="Times New Roman" panose="02020603050405020304" pitchFamily="18" charset="0"/>
                          <a:cs typeface="Times New Roman" panose="02020603050405020304" pitchFamily="18" charset="0"/>
                        </a:rPr>
                        <a:t>元</a:t>
                      </a:r>
                      <a:endParaRPr lang="zh-CN" altLang="en-US" sz="1400" b="1" i="0" u="sng" strike="noStrike" dirty="0">
                        <a:solidFill>
                          <a:srgbClr val="7030A0"/>
                        </a:solidFill>
                        <a:effectLst/>
                        <a:latin typeface="Times New Roman" panose="02020603050405020304" pitchFamily="18" charset="0"/>
                        <a:ea typeface="+mn-ea"/>
                        <a:cs typeface="Times New Roman" panose="02020603050405020304" pitchFamily="18" charset="0"/>
                      </a:endParaRPr>
                    </a:p>
                  </a:txBody>
                  <a:tcPr marL="9525" marR="9525" marT="9525" marB="0" anchor="ctr"/>
                </a:tc>
                <a:tc rowSpan="2">
                  <a:txBody>
                    <a:bodyPr/>
                    <a:p>
                      <a:pPr algn="ctr" fontAlgn="ctr"/>
                      <a:r>
                        <a:rPr lang="en-US" altLang="zh-CN" sz="2000" b="1" u="none" strike="noStrike" dirty="0">
                          <a:solidFill>
                            <a:srgbClr val="FF0000"/>
                          </a:solidFill>
                          <a:effectLst/>
                          <a:latin typeface="Times New Roman" panose="02020603050405020304" pitchFamily="18" charset="0"/>
                          <a:cs typeface="Times New Roman" panose="02020603050405020304" pitchFamily="18" charset="0"/>
                        </a:rPr>
                        <a:t>60%</a:t>
                      </a:r>
                      <a:endParaRPr lang="en-US" altLang="zh-CN" sz="2000" b="1" i="0" u="none" strike="noStrike" dirty="0">
                        <a:solidFill>
                          <a:srgbClr val="FF0000"/>
                        </a:solidFill>
                        <a:effectLst/>
                        <a:latin typeface="Times New Roman" panose="02020603050405020304" pitchFamily="18" charset="0"/>
                        <a:ea typeface="+mn-ea"/>
                        <a:cs typeface="Times New Roman" panose="02020603050405020304" pitchFamily="18" charset="0"/>
                      </a:endParaRPr>
                    </a:p>
                  </a:txBody>
                  <a:tcPr marL="9525" marR="9525" marT="9525" marB="0" anchor="ctr"/>
                </a:tc>
                <a:tc rowSpan="2">
                  <a:txBody>
                    <a:bodyPr/>
                    <a:p>
                      <a:pPr algn="ctr" fontAlgn="ctr"/>
                      <a:r>
                        <a:rPr lang="zh-CN" altLang="en-US" sz="1400" b="1" u="none" strike="noStrike" dirty="0">
                          <a:solidFill>
                            <a:schemeClr val="accent1">
                              <a:lumMod val="50000"/>
                            </a:schemeClr>
                          </a:solidFill>
                          <a:effectLst/>
                          <a:latin typeface="Times New Roman" panose="02020603050405020304" pitchFamily="18" charset="0"/>
                          <a:cs typeface="Times New Roman" panose="02020603050405020304" pitchFamily="18" charset="0"/>
                        </a:rPr>
                        <a:t>按当次住院总费用</a:t>
                      </a:r>
                      <a:r>
                        <a:rPr lang="en-US" altLang="zh-CN" sz="1400" b="1" u="none" strike="noStrike" dirty="0">
                          <a:solidFill>
                            <a:schemeClr val="accent1">
                              <a:lumMod val="50000"/>
                            </a:schemeClr>
                          </a:solidFill>
                          <a:effectLst/>
                          <a:latin typeface="Times New Roman" panose="02020603050405020304" pitchFamily="18" charset="0"/>
                          <a:cs typeface="Times New Roman" panose="02020603050405020304" pitchFamily="18" charset="0"/>
                        </a:rPr>
                        <a:t>20%</a:t>
                      </a:r>
                      <a:r>
                        <a:rPr lang="zh-CN" altLang="en-US" sz="1400" b="1" u="none" strike="noStrike" dirty="0">
                          <a:solidFill>
                            <a:schemeClr val="accent1">
                              <a:lumMod val="50000"/>
                            </a:schemeClr>
                          </a:solidFill>
                          <a:effectLst/>
                          <a:latin typeface="Times New Roman" panose="02020603050405020304" pitchFamily="18" charset="0"/>
                          <a:cs typeface="Times New Roman" panose="02020603050405020304" pitchFamily="18" charset="0"/>
                        </a:rPr>
                        <a:t>计算（不足</a:t>
                      </a:r>
                      <a:r>
                        <a:rPr lang="en-US" altLang="zh-CN" sz="1400" b="1" u="none" strike="noStrike" dirty="0">
                          <a:solidFill>
                            <a:schemeClr val="accent1">
                              <a:lumMod val="50000"/>
                            </a:schemeClr>
                          </a:solidFill>
                          <a:effectLst/>
                          <a:latin typeface="Times New Roman" panose="02020603050405020304" pitchFamily="18" charset="0"/>
                          <a:cs typeface="Times New Roman" panose="02020603050405020304" pitchFamily="18" charset="0"/>
                        </a:rPr>
                        <a:t>2000</a:t>
                      </a:r>
                      <a:r>
                        <a:rPr lang="zh-CN" altLang="en-US" sz="1400" b="1" u="none" strike="noStrike" dirty="0">
                          <a:solidFill>
                            <a:schemeClr val="accent1">
                              <a:lumMod val="50000"/>
                            </a:schemeClr>
                          </a:solidFill>
                          <a:effectLst/>
                          <a:latin typeface="Times New Roman" panose="02020603050405020304" pitchFamily="18" charset="0"/>
                          <a:cs typeface="Times New Roman" panose="02020603050405020304" pitchFamily="18" charset="0"/>
                        </a:rPr>
                        <a:t>元的按</a:t>
                      </a:r>
                      <a:r>
                        <a:rPr lang="en-US" altLang="zh-CN" sz="1400" b="1" u="none" strike="noStrike" dirty="0">
                          <a:solidFill>
                            <a:schemeClr val="accent1">
                              <a:lumMod val="50000"/>
                            </a:schemeClr>
                          </a:solidFill>
                          <a:effectLst/>
                          <a:latin typeface="Times New Roman" panose="02020603050405020304" pitchFamily="18" charset="0"/>
                          <a:cs typeface="Times New Roman" panose="02020603050405020304" pitchFamily="18" charset="0"/>
                        </a:rPr>
                        <a:t>2000</a:t>
                      </a:r>
                      <a:r>
                        <a:rPr lang="zh-CN" altLang="en-US" sz="1400" b="1" u="none" strike="noStrike" dirty="0">
                          <a:solidFill>
                            <a:schemeClr val="accent1">
                              <a:lumMod val="50000"/>
                            </a:schemeClr>
                          </a:solidFill>
                          <a:effectLst/>
                          <a:latin typeface="Times New Roman" panose="02020603050405020304" pitchFamily="18" charset="0"/>
                          <a:cs typeface="Times New Roman" panose="02020603050405020304" pitchFamily="18" charset="0"/>
                        </a:rPr>
                        <a:t>元计算，最高不超过</a:t>
                      </a:r>
                      <a:r>
                        <a:rPr lang="en-US" altLang="zh-CN" sz="1400" b="1" u="none" strike="noStrike" dirty="0">
                          <a:solidFill>
                            <a:schemeClr val="accent1">
                              <a:lumMod val="50000"/>
                            </a:schemeClr>
                          </a:solidFill>
                          <a:effectLst/>
                          <a:latin typeface="Times New Roman" panose="02020603050405020304" pitchFamily="18" charset="0"/>
                          <a:cs typeface="Times New Roman" panose="02020603050405020304" pitchFamily="18" charset="0"/>
                        </a:rPr>
                        <a:t>1</a:t>
                      </a:r>
                      <a:r>
                        <a:rPr lang="zh-CN" altLang="en-US" sz="1400" b="1" u="none" strike="noStrike" dirty="0">
                          <a:solidFill>
                            <a:schemeClr val="accent1">
                              <a:lumMod val="50000"/>
                            </a:schemeClr>
                          </a:solidFill>
                          <a:effectLst/>
                          <a:latin typeface="Times New Roman" panose="02020603050405020304" pitchFamily="18" charset="0"/>
                          <a:cs typeface="Times New Roman" panose="02020603050405020304" pitchFamily="18" charset="0"/>
                        </a:rPr>
                        <a:t>万元）</a:t>
                      </a:r>
                      <a:endParaRPr lang="zh-CN" altLang="en-US" sz="1400" b="1" i="0" u="none" strike="noStrike" dirty="0">
                        <a:solidFill>
                          <a:schemeClr val="accent1">
                            <a:lumMod val="50000"/>
                          </a:schemeClr>
                        </a:solidFill>
                        <a:effectLst/>
                        <a:latin typeface="Times New Roman" panose="02020603050405020304" pitchFamily="18" charset="0"/>
                        <a:ea typeface="+mn-ea"/>
                        <a:cs typeface="Times New Roman" panose="02020603050405020304" pitchFamily="18" charset="0"/>
                      </a:endParaRPr>
                    </a:p>
                  </a:txBody>
                  <a:tcPr marL="9525" marR="9525" marT="9525" marB="0" anchor="ctr"/>
                </a:tc>
                <a:tc rowSpan="2">
                  <a:txBody>
                    <a:bodyPr/>
                    <a:p>
                      <a:pPr algn="ctr" fontAlgn="ctr"/>
                      <a:r>
                        <a:rPr lang="en-US" altLang="zh-CN" sz="2000" b="1" u="none" strike="noStrike" dirty="0">
                          <a:solidFill>
                            <a:srgbClr val="FF0000"/>
                          </a:solidFill>
                          <a:effectLst/>
                          <a:latin typeface="Times New Roman" panose="02020603050405020304" pitchFamily="18" charset="0"/>
                          <a:cs typeface="Times New Roman" panose="02020603050405020304" pitchFamily="18" charset="0"/>
                        </a:rPr>
                        <a:t>55%</a:t>
                      </a:r>
                      <a:endParaRPr lang="en-US" altLang="zh-CN" sz="2000" b="1" i="0" u="none" strike="noStrike" dirty="0">
                        <a:solidFill>
                          <a:srgbClr val="FF0000"/>
                        </a:solidFill>
                        <a:effectLst/>
                        <a:latin typeface="Times New Roman" panose="02020603050405020304" pitchFamily="18" charset="0"/>
                        <a:ea typeface="+mn-ea"/>
                        <a:cs typeface="Times New Roman" panose="02020603050405020304" pitchFamily="18" charset="0"/>
                      </a:endParaRPr>
                    </a:p>
                  </a:txBody>
                  <a:tcPr marL="9525" marR="9525" marT="9525" marB="0" anchor="ctr"/>
                </a:tc>
              </a:tr>
              <a:tr h="2206625">
                <a:tc vMerge="1">
                  <a:tcPr/>
                </a:tc>
                <a:tc>
                  <a:txBody>
                    <a:bodyPr/>
                    <a:p>
                      <a:pPr algn="ctr" fontAlgn="ctr"/>
                      <a:r>
                        <a:rPr lang="en-US" altLang="zh-CN" sz="2000" b="1" u="none" strike="noStrike" dirty="0">
                          <a:solidFill>
                            <a:srgbClr val="FF0000"/>
                          </a:solidFill>
                          <a:effectLst/>
                          <a:latin typeface="Times New Roman" panose="02020603050405020304" pitchFamily="18" charset="0"/>
                          <a:cs typeface="Times New Roman" panose="02020603050405020304" pitchFamily="18" charset="0"/>
                        </a:rPr>
                        <a:t>70%</a:t>
                      </a:r>
                      <a:endParaRPr lang="en-US" altLang="zh-CN" sz="2000" b="1" i="0" u="none" strike="noStrike" dirty="0">
                        <a:solidFill>
                          <a:srgbClr val="FF0000"/>
                        </a:solidFill>
                        <a:effectLst/>
                        <a:latin typeface="Times New Roman" panose="02020603050405020304" pitchFamily="18" charset="0"/>
                        <a:ea typeface="+mn-ea"/>
                        <a:cs typeface="Times New Roman" panose="02020603050405020304" pitchFamily="18" charset="0"/>
                      </a:endParaRPr>
                    </a:p>
                  </a:txBody>
                  <a:tcPr marL="9525" marR="9525" marT="9525" marB="0" anchor="ctr"/>
                </a:tc>
                <a:tc>
                  <a:txBody>
                    <a:bodyPr/>
                    <a:p>
                      <a:pPr algn="ctr" fontAlgn="ctr"/>
                      <a:r>
                        <a:rPr lang="en-US" altLang="zh-CN" sz="2000" b="1" u="none" strike="noStrike" dirty="0">
                          <a:solidFill>
                            <a:srgbClr val="FF0000"/>
                          </a:solidFill>
                          <a:effectLst/>
                          <a:latin typeface="Times New Roman" panose="02020603050405020304" pitchFamily="18" charset="0"/>
                          <a:cs typeface="Times New Roman" panose="02020603050405020304" pitchFamily="18" charset="0"/>
                        </a:rPr>
                        <a:t>90%</a:t>
                      </a:r>
                      <a:endParaRPr lang="en-US" altLang="zh-CN" sz="2000" b="1" i="0" u="none" strike="noStrike" dirty="0">
                        <a:solidFill>
                          <a:srgbClr val="FF0000"/>
                        </a:solidFill>
                        <a:effectLst/>
                        <a:latin typeface="Times New Roman" panose="02020603050405020304" pitchFamily="18" charset="0"/>
                        <a:ea typeface="+mn-ea"/>
                        <a:cs typeface="Times New Roman" panose="02020603050405020304" pitchFamily="18" charset="0"/>
                      </a:endParaRPr>
                    </a:p>
                  </a:txBody>
                  <a:tcPr marL="9525" marR="9525" marT="9525" marB="0" anchor="ctr"/>
                </a:tc>
                <a:tc vMerge="1">
                  <a:tcPr/>
                </a:tc>
                <a:tc>
                  <a:txBody>
                    <a:bodyPr/>
                    <a:p>
                      <a:pPr algn="ctr" fontAlgn="ctr"/>
                      <a:r>
                        <a:rPr lang="en-US" altLang="zh-CN" sz="2000" b="1" u="none" strike="noStrike" dirty="0">
                          <a:solidFill>
                            <a:srgbClr val="FF0000"/>
                          </a:solidFill>
                          <a:effectLst/>
                          <a:latin typeface="Times New Roman" panose="02020603050405020304" pitchFamily="18" charset="0"/>
                          <a:cs typeface="Times New Roman" panose="02020603050405020304" pitchFamily="18" charset="0"/>
                        </a:rPr>
                        <a:t>70%</a:t>
                      </a:r>
                      <a:endParaRPr lang="en-US" altLang="zh-CN" sz="2000" b="1" i="0" u="none" strike="noStrike" dirty="0">
                        <a:solidFill>
                          <a:srgbClr val="FF0000"/>
                        </a:solidFill>
                        <a:effectLst/>
                        <a:latin typeface="Times New Roman" panose="02020603050405020304" pitchFamily="18" charset="0"/>
                        <a:ea typeface="+mn-ea"/>
                        <a:cs typeface="Times New Roman" panose="02020603050405020304" pitchFamily="18" charset="0"/>
                      </a:endParaRPr>
                    </a:p>
                  </a:txBody>
                  <a:tcPr marL="9525" marR="9525" marT="9525" marB="0" anchor="ctr"/>
                </a:tc>
                <a:tc>
                  <a:txBody>
                    <a:bodyPr/>
                    <a:p>
                      <a:pPr algn="ctr" fontAlgn="ctr"/>
                      <a:r>
                        <a:rPr lang="en-US" altLang="zh-CN" sz="2000" b="1" u="none" strike="noStrike" dirty="0">
                          <a:solidFill>
                            <a:srgbClr val="FF0000"/>
                          </a:solidFill>
                          <a:effectLst/>
                          <a:latin typeface="Times New Roman" panose="02020603050405020304" pitchFamily="18" charset="0"/>
                          <a:cs typeface="Times New Roman" panose="02020603050405020304" pitchFamily="18" charset="0"/>
                        </a:rPr>
                        <a:t>80%</a:t>
                      </a:r>
                      <a:endParaRPr lang="en-US" altLang="zh-CN" sz="2000" b="1" i="0" u="none" strike="noStrike" dirty="0">
                        <a:solidFill>
                          <a:srgbClr val="FF0000"/>
                        </a:solidFill>
                        <a:effectLst/>
                        <a:latin typeface="Times New Roman" panose="02020603050405020304" pitchFamily="18" charset="0"/>
                        <a:ea typeface="+mn-ea"/>
                        <a:cs typeface="Times New Roman" panose="02020603050405020304" pitchFamily="18" charset="0"/>
                      </a:endParaRPr>
                    </a:p>
                  </a:txBody>
                  <a:tcPr marL="9525" marR="9525" marT="9525" marB="0" anchor="ctr"/>
                </a:tc>
                <a:tc vMerge="1">
                  <a:tcPr/>
                </a:tc>
                <a:tc vMerge="1">
                  <a:tcPr/>
                </a:tc>
                <a:tc vMerge="1">
                  <a:tcPr/>
                </a:tc>
                <a:tc vMerge="1">
                  <a:tcPr/>
                </a:tc>
                <a:tc vMerge="1">
                  <a:tcPr/>
                </a:tc>
                <a:tc vMerge="1">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39649" y="1844824"/>
            <a:ext cx="8229600" cy="4464496"/>
          </a:xfrm>
        </p:spPr>
        <p:txBody>
          <a:bodyPr>
            <a:normAutofit/>
          </a:bodyPr>
          <a:lstStyle/>
          <a:p>
            <a:pPr marL="0" indent="0">
              <a:buNone/>
            </a:pPr>
            <a:endParaRPr lang="zh-CN" altLang="zh-CN" dirty="0">
              <a:latin typeface="隶书" pitchFamily="49" charset="-122"/>
              <a:ea typeface="隶书" pitchFamily="49" charset="-122"/>
            </a:endParaRPr>
          </a:p>
          <a:p>
            <a:pPr>
              <a:buNone/>
            </a:pPr>
            <a:endParaRPr lang="zh-CN" altLang="en-US" dirty="0"/>
          </a:p>
        </p:txBody>
      </p:sp>
      <p:sp>
        <p:nvSpPr>
          <p:cNvPr id="4" name="内容占位符 2"/>
          <p:cNvSpPr txBox="1"/>
          <p:nvPr/>
        </p:nvSpPr>
        <p:spPr>
          <a:xfrm>
            <a:off x="542957" y="1844824"/>
            <a:ext cx="8229600" cy="4752528"/>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7015"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7015"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185"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185"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185"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r>
              <a:rPr lang="zh-CN" altLang="zh-CN" sz="2400" b="1" dirty="0">
                <a:latin typeface="微软雅黑" panose="020B0503020204020204" pitchFamily="34" charset="-122"/>
                <a:ea typeface="微软雅黑" panose="020B0503020204020204" pitchFamily="34" charset="-122"/>
              </a:rPr>
              <a:t>第十七条</a:t>
            </a:r>
            <a:r>
              <a:rPr lang="en-US" altLang="zh-CN" sz="2400" dirty="0">
                <a:latin typeface="微软雅黑" panose="020B0503020204020204" pitchFamily="34" charset="-122"/>
                <a:ea typeface="微软雅黑" panose="020B0503020204020204" pitchFamily="34" charset="-122"/>
              </a:rPr>
              <a:t>   </a:t>
            </a:r>
            <a:r>
              <a:rPr lang="zh-CN" altLang="zh-CN" sz="2400" dirty="0">
                <a:latin typeface="微软雅黑" panose="020B0503020204020204" pitchFamily="34" charset="-122"/>
                <a:ea typeface="微软雅黑" panose="020B0503020204020204" pitchFamily="34" charset="-122"/>
              </a:rPr>
              <a:t>一个保险年度内，基本医疗保险基金报销额度实行累计封顶（含分娩住院、意外伤害住院、特殊慢性病门诊及按病种付费等），封顶线</a:t>
            </a:r>
            <a:r>
              <a:rPr lang="en-US" altLang="zh-CN" sz="2400" dirty="0">
                <a:latin typeface="微软雅黑" panose="020B0503020204020204" pitchFamily="34" charset="-122"/>
                <a:ea typeface="微软雅黑" panose="020B0503020204020204" pitchFamily="34" charset="-122"/>
              </a:rPr>
              <a:t>25</a:t>
            </a:r>
            <a:r>
              <a:rPr lang="zh-CN" altLang="zh-CN" sz="2400" dirty="0">
                <a:latin typeface="微软雅黑" panose="020B0503020204020204" pitchFamily="34" charset="-122"/>
                <a:ea typeface="微软雅黑" panose="020B0503020204020204" pitchFamily="34" charset="-122"/>
              </a:rPr>
              <a:t>万元。</a:t>
            </a:r>
            <a:endParaRPr lang="zh-CN" altLang="zh-CN" sz="2400" dirty="0">
              <a:latin typeface="微软雅黑" panose="020B0503020204020204" pitchFamily="34" charset="-122"/>
              <a:ea typeface="微软雅黑" panose="020B0503020204020204" pitchFamily="34" charset="-122"/>
            </a:endParaRPr>
          </a:p>
          <a:p>
            <a:r>
              <a:rPr lang="zh-CN" altLang="zh-CN" sz="2400" b="1" dirty="0">
                <a:latin typeface="微软雅黑" panose="020B0503020204020204" pitchFamily="34" charset="-122"/>
                <a:ea typeface="微软雅黑" panose="020B0503020204020204" pitchFamily="34" charset="-122"/>
              </a:rPr>
              <a:t>第十八条</a:t>
            </a:r>
            <a:r>
              <a:rPr lang="en-US" altLang="zh-CN" sz="2400" dirty="0">
                <a:latin typeface="微软雅黑" panose="020B0503020204020204" pitchFamily="34" charset="-122"/>
                <a:ea typeface="微软雅黑" panose="020B0503020204020204" pitchFamily="34" charset="-122"/>
              </a:rPr>
              <a:t>   </a:t>
            </a:r>
            <a:r>
              <a:rPr lang="zh-CN" altLang="zh-CN" sz="2400" dirty="0">
                <a:latin typeface="微软雅黑" panose="020B0503020204020204" pitchFamily="34" charset="-122"/>
                <a:ea typeface="微软雅黑" panose="020B0503020204020204" pitchFamily="34" charset="-122"/>
              </a:rPr>
              <a:t>普通住院政策范围内医药费用是指符合“两个目录”和“安徽省城乡居民基本医保和大病保险负面清单”（以下简称“负面清单”，见附件</a:t>
            </a:r>
            <a:r>
              <a:rPr lang="en-US" altLang="zh-CN" sz="2400" dirty="0">
                <a:latin typeface="微软雅黑" panose="020B0503020204020204" pitchFamily="34" charset="-122"/>
                <a:ea typeface="微软雅黑" panose="020B0503020204020204" pitchFamily="34" charset="-122"/>
              </a:rPr>
              <a:t>3</a:t>
            </a:r>
            <a:r>
              <a:rPr lang="zh-CN" altLang="zh-CN" sz="2400" dirty="0">
                <a:latin typeface="微软雅黑" panose="020B0503020204020204" pitchFamily="34" charset="-122"/>
                <a:ea typeface="微软雅黑" panose="020B0503020204020204" pitchFamily="34" charset="-122"/>
              </a:rPr>
              <a:t>）规定的纳入报销范围内的医药费用。</a:t>
            </a:r>
            <a:endParaRPr lang="zh-CN" altLang="zh-CN" sz="2400" dirty="0">
              <a:latin typeface="微软雅黑" panose="020B0503020204020204" pitchFamily="34" charset="-122"/>
              <a:ea typeface="微软雅黑" panose="020B0503020204020204" pitchFamily="34" charset="-122"/>
            </a:endParaRPr>
          </a:p>
          <a:p>
            <a:r>
              <a:rPr lang="zh-CN" altLang="zh-CN" sz="2400" b="1" dirty="0">
                <a:latin typeface="微软雅黑" panose="020B0503020204020204" pitchFamily="34" charset="-122"/>
                <a:ea typeface="微软雅黑" panose="020B0503020204020204" pitchFamily="34" charset="-122"/>
              </a:rPr>
              <a:t>第十九条</a:t>
            </a:r>
            <a:r>
              <a:rPr lang="en-US" altLang="zh-CN" sz="2400" dirty="0">
                <a:latin typeface="微软雅黑" panose="020B0503020204020204" pitchFamily="34" charset="-122"/>
                <a:ea typeface="微软雅黑" panose="020B0503020204020204" pitchFamily="34" charset="-122"/>
              </a:rPr>
              <a:t>   </a:t>
            </a:r>
            <a:r>
              <a:rPr lang="zh-CN" altLang="zh-CN" sz="2400" dirty="0">
                <a:latin typeface="微软雅黑" panose="020B0503020204020204" pitchFamily="34" charset="-122"/>
                <a:ea typeface="微软雅黑" panose="020B0503020204020204" pitchFamily="34" charset="-122"/>
              </a:rPr>
              <a:t>普通住院报销金额计算公式为：（政策范围内医药费用</a:t>
            </a:r>
            <a:r>
              <a:rPr lang="en-US" altLang="zh-CN" sz="2400" dirty="0">
                <a:latin typeface="微软雅黑" panose="020B0503020204020204" pitchFamily="34" charset="-122"/>
                <a:ea typeface="微软雅黑" panose="020B0503020204020204" pitchFamily="34" charset="-122"/>
              </a:rPr>
              <a:t>—</a:t>
            </a:r>
            <a:r>
              <a:rPr lang="zh-CN" altLang="zh-CN" sz="2400" dirty="0">
                <a:latin typeface="微软雅黑" panose="020B0503020204020204" pitchFamily="34" charset="-122"/>
                <a:ea typeface="微软雅黑" panose="020B0503020204020204" pitchFamily="34" charset="-122"/>
              </a:rPr>
              <a:t>起付线）×报销比例。年度累计报销金额不超过</a:t>
            </a:r>
            <a:r>
              <a:rPr lang="en-US" altLang="zh-CN" sz="2400" b="1" dirty="0">
                <a:solidFill>
                  <a:srgbClr val="FF0000"/>
                </a:solidFill>
                <a:latin typeface="微软雅黑" panose="020B0503020204020204" pitchFamily="34" charset="-122"/>
                <a:ea typeface="微软雅黑" panose="020B0503020204020204" pitchFamily="34" charset="-122"/>
              </a:rPr>
              <a:t>25</a:t>
            </a:r>
            <a:r>
              <a:rPr lang="zh-CN" altLang="zh-CN" sz="2400" b="1" dirty="0">
                <a:solidFill>
                  <a:srgbClr val="FF0000"/>
                </a:solidFill>
                <a:latin typeface="微软雅黑" panose="020B0503020204020204" pitchFamily="34" charset="-122"/>
                <a:ea typeface="微软雅黑" panose="020B0503020204020204" pitchFamily="34" charset="-122"/>
              </a:rPr>
              <a:t>万元</a:t>
            </a:r>
            <a:r>
              <a:rPr lang="zh-CN" altLang="zh-CN" sz="2400" dirty="0">
                <a:latin typeface="微软雅黑" panose="020B0503020204020204" pitchFamily="34" charset="-122"/>
                <a:ea typeface="微软雅黑" panose="020B0503020204020204" pitchFamily="34" charset="-122"/>
              </a:rPr>
              <a:t>。</a:t>
            </a:r>
            <a:endParaRPr lang="zh-CN" altLang="zh-CN" sz="2400" dirty="0">
              <a:latin typeface="微软雅黑" panose="020B0503020204020204" pitchFamily="34" charset="-122"/>
              <a:ea typeface="微软雅黑" panose="020B0503020204020204" pitchFamily="34" charset="-122"/>
            </a:endParaRPr>
          </a:p>
          <a:p>
            <a:pPr>
              <a:buFont typeface="Wingdings 2"/>
              <a:buNone/>
            </a:pPr>
            <a:endParaRPr lang="zh-CN" altLang="en-US" sz="2400" dirty="0"/>
          </a:p>
        </p:txBody>
      </p:sp>
      <p:sp>
        <p:nvSpPr>
          <p:cNvPr id="9" name="标题 1"/>
          <p:cNvSpPr>
            <a:spLocks noGrp="1"/>
          </p:cNvSpPr>
          <p:nvPr>
            <p:ph type="title"/>
          </p:nvPr>
        </p:nvSpPr>
        <p:spPr>
          <a:xfrm>
            <a:off x="467544" y="620688"/>
            <a:ext cx="8229600" cy="576064"/>
          </a:xfrm>
        </p:spPr>
        <p:txBody>
          <a:bodyPr>
            <a:normAutofit fontScale="90000"/>
          </a:bodyPr>
          <a:lstStyle/>
          <a:p>
            <a:r>
              <a:rPr lang="en-US" altLang="zh-CN" sz="3600" b="1" dirty="0" smtClean="0">
                <a:solidFill>
                  <a:srgbClr val="FF0000"/>
                </a:solidFill>
                <a:latin typeface="微软雅黑" panose="020B0503020204020204" pitchFamily="34" charset="-122"/>
                <a:ea typeface="微软雅黑" panose="020B0503020204020204" pitchFamily="34" charset="-122"/>
              </a:rPr>
              <a:t>   </a:t>
            </a:r>
            <a:endParaRPr lang="zh-CN" altLang="en-US" sz="36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7" name="标题 1"/>
          <p:cNvSpPr txBox="1"/>
          <p:nvPr/>
        </p:nvSpPr>
        <p:spPr>
          <a:xfrm>
            <a:off x="668777" y="1363667"/>
            <a:ext cx="8034716" cy="398055"/>
          </a:xfrm>
          <a:prstGeom prst="rect">
            <a:avLst/>
          </a:prstGeom>
        </p:spPr>
        <p:txBody>
          <a:bodyPr vert="horz" lIns="0" rIns="0" bIns="0" anchor="b">
            <a:normAutofit fontScale="500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r>
              <a:rPr lang="zh-CN" altLang="en-US" sz="2000" b="1" dirty="0">
                <a:solidFill>
                  <a:schemeClr val="accent2">
                    <a:lumMod val="50000"/>
                  </a:schemeClr>
                </a:solidFill>
                <a:latin typeface="微软雅黑" panose="020B0503020204020204" pitchFamily="34" charset="-122"/>
                <a:ea typeface="微软雅黑" panose="020B0503020204020204" pitchFamily="34" charset="-122"/>
                <a:cs typeface="Times New Roman" panose="02020603050405020304" pitchFamily="18" charset="0"/>
              </a:rPr>
              <a:t> </a:t>
            </a:r>
            <a:r>
              <a:rPr lang="zh-CN" altLang="en-US" sz="2000" b="1" dirty="0" smtClean="0">
                <a:solidFill>
                  <a:schemeClr val="accent2">
                    <a:lumMod val="50000"/>
                  </a:schemeClr>
                </a:solidFill>
                <a:latin typeface="微软雅黑" panose="020B0503020204020204" pitchFamily="34" charset="-122"/>
                <a:ea typeface="微软雅黑" panose="020B0503020204020204" pitchFamily="34" charset="-122"/>
                <a:cs typeface="Times New Roman" panose="02020603050405020304" pitchFamily="18" charset="0"/>
              </a:rPr>
              <a:t> </a:t>
            </a:r>
            <a:r>
              <a:rPr lang="zh-CN" altLang="en-US" sz="4000" b="1" dirty="0" smtClean="0">
                <a:solidFill>
                  <a:schemeClr val="accent1">
                    <a:lumMod val="75000"/>
                  </a:schemeClr>
                </a:solidFill>
                <a:latin typeface="微软雅黑" panose="020B0503020204020204" pitchFamily="34" charset="-122"/>
                <a:ea typeface="微软雅黑" panose="020B0503020204020204" pitchFamily="34" charset="-122"/>
                <a:cs typeface="Times New Roman" panose="02020603050405020304" pitchFamily="18" charset="0"/>
              </a:rPr>
              <a:t>（二）、年度封顶线</a:t>
            </a:r>
            <a:endParaRPr lang="zh-CN" altLang="en-US" sz="4000" b="1" dirty="0">
              <a:solidFill>
                <a:schemeClr val="accent1">
                  <a:lumMod val="75000"/>
                </a:schemeClr>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1"/>
          <p:cNvSpPr>
            <a:spLocks noGrp="1"/>
          </p:cNvSpPr>
          <p:nvPr>
            <p:ph type="title"/>
          </p:nvPr>
        </p:nvSpPr>
        <p:spPr>
          <a:xfrm>
            <a:off x="395536" y="476672"/>
            <a:ext cx="8280920" cy="504056"/>
          </a:xfrm>
        </p:spPr>
        <p:txBody>
          <a:bodyPr anchor="ctr">
            <a:normAutofit fontScale="90000"/>
          </a:bodyPr>
          <a:lstStyle/>
          <a:p>
            <a:r>
              <a:rPr lang="zh-CN" altLang="en-US" sz="2800" b="1" dirty="0" smtClean="0">
                <a:solidFill>
                  <a:schemeClr val="accent1"/>
                </a:solidFill>
                <a:latin typeface="微软雅黑" panose="020B0503020204020204" pitchFamily="34" charset="-122"/>
                <a:ea typeface="微软雅黑" panose="020B0503020204020204" pitchFamily="34" charset="-122"/>
              </a:rPr>
              <a:t>附件</a:t>
            </a:r>
            <a:r>
              <a:rPr lang="en-US" altLang="zh-CN" sz="2800" b="1" dirty="0">
                <a:solidFill>
                  <a:schemeClr val="accent1"/>
                </a:solidFill>
                <a:latin typeface="微软雅黑" panose="020B0503020204020204" pitchFamily="34" charset="-122"/>
                <a:ea typeface="微软雅黑" panose="020B0503020204020204" pitchFamily="34" charset="-122"/>
              </a:rPr>
              <a:t>3</a:t>
            </a:r>
            <a:r>
              <a:rPr lang="en-US" altLang="zh-CN" sz="2800" b="1" dirty="0" smtClean="0">
                <a:solidFill>
                  <a:schemeClr val="accent1"/>
                </a:solidFill>
                <a:latin typeface="微软雅黑" panose="020B0503020204020204" pitchFamily="34" charset="-122"/>
                <a:ea typeface="微软雅黑" panose="020B0503020204020204" pitchFamily="34" charset="-122"/>
              </a:rPr>
              <a:t>：</a:t>
            </a:r>
            <a:r>
              <a:rPr lang="zh-CN" altLang="zh-CN" sz="2400" dirty="0"/>
              <a:t>安徽省城乡居民基本医保和大</a:t>
            </a:r>
            <a:r>
              <a:rPr lang="zh-CN" altLang="zh-CN" sz="2400" dirty="0" smtClean="0"/>
              <a:t>病</a:t>
            </a:r>
            <a:r>
              <a:rPr lang="zh-CN" altLang="zh-CN" sz="2400" dirty="0"/>
              <a:t>保险负面清单</a:t>
            </a:r>
            <a:br>
              <a:rPr lang="zh-CN" altLang="zh-CN" sz="2400" dirty="0"/>
            </a:br>
            <a:endParaRPr lang="zh-CN" altLang="zh-CN" sz="2400" dirty="0"/>
          </a:p>
        </p:txBody>
      </p:sp>
      <p:graphicFrame>
        <p:nvGraphicFramePr>
          <p:cNvPr id="2" name="表格 1"/>
          <p:cNvGraphicFramePr>
            <a:graphicFrameLocks noGrp="1"/>
          </p:cNvGraphicFramePr>
          <p:nvPr/>
        </p:nvGraphicFramePr>
        <p:xfrm>
          <a:off x="251513" y="1052732"/>
          <a:ext cx="8784982" cy="5639581"/>
        </p:xfrm>
        <a:graphic>
          <a:graphicData uri="http://schemas.openxmlformats.org/drawingml/2006/table">
            <a:tbl>
              <a:tblPr>
                <a:tableStyleId>{69C7853C-536D-4A76-A0AE-DD22124D55A5}</a:tableStyleId>
              </a:tblPr>
              <a:tblGrid>
                <a:gridCol w="386154"/>
                <a:gridCol w="2538956"/>
                <a:gridCol w="489127"/>
                <a:gridCol w="489127"/>
                <a:gridCol w="489127"/>
                <a:gridCol w="386154"/>
                <a:gridCol w="2538956"/>
                <a:gridCol w="489127"/>
                <a:gridCol w="489127"/>
                <a:gridCol w="489127"/>
              </a:tblGrid>
              <a:tr h="503751">
                <a:tc>
                  <a:txBody>
                    <a:bodyPr/>
                    <a:lstStyle/>
                    <a:p>
                      <a:pPr algn="ctr" fontAlgn="ctr"/>
                      <a:r>
                        <a:rPr lang="zh-CN" sz="1000" b="1" u="none" strike="noStrike" dirty="0">
                          <a:solidFill>
                            <a:srgbClr val="FF0000"/>
                          </a:solidFill>
                          <a:effectLst/>
                          <a:latin typeface="+mn-ea"/>
                          <a:ea typeface="+mn-ea"/>
                        </a:rPr>
                        <a:t>序号</a:t>
                      </a:r>
                      <a:endParaRPr lang="zh-CN" sz="1000" b="1" i="0" u="none" strike="noStrike" dirty="0">
                        <a:solidFill>
                          <a:srgbClr val="FF0000"/>
                        </a:solidFill>
                        <a:effectLst/>
                        <a:latin typeface="+mn-ea"/>
                        <a:ea typeface="+mn-ea"/>
                      </a:endParaRPr>
                    </a:p>
                  </a:txBody>
                  <a:tcPr marL="6722" marR="6722" marT="6722" marB="0" anchor="ctr"/>
                </a:tc>
                <a:tc>
                  <a:txBody>
                    <a:bodyPr/>
                    <a:lstStyle/>
                    <a:p>
                      <a:pPr algn="ctr" fontAlgn="ctr"/>
                      <a:r>
                        <a:rPr lang="zh-CN" sz="1000" b="1" u="none" strike="noStrike" dirty="0">
                          <a:effectLst/>
                          <a:latin typeface="+mn-ea"/>
                          <a:ea typeface="+mn-ea"/>
                        </a:rPr>
                        <a:t>项目费用</a:t>
                      </a:r>
                      <a:endParaRPr lang="zh-CN" sz="1000" b="1" i="0" u="none" strike="noStrike" dirty="0">
                        <a:solidFill>
                          <a:srgbClr val="000000"/>
                        </a:solidFill>
                        <a:effectLst/>
                        <a:latin typeface="+mn-ea"/>
                        <a:ea typeface="+mn-ea"/>
                      </a:endParaRPr>
                    </a:p>
                  </a:txBody>
                  <a:tcPr marL="6722" marR="6722" marT="6722" marB="0" anchor="ctr"/>
                </a:tc>
                <a:tc>
                  <a:txBody>
                    <a:bodyPr/>
                    <a:lstStyle/>
                    <a:p>
                      <a:pPr algn="ctr" fontAlgn="ctr"/>
                      <a:r>
                        <a:rPr lang="zh-CN" sz="1000" b="1" u="none" strike="noStrike" dirty="0">
                          <a:effectLst/>
                          <a:latin typeface="+mn-ea"/>
                          <a:ea typeface="+mn-ea"/>
                        </a:rPr>
                        <a:t>按项目报销</a:t>
                      </a:r>
                      <a:endParaRPr lang="zh-CN" sz="1000" b="1" i="0" u="none" strike="noStrike" dirty="0">
                        <a:solidFill>
                          <a:srgbClr val="000000"/>
                        </a:solidFill>
                        <a:effectLst/>
                        <a:latin typeface="+mn-ea"/>
                        <a:ea typeface="+mn-ea"/>
                      </a:endParaRPr>
                    </a:p>
                  </a:txBody>
                  <a:tcPr marL="6722" marR="6722" marT="6722" marB="0" anchor="ctr"/>
                </a:tc>
                <a:tc>
                  <a:txBody>
                    <a:bodyPr/>
                    <a:lstStyle/>
                    <a:p>
                      <a:pPr algn="ctr" fontAlgn="ctr"/>
                      <a:r>
                        <a:rPr lang="zh-CN" sz="1000" b="1" u="none" strike="noStrike" dirty="0">
                          <a:effectLst/>
                          <a:latin typeface="+mn-ea"/>
                          <a:ea typeface="+mn-ea"/>
                        </a:rPr>
                        <a:t>按保底报销</a:t>
                      </a:r>
                      <a:endParaRPr lang="zh-CN" sz="1000" b="1" i="0" u="none" strike="noStrike" dirty="0">
                        <a:solidFill>
                          <a:srgbClr val="000000"/>
                        </a:solidFill>
                        <a:effectLst/>
                        <a:latin typeface="+mn-ea"/>
                        <a:ea typeface="+mn-ea"/>
                      </a:endParaRPr>
                    </a:p>
                  </a:txBody>
                  <a:tcPr marL="6722" marR="6722" marT="6722" marB="0" anchor="ctr"/>
                </a:tc>
                <a:tc>
                  <a:txBody>
                    <a:bodyPr/>
                    <a:lstStyle/>
                    <a:p>
                      <a:pPr algn="ctr" fontAlgn="ctr"/>
                      <a:r>
                        <a:rPr lang="zh-CN" sz="1000" b="1" u="none" strike="noStrike" dirty="0">
                          <a:effectLst/>
                          <a:latin typeface="+mn-ea"/>
                          <a:ea typeface="+mn-ea"/>
                        </a:rPr>
                        <a:t>大病保险报销</a:t>
                      </a:r>
                      <a:endParaRPr lang="zh-CN" sz="1000" b="1" i="0" u="none" strike="noStrike" dirty="0">
                        <a:solidFill>
                          <a:srgbClr val="000000"/>
                        </a:solidFill>
                        <a:effectLst/>
                        <a:latin typeface="+mn-ea"/>
                        <a:ea typeface="+mn-ea"/>
                      </a:endParaRPr>
                    </a:p>
                  </a:txBody>
                  <a:tcPr marL="6722" marR="6722" marT="6722" marB="0" anchor="ctr"/>
                </a:tc>
                <a:tc>
                  <a:txBody>
                    <a:bodyPr/>
                    <a:lstStyle/>
                    <a:p>
                      <a:pPr algn="ctr" fontAlgn="ctr"/>
                      <a:r>
                        <a:rPr lang="zh-CN" sz="1000" b="1" u="none" strike="noStrike" dirty="0">
                          <a:solidFill>
                            <a:srgbClr val="FF0000"/>
                          </a:solidFill>
                          <a:effectLst/>
                          <a:latin typeface="+mn-ea"/>
                          <a:ea typeface="+mn-ea"/>
                        </a:rPr>
                        <a:t>序号</a:t>
                      </a:r>
                      <a:endParaRPr lang="zh-CN" sz="1000" b="1" i="0" u="none" strike="noStrike" dirty="0">
                        <a:solidFill>
                          <a:srgbClr val="FF0000"/>
                        </a:solidFill>
                        <a:effectLst/>
                        <a:latin typeface="+mn-ea"/>
                        <a:ea typeface="+mn-ea"/>
                      </a:endParaRPr>
                    </a:p>
                  </a:txBody>
                  <a:tcPr marL="6722" marR="6722" marT="6722" marB="0" anchor="ctr"/>
                </a:tc>
                <a:tc>
                  <a:txBody>
                    <a:bodyPr/>
                    <a:lstStyle/>
                    <a:p>
                      <a:pPr algn="ctr" fontAlgn="ctr"/>
                      <a:r>
                        <a:rPr lang="zh-CN" sz="1000" b="1" u="none" strike="noStrike" dirty="0">
                          <a:effectLst/>
                          <a:latin typeface="+mn-ea"/>
                          <a:ea typeface="+mn-ea"/>
                        </a:rPr>
                        <a:t>项目费用</a:t>
                      </a:r>
                      <a:endParaRPr lang="zh-CN" sz="1000" b="1" i="0" u="none" strike="noStrike" dirty="0">
                        <a:solidFill>
                          <a:srgbClr val="000000"/>
                        </a:solidFill>
                        <a:effectLst/>
                        <a:latin typeface="+mn-ea"/>
                        <a:ea typeface="+mn-ea"/>
                      </a:endParaRPr>
                    </a:p>
                  </a:txBody>
                  <a:tcPr marL="6722" marR="6722" marT="6722" marB="0" anchor="ctr"/>
                </a:tc>
                <a:tc>
                  <a:txBody>
                    <a:bodyPr/>
                    <a:lstStyle/>
                    <a:p>
                      <a:pPr algn="ctr" fontAlgn="ctr"/>
                      <a:r>
                        <a:rPr lang="zh-CN" sz="1000" b="1" u="none" strike="noStrike" dirty="0">
                          <a:effectLst/>
                          <a:latin typeface="+mn-ea"/>
                          <a:ea typeface="+mn-ea"/>
                        </a:rPr>
                        <a:t>按项目报销</a:t>
                      </a:r>
                      <a:endParaRPr lang="zh-CN" sz="1000" b="1" i="0" u="none" strike="noStrike" dirty="0">
                        <a:solidFill>
                          <a:srgbClr val="000000"/>
                        </a:solidFill>
                        <a:effectLst/>
                        <a:latin typeface="+mn-ea"/>
                        <a:ea typeface="+mn-ea"/>
                      </a:endParaRPr>
                    </a:p>
                  </a:txBody>
                  <a:tcPr marL="6722" marR="6722" marT="6722" marB="0" anchor="ctr"/>
                </a:tc>
                <a:tc>
                  <a:txBody>
                    <a:bodyPr/>
                    <a:lstStyle/>
                    <a:p>
                      <a:pPr algn="ctr" fontAlgn="ctr"/>
                      <a:r>
                        <a:rPr lang="zh-CN" sz="1000" b="1" u="none" strike="noStrike" dirty="0">
                          <a:effectLst/>
                          <a:latin typeface="+mn-ea"/>
                          <a:ea typeface="+mn-ea"/>
                        </a:rPr>
                        <a:t>按保底报销</a:t>
                      </a:r>
                      <a:endParaRPr lang="zh-CN" sz="1000" b="1" i="0" u="none" strike="noStrike" dirty="0">
                        <a:solidFill>
                          <a:srgbClr val="000000"/>
                        </a:solidFill>
                        <a:effectLst/>
                        <a:latin typeface="+mn-ea"/>
                        <a:ea typeface="+mn-ea"/>
                      </a:endParaRPr>
                    </a:p>
                  </a:txBody>
                  <a:tcPr marL="6722" marR="6722" marT="6722" marB="0" anchor="ctr"/>
                </a:tc>
                <a:tc>
                  <a:txBody>
                    <a:bodyPr/>
                    <a:lstStyle/>
                    <a:p>
                      <a:pPr algn="ctr" fontAlgn="ctr"/>
                      <a:r>
                        <a:rPr lang="zh-CN" sz="1000" b="1" u="none" strike="noStrike" dirty="0">
                          <a:effectLst/>
                          <a:latin typeface="+mn-ea"/>
                          <a:ea typeface="+mn-ea"/>
                        </a:rPr>
                        <a:t>大病保险报销</a:t>
                      </a:r>
                      <a:endParaRPr lang="zh-CN" sz="1000" b="1" i="0" u="none" strike="noStrike" dirty="0">
                        <a:solidFill>
                          <a:srgbClr val="000000"/>
                        </a:solidFill>
                        <a:effectLst/>
                        <a:latin typeface="+mn-ea"/>
                        <a:ea typeface="+mn-ea"/>
                      </a:endParaRPr>
                    </a:p>
                  </a:txBody>
                  <a:tcPr marL="6722" marR="6722" marT="6722" marB="0" anchor="ctr"/>
                </a:tc>
              </a:tr>
              <a:tr h="321931">
                <a:tc>
                  <a:txBody>
                    <a:bodyPr/>
                    <a:lstStyle/>
                    <a:p>
                      <a:pPr algn="ctr" fontAlgn="ctr"/>
                      <a:r>
                        <a:rPr lang="en-US" sz="1000" u="none" strike="noStrike" dirty="0">
                          <a:solidFill>
                            <a:srgbClr val="FF0000"/>
                          </a:solidFill>
                          <a:effectLst/>
                          <a:latin typeface="+mn-ea"/>
                          <a:ea typeface="+mn-ea"/>
                        </a:rPr>
                        <a:t>1</a:t>
                      </a:r>
                      <a:endParaRPr lang="zh-CN" sz="1000" b="0" i="0" u="none" strike="noStrike" dirty="0">
                        <a:solidFill>
                          <a:srgbClr val="FF0000"/>
                        </a:solidFill>
                        <a:effectLst/>
                        <a:latin typeface="+mn-ea"/>
                        <a:ea typeface="+mn-ea"/>
                      </a:endParaRPr>
                    </a:p>
                  </a:txBody>
                  <a:tcPr marL="6722" marR="6722" marT="6722" marB="0" anchor="ctr"/>
                </a:tc>
                <a:tc>
                  <a:txBody>
                    <a:bodyPr/>
                    <a:lstStyle/>
                    <a:p>
                      <a:pPr algn="l" fontAlgn="ctr"/>
                      <a:r>
                        <a:rPr lang="zh-CN" sz="1000" u="none" strike="noStrike" dirty="0">
                          <a:solidFill>
                            <a:srgbClr val="002060"/>
                          </a:solidFill>
                          <a:effectLst/>
                          <a:latin typeface="+mn-ea"/>
                          <a:ea typeface="+mn-ea"/>
                        </a:rPr>
                        <a:t>应当从工伤保险基金中支付的医药费用</a:t>
                      </a:r>
                      <a:endParaRPr lang="zh-CN" sz="1000" b="0" i="0" u="none" strike="noStrike" dirty="0">
                        <a:solidFill>
                          <a:srgbClr val="00206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en-US" sz="1000" u="none" strike="noStrike" dirty="0">
                          <a:solidFill>
                            <a:srgbClr val="FF0000"/>
                          </a:solidFill>
                          <a:effectLst/>
                          <a:latin typeface="+mn-ea"/>
                          <a:ea typeface="+mn-ea"/>
                        </a:rPr>
                        <a:t>16</a:t>
                      </a:r>
                      <a:endParaRPr lang="zh-CN" sz="1000" b="0" i="0" u="none" strike="noStrike" dirty="0">
                        <a:solidFill>
                          <a:srgbClr val="FF0000"/>
                        </a:solidFill>
                        <a:effectLst/>
                        <a:latin typeface="+mn-ea"/>
                        <a:ea typeface="+mn-ea"/>
                      </a:endParaRPr>
                    </a:p>
                  </a:txBody>
                  <a:tcPr marL="6722" marR="6722" marT="6722" marB="0" anchor="ctr"/>
                </a:tc>
                <a:tc>
                  <a:txBody>
                    <a:bodyPr/>
                    <a:lstStyle/>
                    <a:p>
                      <a:pPr algn="l" fontAlgn="ctr"/>
                      <a:r>
                        <a:rPr lang="zh-CN" sz="1000" u="none" strike="noStrike" dirty="0">
                          <a:solidFill>
                            <a:srgbClr val="002060"/>
                          </a:solidFill>
                          <a:effectLst/>
                          <a:latin typeface="+mn-ea"/>
                          <a:ea typeface="+mn-ea"/>
                        </a:rPr>
                        <a:t>眼镜、义眼、义齿、义肢、助听器等辅助康复器具（另有规定的除外）等费用</a:t>
                      </a:r>
                      <a:endParaRPr lang="zh-CN" sz="1000" b="0" i="0" u="none" strike="noStrike" dirty="0">
                        <a:solidFill>
                          <a:srgbClr val="00206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r>
              <a:tr h="321931">
                <a:tc>
                  <a:txBody>
                    <a:bodyPr/>
                    <a:lstStyle/>
                    <a:p>
                      <a:pPr algn="ctr" fontAlgn="ctr"/>
                      <a:r>
                        <a:rPr lang="en-US" sz="1000" u="none" strike="noStrike" dirty="0">
                          <a:solidFill>
                            <a:srgbClr val="FF0000"/>
                          </a:solidFill>
                          <a:effectLst/>
                          <a:latin typeface="+mn-ea"/>
                          <a:ea typeface="+mn-ea"/>
                        </a:rPr>
                        <a:t>2</a:t>
                      </a:r>
                      <a:endParaRPr lang="zh-CN" sz="1000" b="0" i="0" u="none" strike="noStrike" dirty="0">
                        <a:solidFill>
                          <a:srgbClr val="FF0000"/>
                        </a:solidFill>
                        <a:effectLst/>
                        <a:latin typeface="+mn-ea"/>
                        <a:ea typeface="+mn-ea"/>
                      </a:endParaRPr>
                    </a:p>
                  </a:txBody>
                  <a:tcPr marL="6722" marR="6722" marT="6722" marB="0" anchor="ctr"/>
                </a:tc>
                <a:tc>
                  <a:txBody>
                    <a:bodyPr/>
                    <a:lstStyle/>
                    <a:p>
                      <a:pPr algn="l" fontAlgn="ctr"/>
                      <a:r>
                        <a:rPr lang="zh-CN" sz="1000" u="none" strike="noStrike" dirty="0">
                          <a:solidFill>
                            <a:srgbClr val="002060"/>
                          </a:solidFill>
                          <a:effectLst/>
                          <a:latin typeface="+mn-ea"/>
                          <a:ea typeface="+mn-ea"/>
                        </a:rPr>
                        <a:t>应当由第三方负担的医药费用</a:t>
                      </a:r>
                      <a:endParaRPr lang="zh-CN" sz="1000" b="0" i="0" u="none" strike="noStrike" dirty="0">
                        <a:solidFill>
                          <a:srgbClr val="002060"/>
                        </a:solidFill>
                        <a:effectLst/>
                        <a:latin typeface="+mn-ea"/>
                        <a:ea typeface="+mn-ea"/>
                      </a:endParaRPr>
                    </a:p>
                  </a:txBody>
                  <a:tcPr marL="6722" marR="6722" marT="6722" marB="0" anchor="ctr"/>
                </a:tc>
                <a:tc>
                  <a:txBody>
                    <a:bodyPr/>
                    <a:lstStyle/>
                    <a:p>
                      <a:pPr algn="ctr" fontAlgn="ctr"/>
                      <a:r>
                        <a:rPr lang="zh-CN" sz="1000" u="none" strike="noStrike" dirty="0">
                          <a:effectLst/>
                          <a:latin typeface="+mn-ea"/>
                          <a:ea typeface="+mn-ea"/>
                        </a:rPr>
                        <a:t>不纳入</a:t>
                      </a:r>
                      <a:endParaRPr lang="zh-CN" sz="1000" b="0" i="0" u="none" strike="noStrike" dirty="0">
                        <a:solidFill>
                          <a:srgbClr val="00000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en-US" sz="1000" u="none" strike="noStrike" dirty="0">
                          <a:solidFill>
                            <a:srgbClr val="FF0000"/>
                          </a:solidFill>
                          <a:effectLst/>
                          <a:latin typeface="+mn-ea"/>
                          <a:ea typeface="+mn-ea"/>
                        </a:rPr>
                        <a:t>17</a:t>
                      </a:r>
                      <a:endParaRPr lang="zh-CN" sz="1000" b="0" i="0" u="none" strike="noStrike" dirty="0">
                        <a:solidFill>
                          <a:srgbClr val="FF0000"/>
                        </a:solidFill>
                        <a:effectLst/>
                        <a:latin typeface="+mn-ea"/>
                        <a:ea typeface="+mn-ea"/>
                      </a:endParaRPr>
                    </a:p>
                  </a:txBody>
                  <a:tcPr marL="6722" marR="6722" marT="6722" marB="0" anchor="ctr"/>
                </a:tc>
                <a:tc>
                  <a:txBody>
                    <a:bodyPr/>
                    <a:lstStyle/>
                    <a:p>
                      <a:pPr algn="l" fontAlgn="ctr"/>
                      <a:r>
                        <a:rPr lang="zh-CN" sz="1000" u="none" strike="noStrike" dirty="0">
                          <a:solidFill>
                            <a:srgbClr val="002060"/>
                          </a:solidFill>
                          <a:effectLst/>
                          <a:latin typeface="+mn-ea"/>
                          <a:ea typeface="+mn-ea"/>
                        </a:rPr>
                        <a:t>各种家用或自用检查、检测、治疗仪等器械费用</a:t>
                      </a:r>
                      <a:endParaRPr lang="zh-CN" sz="1000" b="0" i="0" u="none" strike="noStrike" dirty="0">
                        <a:solidFill>
                          <a:srgbClr val="00206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r>
              <a:tr h="313812">
                <a:tc>
                  <a:txBody>
                    <a:bodyPr/>
                    <a:lstStyle/>
                    <a:p>
                      <a:pPr algn="ctr" fontAlgn="ctr"/>
                      <a:r>
                        <a:rPr lang="en-US" sz="1000" u="none" strike="noStrike">
                          <a:solidFill>
                            <a:srgbClr val="FF0000"/>
                          </a:solidFill>
                          <a:effectLst/>
                          <a:latin typeface="+mn-ea"/>
                          <a:ea typeface="+mn-ea"/>
                        </a:rPr>
                        <a:t>3</a:t>
                      </a:r>
                      <a:endParaRPr lang="zh-CN" sz="1000" b="0" i="0" u="none" strike="noStrike">
                        <a:solidFill>
                          <a:srgbClr val="FF0000"/>
                        </a:solidFill>
                        <a:effectLst/>
                        <a:latin typeface="+mn-ea"/>
                        <a:ea typeface="+mn-ea"/>
                      </a:endParaRPr>
                    </a:p>
                  </a:txBody>
                  <a:tcPr marL="6722" marR="6722" marT="6722" marB="0" anchor="ctr"/>
                </a:tc>
                <a:tc>
                  <a:txBody>
                    <a:bodyPr/>
                    <a:lstStyle/>
                    <a:p>
                      <a:pPr algn="l" fontAlgn="ctr"/>
                      <a:r>
                        <a:rPr lang="zh-CN" sz="1000" u="none" strike="noStrike" dirty="0">
                          <a:solidFill>
                            <a:srgbClr val="002060"/>
                          </a:solidFill>
                          <a:effectLst/>
                          <a:latin typeface="+mn-ea"/>
                          <a:ea typeface="+mn-ea"/>
                        </a:rPr>
                        <a:t>应当由公共卫生负担的医药费用</a:t>
                      </a:r>
                      <a:endParaRPr lang="zh-CN" sz="1000" b="0" i="0" u="none" strike="noStrike" dirty="0">
                        <a:solidFill>
                          <a:srgbClr val="002060"/>
                        </a:solidFill>
                        <a:effectLst/>
                        <a:latin typeface="+mn-ea"/>
                        <a:ea typeface="+mn-ea"/>
                      </a:endParaRPr>
                    </a:p>
                  </a:txBody>
                  <a:tcPr marL="6722" marR="6722" marT="6722" marB="0" anchor="ctr"/>
                </a:tc>
                <a:tc>
                  <a:txBody>
                    <a:bodyPr/>
                    <a:lstStyle/>
                    <a:p>
                      <a:pPr algn="ctr" fontAlgn="ctr"/>
                      <a:r>
                        <a:rPr lang="zh-CN" sz="1000" u="none" strike="noStrike" dirty="0">
                          <a:effectLst/>
                          <a:latin typeface="+mn-ea"/>
                          <a:ea typeface="+mn-ea"/>
                        </a:rPr>
                        <a:t>不纳入</a:t>
                      </a:r>
                      <a:endParaRPr lang="zh-CN" sz="1000" b="0" i="0" u="none" strike="noStrike" dirty="0">
                        <a:solidFill>
                          <a:srgbClr val="00000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en-US" sz="1000" u="none" strike="noStrike" dirty="0">
                          <a:solidFill>
                            <a:srgbClr val="FF0000"/>
                          </a:solidFill>
                          <a:effectLst/>
                          <a:latin typeface="+mn-ea"/>
                          <a:ea typeface="+mn-ea"/>
                        </a:rPr>
                        <a:t>18</a:t>
                      </a:r>
                      <a:endParaRPr lang="zh-CN" sz="1000" b="0" i="0" u="none" strike="noStrike" dirty="0">
                        <a:solidFill>
                          <a:srgbClr val="FF0000"/>
                        </a:solidFill>
                        <a:effectLst/>
                        <a:latin typeface="+mn-ea"/>
                        <a:ea typeface="+mn-ea"/>
                      </a:endParaRPr>
                    </a:p>
                  </a:txBody>
                  <a:tcPr marL="6722" marR="6722" marT="6722" marB="0" anchor="ctr"/>
                </a:tc>
                <a:tc>
                  <a:txBody>
                    <a:bodyPr/>
                    <a:lstStyle/>
                    <a:p>
                      <a:pPr algn="l" fontAlgn="ctr"/>
                      <a:r>
                        <a:rPr lang="zh-CN" sz="1000" u="none" strike="noStrike">
                          <a:solidFill>
                            <a:srgbClr val="002060"/>
                          </a:solidFill>
                          <a:effectLst/>
                          <a:latin typeface="+mn-ea"/>
                          <a:ea typeface="+mn-ea"/>
                        </a:rPr>
                        <a:t>各种不育（孕）症（另有规定的除外）</a:t>
                      </a:r>
                      <a:endParaRPr lang="zh-CN" sz="1000" b="0" i="0" u="none" strike="noStrike">
                        <a:solidFill>
                          <a:srgbClr val="00206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r>
              <a:tr h="321931">
                <a:tc>
                  <a:txBody>
                    <a:bodyPr/>
                    <a:lstStyle/>
                    <a:p>
                      <a:pPr algn="ctr" fontAlgn="ctr"/>
                      <a:r>
                        <a:rPr lang="en-US" sz="1000" u="none" strike="noStrike" dirty="0">
                          <a:solidFill>
                            <a:srgbClr val="FF0000"/>
                          </a:solidFill>
                          <a:effectLst/>
                          <a:latin typeface="+mn-ea"/>
                          <a:ea typeface="+mn-ea"/>
                        </a:rPr>
                        <a:t>4</a:t>
                      </a:r>
                      <a:endParaRPr lang="zh-CN" sz="1000" b="0" i="0" u="none" strike="noStrike" dirty="0">
                        <a:solidFill>
                          <a:srgbClr val="FF0000"/>
                        </a:solidFill>
                        <a:effectLst/>
                        <a:latin typeface="+mn-ea"/>
                        <a:ea typeface="+mn-ea"/>
                      </a:endParaRPr>
                    </a:p>
                  </a:txBody>
                  <a:tcPr marL="6722" marR="6722" marT="6722" marB="0" anchor="ctr"/>
                </a:tc>
                <a:tc>
                  <a:txBody>
                    <a:bodyPr/>
                    <a:lstStyle/>
                    <a:p>
                      <a:pPr algn="l" fontAlgn="ctr"/>
                      <a:r>
                        <a:rPr lang="zh-CN" sz="1000" u="none" strike="noStrike" dirty="0">
                          <a:solidFill>
                            <a:srgbClr val="002060"/>
                          </a:solidFill>
                          <a:effectLst/>
                          <a:latin typeface="+mn-ea"/>
                          <a:ea typeface="+mn-ea"/>
                        </a:rPr>
                        <a:t>在境外就医的医药费用</a:t>
                      </a:r>
                      <a:endParaRPr lang="zh-CN" sz="1000" b="0" i="0" u="none" strike="noStrike" dirty="0">
                        <a:solidFill>
                          <a:srgbClr val="00206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zh-CN" sz="1000" u="none" strike="noStrike" dirty="0">
                          <a:effectLst/>
                          <a:latin typeface="+mn-ea"/>
                          <a:ea typeface="+mn-ea"/>
                        </a:rPr>
                        <a:t>不纳入</a:t>
                      </a:r>
                      <a:endParaRPr lang="zh-CN" sz="1000" b="0" i="0" u="none" strike="noStrike" dirty="0">
                        <a:solidFill>
                          <a:srgbClr val="000000"/>
                        </a:solidFill>
                        <a:effectLst/>
                        <a:latin typeface="+mn-ea"/>
                        <a:ea typeface="+mn-ea"/>
                      </a:endParaRPr>
                    </a:p>
                  </a:txBody>
                  <a:tcPr marL="6722" marR="6722" marT="6722" marB="0" anchor="ctr"/>
                </a:tc>
                <a:tc>
                  <a:txBody>
                    <a:bodyPr/>
                    <a:lstStyle/>
                    <a:p>
                      <a:pPr algn="ctr" fontAlgn="ctr"/>
                      <a:r>
                        <a:rPr lang="en-US" sz="1000" u="none" strike="noStrike" dirty="0">
                          <a:solidFill>
                            <a:srgbClr val="FF0000"/>
                          </a:solidFill>
                          <a:effectLst/>
                          <a:latin typeface="+mn-ea"/>
                          <a:ea typeface="+mn-ea"/>
                        </a:rPr>
                        <a:t>19</a:t>
                      </a:r>
                      <a:endParaRPr lang="zh-CN" sz="1000" b="0" i="0" u="none" strike="noStrike" dirty="0">
                        <a:solidFill>
                          <a:srgbClr val="FF0000"/>
                        </a:solidFill>
                        <a:effectLst/>
                        <a:latin typeface="+mn-ea"/>
                        <a:ea typeface="+mn-ea"/>
                      </a:endParaRPr>
                    </a:p>
                  </a:txBody>
                  <a:tcPr marL="6722" marR="6722" marT="6722" marB="0" anchor="ctr"/>
                </a:tc>
                <a:tc>
                  <a:txBody>
                    <a:bodyPr/>
                    <a:lstStyle/>
                    <a:p>
                      <a:pPr algn="l" fontAlgn="ctr"/>
                      <a:r>
                        <a:rPr lang="zh-CN" sz="1000" u="none" strike="noStrike" dirty="0">
                          <a:solidFill>
                            <a:srgbClr val="002060"/>
                          </a:solidFill>
                          <a:effectLst/>
                          <a:latin typeface="+mn-ea"/>
                          <a:ea typeface="+mn-ea"/>
                        </a:rPr>
                        <a:t>性功能障碍引发的住院医药费用（另有规定的除外）</a:t>
                      </a:r>
                      <a:endParaRPr lang="zh-CN" sz="1000" b="0" i="0" u="none" strike="noStrike" dirty="0">
                        <a:solidFill>
                          <a:srgbClr val="00206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r>
              <a:tr h="479423">
                <a:tc>
                  <a:txBody>
                    <a:bodyPr/>
                    <a:lstStyle/>
                    <a:p>
                      <a:pPr algn="ctr" fontAlgn="ctr"/>
                      <a:r>
                        <a:rPr lang="en-US" sz="1000" u="none" strike="noStrike" dirty="0">
                          <a:solidFill>
                            <a:srgbClr val="FF0000"/>
                          </a:solidFill>
                          <a:effectLst/>
                          <a:latin typeface="+mn-ea"/>
                          <a:ea typeface="+mn-ea"/>
                        </a:rPr>
                        <a:t>5</a:t>
                      </a:r>
                      <a:endParaRPr lang="zh-CN" sz="1000" b="0" i="0" u="none" strike="noStrike" dirty="0">
                        <a:solidFill>
                          <a:srgbClr val="FF0000"/>
                        </a:solidFill>
                        <a:effectLst/>
                        <a:latin typeface="+mn-ea"/>
                        <a:ea typeface="+mn-ea"/>
                      </a:endParaRPr>
                    </a:p>
                  </a:txBody>
                  <a:tcPr marL="6722" marR="6722" marT="6722" marB="0" anchor="ctr"/>
                </a:tc>
                <a:tc>
                  <a:txBody>
                    <a:bodyPr/>
                    <a:lstStyle/>
                    <a:p>
                      <a:pPr algn="l" fontAlgn="ctr"/>
                      <a:r>
                        <a:rPr lang="zh-CN" sz="1000" u="none" strike="noStrike" dirty="0">
                          <a:solidFill>
                            <a:srgbClr val="002060"/>
                          </a:solidFill>
                          <a:effectLst/>
                          <a:latin typeface="+mn-ea"/>
                          <a:ea typeface="+mn-ea"/>
                        </a:rPr>
                        <a:t>医疗服务项目收费超出我省基本医保最高支付标准（省属三级公立医院最高收费标准）部分的费用</a:t>
                      </a:r>
                      <a:endParaRPr lang="zh-CN" sz="1000" b="0" i="0" u="none" strike="noStrike" dirty="0">
                        <a:solidFill>
                          <a:srgbClr val="00206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zh-CN" sz="1000" u="none" strike="noStrike" dirty="0">
                          <a:effectLst/>
                          <a:latin typeface="+mn-ea"/>
                          <a:ea typeface="+mn-ea"/>
                        </a:rPr>
                        <a:t>不纳入</a:t>
                      </a:r>
                      <a:endParaRPr lang="zh-CN" sz="1000" b="0" i="0" u="none" strike="noStrike" dirty="0">
                        <a:solidFill>
                          <a:srgbClr val="00000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en-US" sz="1000" u="none" strike="noStrike" dirty="0">
                          <a:solidFill>
                            <a:srgbClr val="FF0000"/>
                          </a:solidFill>
                          <a:effectLst/>
                          <a:latin typeface="+mn-ea"/>
                          <a:ea typeface="+mn-ea"/>
                        </a:rPr>
                        <a:t>20</a:t>
                      </a:r>
                      <a:endParaRPr lang="zh-CN" sz="1000" b="0" i="0" u="none" strike="noStrike" dirty="0">
                        <a:solidFill>
                          <a:srgbClr val="FF0000"/>
                        </a:solidFill>
                        <a:effectLst/>
                        <a:latin typeface="+mn-ea"/>
                        <a:ea typeface="+mn-ea"/>
                      </a:endParaRPr>
                    </a:p>
                  </a:txBody>
                  <a:tcPr marL="6722" marR="6722" marT="6722" marB="0" anchor="ctr"/>
                </a:tc>
                <a:tc>
                  <a:txBody>
                    <a:bodyPr/>
                    <a:lstStyle/>
                    <a:p>
                      <a:pPr algn="l" fontAlgn="ctr"/>
                      <a:r>
                        <a:rPr lang="zh-CN" sz="1000" u="none" strike="noStrike" dirty="0">
                          <a:solidFill>
                            <a:srgbClr val="002060"/>
                          </a:solidFill>
                          <a:effectLst/>
                          <a:latin typeface="+mn-ea"/>
                          <a:ea typeface="+mn-ea"/>
                        </a:rPr>
                        <a:t>临床实验类诊疗项目费用</a:t>
                      </a:r>
                      <a:endParaRPr lang="zh-CN" sz="1000" b="0" i="0" u="none" strike="noStrike" dirty="0">
                        <a:solidFill>
                          <a:srgbClr val="00206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r>
              <a:tr h="321931">
                <a:tc>
                  <a:txBody>
                    <a:bodyPr/>
                    <a:lstStyle/>
                    <a:p>
                      <a:pPr algn="ctr" fontAlgn="ctr"/>
                      <a:r>
                        <a:rPr lang="en-US" sz="1000" u="none" strike="noStrike" dirty="0">
                          <a:solidFill>
                            <a:srgbClr val="FF0000"/>
                          </a:solidFill>
                          <a:effectLst/>
                          <a:latin typeface="+mn-ea"/>
                          <a:ea typeface="+mn-ea"/>
                        </a:rPr>
                        <a:t>6</a:t>
                      </a:r>
                      <a:endParaRPr lang="zh-CN" sz="1000" b="0" i="0" u="none" strike="noStrike" dirty="0">
                        <a:solidFill>
                          <a:srgbClr val="FF0000"/>
                        </a:solidFill>
                        <a:effectLst/>
                        <a:latin typeface="+mn-ea"/>
                        <a:ea typeface="+mn-ea"/>
                      </a:endParaRPr>
                    </a:p>
                  </a:txBody>
                  <a:tcPr marL="6722" marR="6722" marT="6722" marB="0" anchor="ctr"/>
                </a:tc>
                <a:tc>
                  <a:txBody>
                    <a:bodyPr/>
                    <a:lstStyle/>
                    <a:p>
                      <a:pPr algn="l" fontAlgn="ctr"/>
                      <a:r>
                        <a:rPr lang="zh-CN" sz="1000" u="none" strike="noStrike" dirty="0">
                          <a:solidFill>
                            <a:srgbClr val="002060"/>
                          </a:solidFill>
                          <a:effectLst/>
                          <a:latin typeface="+mn-ea"/>
                          <a:ea typeface="+mn-ea"/>
                        </a:rPr>
                        <a:t>《药品目录》单味不予支付的中药饮片及药材费用</a:t>
                      </a:r>
                      <a:endParaRPr lang="zh-CN" sz="1000" b="0" i="0" u="none" strike="noStrike" dirty="0">
                        <a:solidFill>
                          <a:srgbClr val="00206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en-US" sz="1000" u="none" strike="noStrike" dirty="0">
                          <a:solidFill>
                            <a:srgbClr val="FF0000"/>
                          </a:solidFill>
                          <a:effectLst/>
                          <a:latin typeface="+mn-ea"/>
                          <a:ea typeface="+mn-ea"/>
                        </a:rPr>
                        <a:t>21</a:t>
                      </a:r>
                      <a:endParaRPr lang="zh-CN" sz="1000" b="0" i="0" u="none" strike="noStrike" dirty="0">
                        <a:solidFill>
                          <a:srgbClr val="FF0000"/>
                        </a:solidFill>
                        <a:effectLst/>
                        <a:latin typeface="+mn-ea"/>
                        <a:ea typeface="+mn-ea"/>
                      </a:endParaRPr>
                    </a:p>
                  </a:txBody>
                  <a:tcPr marL="6722" marR="6722" marT="6722" marB="0" anchor="ctr"/>
                </a:tc>
                <a:tc>
                  <a:txBody>
                    <a:bodyPr/>
                    <a:lstStyle/>
                    <a:p>
                      <a:pPr algn="l" fontAlgn="ctr"/>
                      <a:r>
                        <a:rPr lang="zh-CN" sz="1000" u="none" strike="noStrike" dirty="0">
                          <a:solidFill>
                            <a:srgbClr val="002060"/>
                          </a:solidFill>
                          <a:effectLst/>
                          <a:latin typeface="+mn-ea"/>
                          <a:ea typeface="+mn-ea"/>
                        </a:rPr>
                        <a:t>物价政策规定不可单独收费的一次性材料等费用</a:t>
                      </a:r>
                      <a:endParaRPr lang="zh-CN" sz="1000" b="0" i="0" u="none" strike="noStrike" dirty="0">
                        <a:solidFill>
                          <a:srgbClr val="00206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r>
              <a:tr h="321931">
                <a:tc>
                  <a:txBody>
                    <a:bodyPr/>
                    <a:lstStyle/>
                    <a:p>
                      <a:pPr algn="ctr" fontAlgn="ctr"/>
                      <a:r>
                        <a:rPr lang="en-US" sz="1000" u="none" strike="noStrike" dirty="0">
                          <a:solidFill>
                            <a:srgbClr val="FF0000"/>
                          </a:solidFill>
                          <a:effectLst/>
                          <a:latin typeface="+mn-ea"/>
                          <a:ea typeface="+mn-ea"/>
                        </a:rPr>
                        <a:t>7</a:t>
                      </a:r>
                      <a:endParaRPr lang="zh-CN" sz="1000" b="0" i="0" u="none" strike="noStrike" dirty="0">
                        <a:solidFill>
                          <a:srgbClr val="FF0000"/>
                        </a:solidFill>
                        <a:effectLst/>
                        <a:latin typeface="+mn-ea"/>
                        <a:ea typeface="+mn-ea"/>
                      </a:endParaRPr>
                    </a:p>
                  </a:txBody>
                  <a:tcPr marL="6722" marR="6722" marT="6722" marB="0" anchor="ctr"/>
                </a:tc>
                <a:tc>
                  <a:txBody>
                    <a:bodyPr/>
                    <a:lstStyle/>
                    <a:p>
                      <a:pPr algn="l" fontAlgn="ctr"/>
                      <a:r>
                        <a:rPr lang="zh-CN" sz="1000" u="none" strike="noStrike" dirty="0">
                          <a:solidFill>
                            <a:srgbClr val="002060"/>
                          </a:solidFill>
                          <a:effectLst/>
                          <a:latin typeface="+mn-ea"/>
                          <a:ea typeface="+mn-ea"/>
                        </a:rPr>
                        <a:t>《医疗服务项目目录》外自立医疗服务项目</a:t>
                      </a:r>
                      <a:endParaRPr lang="zh-CN" sz="1000" b="0" i="0" u="none" strike="noStrike" dirty="0">
                        <a:solidFill>
                          <a:srgbClr val="00206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en-US" sz="1000" u="none" strike="noStrike" dirty="0">
                          <a:solidFill>
                            <a:srgbClr val="FF0000"/>
                          </a:solidFill>
                          <a:effectLst/>
                          <a:latin typeface="+mn-ea"/>
                          <a:ea typeface="+mn-ea"/>
                        </a:rPr>
                        <a:t>22</a:t>
                      </a:r>
                      <a:endParaRPr lang="zh-CN" sz="1000" b="0" i="0" u="none" strike="noStrike" dirty="0">
                        <a:solidFill>
                          <a:srgbClr val="FF0000"/>
                        </a:solidFill>
                        <a:effectLst/>
                        <a:latin typeface="+mn-ea"/>
                        <a:ea typeface="+mn-ea"/>
                      </a:endParaRPr>
                    </a:p>
                  </a:txBody>
                  <a:tcPr marL="6722" marR="6722" marT="6722" marB="0" anchor="ctr"/>
                </a:tc>
                <a:tc>
                  <a:txBody>
                    <a:bodyPr/>
                    <a:lstStyle/>
                    <a:p>
                      <a:pPr algn="l" fontAlgn="ctr"/>
                      <a:r>
                        <a:rPr lang="zh-CN" sz="1000" u="none" strike="noStrike" dirty="0">
                          <a:solidFill>
                            <a:srgbClr val="002060"/>
                          </a:solidFill>
                          <a:effectLst/>
                          <a:latin typeface="+mn-ea"/>
                          <a:ea typeface="+mn-ea"/>
                        </a:rPr>
                        <a:t>《药品目录》复方不予支付的中药饮片及药材费用</a:t>
                      </a:r>
                      <a:endParaRPr lang="zh-CN" sz="1000" b="0" i="0" u="none" strike="noStrike" dirty="0">
                        <a:solidFill>
                          <a:srgbClr val="002060"/>
                        </a:solidFill>
                        <a:effectLst/>
                        <a:latin typeface="+mn-ea"/>
                        <a:ea typeface="+mn-ea"/>
                      </a:endParaRPr>
                    </a:p>
                  </a:txBody>
                  <a:tcPr marL="6722" marR="6722" marT="6722" marB="0" anchor="ctr"/>
                </a:tc>
                <a:tc>
                  <a:txBody>
                    <a:bodyPr/>
                    <a:lstStyle/>
                    <a:p>
                      <a:pPr algn="ctr" fontAlgn="ctr"/>
                      <a:r>
                        <a:rPr lang="zh-CN" sz="1000" u="none" strike="noStrike" dirty="0">
                          <a:effectLst/>
                          <a:latin typeface="+mn-ea"/>
                          <a:ea typeface="+mn-ea"/>
                        </a:rPr>
                        <a:t>不纳入</a:t>
                      </a:r>
                      <a:endParaRPr lang="zh-CN" sz="1000" b="0" i="0" u="none" strike="noStrike" dirty="0">
                        <a:solidFill>
                          <a:srgbClr val="000000"/>
                        </a:solidFill>
                        <a:effectLst/>
                        <a:latin typeface="+mn-ea"/>
                        <a:ea typeface="+mn-ea"/>
                      </a:endParaRPr>
                    </a:p>
                  </a:txBody>
                  <a:tcPr marL="6722" marR="6722" marT="6722" marB="0" anchor="ctr"/>
                </a:tc>
                <a:tc>
                  <a:txBody>
                    <a:bodyPr/>
                    <a:lstStyle/>
                    <a:p>
                      <a:pPr algn="ctr" fontAlgn="ctr"/>
                      <a:r>
                        <a:rPr lang="en-US" sz="1000" u="none" strike="noStrike">
                          <a:effectLst/>
                          <a:latin typeface="+mn-ea"/>
                          <a:ea typeface="+mn-ea"/>
                        </a:rPr>
                        <a:t>　</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en-US" sz="1000" u="none" strike="noStrike">
                          <a:effectLst/>
                          <a:latin typeface="+mn-ea"/>
                          <a:ea typeface="+mn-ea"/>
                        </a:rPr>
                        <a:t>　</a:t>
                      </a:r>
                      <a:endParaRPr lang="zh-CN" sz="1000" b="0" i="0" u="none" strike="noStrike">
                        <a:solidFill>
                          <a:srgbClr val="000000"/>
                        </a:solidFill>
                        <a:effectLst/>
                        <a:latin typeface="+mn-ea"/>
                        <a:ea typeface="+mn-ea"/>
                      </a:endParaRPr>
                    </a:p>
                  </a:txBody>
                  <a:tcPr marL="6722" marR="6722" marT="6722" marB="0" anchor="ctr"/>
                </a:tc>
              </a:tr>
              <a:tr h="321931">
                <a:tc>
                  <a:txBody>
                    <a:bodyPr/>
                    <a:lstStyle/>
                    <a:p>
                      <a:pPr algn="ctr" fontAlgn="ctr"/>
                      <a:r>
                        <a:rPr lang="en-US" sz="1000" u="none" strike="noStrike" dirty="0">
                          <a:solidFill>
                            <a:srgbClr val="FF0000"/>
                          </a:solidFill>
                          <a:effectLst/>
                          <a:latin typeface="+mn-ea"/>
                          <a:ea typeface="+mn-ea"/>
                        </a:rPr>
                        <a:t>8</a:t>
                      </a:r>
                      <a:endParaRPr lang="zh-CN" sz="1000" b="0" i="0" u="none" strike="noStrike" dirty="0">
                        <a:solidFill>
                          <a:srgbClr val="FF0000"/>
                        </a:solidFill>
                        <a:effectLst/>
                        <a:latin typeface="+mn-ea"/>
                        <a:ea typeface="+mn-ea"/>
                      </a:endParaRPr>
                    </a:p>
                  </a:txBody>
                  <a:tcPr marL="6722" marR="6722" marT="6722" marB="0" anchor="ctr"/>
                </a:tc>
                <a:tc>
                  <a:txBody>
                    <a:bodyPr/>
                    <a:lstStyle/>
                    <a:p>
                      <a:pPr algn="l" fontAlgn="ctr"/>
                      <a:r>
                        <a:rPr lang="zh-CN" sz="1000" u="none" strike="noStrike">
                          <a:solidFill>
                            <a:srgbClr val="002060"/>
                          </a:solidFill>
                          <a:effectLst/>
                          <a:latin typeface="+mn-ea"/>
                          <a:ea typeface="+mn-ea"/>
                        </a:rPr>
                        <a:t>特需病房（病区）发生的住院医药费用，特需医疗项目费用</a:t>
                      </a:r>
                      <a:endParaRPr lang="zh-CN" sz="1000" b="0" i="0" u="none" strike="noStrike">
                        <a:solidFill>
                          <a:srgbClr val="00206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en-US" sz="1000" u="none" strike="noStrike">
                          <a:solidFill>
                            <a:srgbClr val="FF0000"/>
                          </a:solidFill>
                          <a:effectLst/>
                          <a:latin typeface="+mn-ea"/>
                          <a:ea typeface="+mn-ea"/>
                        </a:rPr>
                        <a:t>23</a:t>
                      </a:r>
                      <a:endParaRPr lang="zh-CN" sz="1000" b="0" i="0" u="none" strike="noStrike">
                        <a:solidFill>
                          <a:srgbClr val="FF0000"/>
                        </a:solidFill>
                        <a:effectLst/>
                        <a:latin typeface="+mn-ea"/>
                        <a:ea typeface="+mn-ea"/>
                      </a:endParaRPr>
                    </a:p>
                  </a:txBody>
                  <a:tcPr marL="6722" marR="6722" marT="6722" marB="0" anchor="ctr"/>
                </a:tc>
                <a:tc>
                  <a:txBody>
                    <a:bodyPr/>
                    <a:lstStyle/>
                    <a:p>
                      <a:pPr algn="l" fontAlgn="ctr"/>
                      <a:r>
                        <a:rPr lang="zh-CN" sz="1000" u="none" strike="noStrike" dirty="0">
                          <a:solidFill>
                            <a:srgbClr val="002060"/>
                          </a:solidFill>
                          <a:effectLst/>
                          <a:latin typeface="+mn-ea"/>
                          <a:ea typeface="+mn-ea"/>
                        </a:rPr>
                        <a:t>《药品目录》乙类药品个人先行支付费用</a:t>
                      </a:r>
                      <a:endParaRPr lang="zh-CN" sz="1000" b="0" i="0" u="none" strike="noStrike" dirty="0">
                        <a:solidFill>
                          <a:srgbClr val="002060"/>
                        </a:solidFill>
                        <a:effectLst/>
                        <a:latin typeface="+mn-ea"/>
                        <a:ea typeface="+mn-ea"/>
                      </a:endParaRPr>
                    </a:p>
                  </a:txBody>
                  <a:tcPr marL="6722" marR="6722" marT="6722" marB="0" anchor="ctr"/>
                </a:tc>
                <a:tc>
                  <a:txBody>
                    <a:bodyPr/>
                    <a:lstStyle/>
                    <a:p>
                      <a:pPr algn="ctr" fontAlgn="ctr"/>
                      <a:r>
                        <a:rPr lang="zh-CN" sz="1000" u="none" strike="noStrike" dirty="0">
                          <a:effectLst/>
                          <a:latin typeface="+mn-ea"/>
                          <a:ea typeface="+mn-ea"/>
                        </a:rPr>
                        <a:t>不纳入</a:t>
                      </a:r>
                      <a:endParaRPr lang="zh-CN" sz="1000" b="0" i="0" u="none" strike="noStrike" dirty="0">
                        <a:solidFill>
                          <a:srgbClr val="000000"/>
                        </a:solidFill>
                        <a:effectLst/>
                        <a:latin typeface="+mn-ea"/>
                        <a:ea typeface="+mn-ea"/>
                      </a:endParaRPr>
                    </a:p>
                  </a:txBody>
                  <a:tcPr marL="6722" marR="6722" marT="6722" marB="0" anchor="ctr"/>
                </a:tc>
                <a:tc>
                  <a:txBody>
                    <a:bodyPr/>
                    <a:lstStyle/>
                    <a:p>
                      <a:pPr algn="ctr" fontAlgn="ctr"/>
                      <a:r>
                        <a:rPr lang="en-US" sz="1000" u="none" strike="noStrike">
                          <a:effectLst/>
                          <a:latin typeface="+mn-ea"/>
                          <a:ea typeface="+mn-ea"/>
                        </a:rPr>
                        <a:t>　</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en-US" sz="1000" u="none" strike="noStrike">
                          <a:effectLst/>
                          <a:latin typeface="+mn-ea"/>
                          <a:ea typeface="+mn-ea"/>
                        </a:rPr>
                        <a:t>　</a:t>
                      </a:r>
                      <a:endParaRPr lang="zh-CN" sz="1000" b="0" i="0" u="none" strike="noStrike">
                        <a:solidFill>
                          <a:srgbClr val="000000"/>
                        </a:solidFill>
                        <a:effectLst/>
                        <a:latin typeface="+mn-ea"/>
                        <a:ea typeface="+mn-ea"/>
                      </a:endParaRPr>
                    </a:p>
                  </a:txBody>
                  <a:tcPr marL="6722" marR="6722" marT="6722" marB="0" anchor="ctr"/>
                </a:tc>
              </a:tr>
              <a:tr h="321931">
                <a:tc>
                  <a:txBody>
                    <a:bodyPr/>
                    <a:lstStyle/>
                    <a:p>
                      <a:pPr algn="ctr" fontAlgn="ctr"/>
                      <a:r>
                        <a:rPr lang="en-US" sz="1000" u="none" strike="noStrike" dirty="0">
                          <a:solidFill>
                            <a:srgbClr val="FF0000"/>
                          </a:solidFill>
                          <a:effectLst/>
                          <a:latin typeface="+mn-ea"/>
                          <a:ea typeface="+mn-ea"/>
                        </a:rPr>
                        <a:t>9</a:t>
                      </a:r>
                      <a:endParaRPr lang="zh-CN" sz="1000" b="0" i="0" u="none" strike="noStrike" dirty="0">
                        <a:solidFill>
                          <a:srgbClr val="FF0000"/>
                        </a:solidFill>
                        <a:effectLst/>
                        <a:latin typeface="+mn-ea"/>
                        <a:ea typeface="+mn-ea"/>
                      </a:endParaRPr>
                    </a:p>
                  </a:txBody>
                  <a:tcPr marL="6722" marR="6722" marT="6722" marB="0" anchor="ctr"/>
                </a:tc>
                <a:tc>
                  <a:txBody>
                    <a:bodyPr/>
                    <a:lstStyle/>
                    <a:p>
                      <a:pPr algn="l" fontAlgn="ctr"/>
                      <a:r>
                        <a:rPr lang="zh-CN" sz="1000" u="none" strike="noStrike" dirty="0">
                          <a:solidFill>
                            <a:srgbClr val="002060"/>
                          </a:solidFill>
                          <a:effectLst/>
                          <a:latin typeface="+mn-ea"/>
                          <a:ea typeface="+mn-ea"/>
                        </a:rPr>
                        <a:t>非协议医疗机构（急诊急救除外）、非医疗机构发生的医药费用（另有规定除外）</a:t>
                      </a:r>
                      <a:endParaRPr lang="zh-CN" sz="1000" b="0" i="0" u="none" strike="noStrike" dirty="0">
                        <a:solidFill>
                          <a:srgbClr val="00206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en-US" sz="1000" u="none" strike="noStrike" dirty="0">
                          <a:solidFill>
                            <a:srgbClr val="FF0000"/>
                          </a:solidFill>
                          <a:effectLst/>
                          <a:latin typeface="+mn-ea"/>
                          <a:ea typeface="+mn-ea"/>
                        </a:rPr>
                        <a:t>24</a:t>
                      </a:r>
                      <a:endParaRPr lang="zh-CN" sz="1000" b="0" i="0" u="none" strike="noStrike" dirty="0">
                        <a:solidFill>
                          <a:srgbClr val="FF0000"/>
                        </a:solidFill>
                        <a:effectLst/>
                        <a:latin typeface="+mn-ea"/>
                        <a:ea typeface="+mn-ea"/>
                      </a:endParaRPr>
                    </a:p>
                  </a:txBody>
                  <a:tcPr marL="6722" marR="6722" marT="6722" marB="0" anchor="ctr"/>
                </a:tc>
                <a:tc>
                  <a:txBody>
                    <a:bodyPr/>
                    <a:lstStyle/>
                    <a:p>
                      <a:pPr algn="l" fontAlgn="ctr"/>
                      <a:r>
                        <a:rPr lang="zh-CN" sz="1000" u="none" strike="noStrike">
                          <a:solidFill>
                            <a:srgbClr val="002060"/>
                          </a:solidFill>
                          <a:effectLst/>
                          <a:latin typeface="+mn-ea"/>
                          <a:ea typeface="+mn-ea"/>
                        </a:rPr>
                        <a:t>《药品目录》丙类（目录外）药品费用</a:t>
                      </a:r>
                      <a:endParaRPr lang="zh-CN" sz="1000" b="0" i="0" u="none" strike="noStrike">
                        <a:solidFill>
                          <a:srgbClr val="002060"/>
                        </a:solidFill>
                        <a:effectLst/>
                        <a:latin typeface="+mn-ea"/>
                        <a:ea typeface="+mn-ea"/>
                      </a:endParaRPr>
                    </a:p>
                  </a:txBody>
                  <a:tcPr marL="6722" marR="6722" marT="6722" marB="0" anchor="ctr"/>
                </a:tc>
                <a:tc>
                  <a:txBody>
                    <a:bodyPr/>
                    <a:lstStyle/>
                    <a:p>
                      <a:pPr algn="ctr" fontAlgn="ctr"/>
                      <a:r>
                        <a:rPr lang="zh-CN" sz="1000" u="none" strike="noStrike" dirty="0">
                          <a:effectLst/>
                          <a:latin typeface="+mn-ea"/>
                          <a:ea typeface="+mn-ea"/>
                        </a:rPr>
                        <a:t>不纳入</a:t>
                      </a:r>
                      <a:endParaRPr lang="zh-CN" sz="1000" b="0" i="0" u="none" strike="noStrike" dirty="0">
                        <a:solidFill>
                          <a:srgbClr val="000000"/>
                        </a:solidFill>
                        <a:effectLst/>
                        <a:latin typeface="+mn-ea"/>
                        <a:ea typeface="+mn-ea"/>
                      </a:endParaRPr>
                    </a:p>
                  </a:txBody>
                  <a:tcPr marL="6722" marR="6722" marT="6722" marB="0" anchor="ctr"/>
                </a:tc>
                <a:tc>
                  <a:txBody>
                    <a:bodyPr/>
                    <a:lstStyle/>
                    <a:p>
                      <a:pPr algn="ctr" fontAlgn="ctr"/>
                      <a:r>
                        <a:rPr lang="en-US" sz="1000" u="none" strike="noStrike">
                          <a:effectLst/>
                          <a:latin typeface="+mn-ea"/>
                          <a:ea typeface="+mn-ea"/>
                        </a:rPr>
                        <a:t>　</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en-US" sz="1000" u="none" strike="noStrike">
                          <a:effectLst/>
                          <a:latin typeface="+mn-ea"/>
                          <a:ea typeface="+mn-ea"/>
                        </a:rPr>
                        <a:t>　</a:t>
                      </a:r>
                      <a:endParaRPr lang="zh-CN" sz="1000" b="0" i="0" u="none" strike="noStrike">
                        <a:solidFill>
                          <a:srgbClr val="000000"/>
                        </a:solidFill>
                        <a:effectLst/>
                        <a:latin typeface="+mn-ea"/>
                        <a:ea typeface="+mn-ea"/>
                      </a:endParaRPr>
                    </a:p>
                  </a:txBody>
                  <a:tcPr marL="6722" marR="6722" marT="6722" marB="0" anchor="ctr"/>
                </a:tc>
              </a:tr>
              <a:tr h="321931">
                <a:tc>
                  <a:txBody>
                    <a:bodyPr/>
                    <a:lstStyle/>
                    <a:p>
                      <a:pPr algn="ctr" fontAlgn="ctr"/>
                      <a:r>
                        <a:rPr lang="en-US" sz="1000" u="none" strike="noStrike" dirty="0">
                          <a:solidFill>
                            <a:srgbClr val="FF0000"/>
                          </a:solidFill>
                          <a:effectLst/>
                          <a:latin typeface="+mn-ea"/>
                          <a:ea typeface="+mn-ea"/>
                        </a:rPr>
                        <a:t>10</a:t>
                      </a:r>
                      <a:endParaRPr lang="zh-CN" sz="1000" b="0" i="0" u="none" strike="noStrike" dirty="0">
                        <a:solidFill>
                          <a:srgbClr val="FF0000"/>
                        </a:solidFill>
                        <a:effectLst/>
                        <a:latin typeface="+mn-ea"/>
                        <a:ea typeface="+mn-ea"/>
                      </a:endParaRPr>
                    </a:p>
                  </a:txBody>
                  <a:tcPr marL="6722" marR="6722" marT="6722" marB="0" anchor="ctr"/>
                </a:tc>
                <a:tc>
                  <a:txBody>
                    <a:bodyPr/>
                    <a:lstStyle/>
                    <a:p>
                      <a:pPr algn="l" fontAlgn="ctr"/>
                      <a:r>
                        <a:rPr lang="zh-CN" sz="1000" u="none" strike="noStrike" dirty="0">
                          <a:solidFill>
                            <a:srgbClr val="002060"/>
                          </a:solidFill>
                          <a:effectLst/>
                          <a:latin typeface="+mn-ea"/>
                          <a:ea typeface="+mn-ea"/>
                        </a:rPr>
                        <a:t>医疗机构发生的非医药费用</a:t>
                      </a:r>
                      <a:endParaRPr lang="zh-CN" sz="1000" b="0" i="0" u="none" strike="noStrike" dirty="0">
                        <a:solidFill>
                          <a:srgbClr val="00206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en-US" sz="1000" u="none" strike="noStrike" dirty="0">
                          <a:solidFill>
                            <a:srgbClr val="FF0000"/>
                          </a:solidFill>
                          <a:effectLst/>
                          <a:latin typeface="+mn-ea"/>
                          <a:ea typeface="+mn-ea"/>
                        </a:rPr>
                        <a:t>25</a:t>
                      </a:r>
                      <a:endParaRPr lang="zh-CN" sz="1000" b="0" i="0" u="none" strike="noStrike" dirty="0">
                        <a:solidFill>
                          <a:srgbClr val="FF0000"/>
                        </a:solidFill>
                        <a:effectLst/>
                        <a:latin typeface="+mn-ea"/>
                        <a:ea typeface="+mn-ea"/>
                      </a:endParaRPr>
                    </a:p>
                  </a:txBody>
                  <a:tcPr marL="6722" marR="6722" marT="6722" marB="0" anchor="ctr"/>
                </a:tc>
                <a:tc>
                  <a:txBody>
                    <a:bodyPr/>
                    <a:lstStyle/>
                    <a:p>
                      <a:pPr algn="l" fontAlgn="ctr"/>
                      <a:r>
                        <a:rPr lang="zh-CN" sz="1000" u="none" strike="noStrike">
                          <a:solidFill>
                            <a:srgbClr val="002060"/>
                          </a:solidFill>
                          <a:effectLst/>
                          <a:latin typeface="+mn-ea"/>
                          <a:ea typeface="+mn-ea"/>
                        </a:rPr>
                        <a:t>《医疗服务项目目录》部分支付类项目中个人先行支付费用</a:t>
                      </a:r>
                      <a:endParaRPr lang="zh-CN" sz="1000" b="0" i="0" u="none" strike="noStrike">
                        <a:solidFill>
                          <a:srgbClr val="00206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en-US" sz="1000" u="none" strike="noStrike" dirty="0">
                          <a:effectLst/>
                          <a:latin typeface="+mn-ea"/>
                          <a:ea typeface="+mn-ea"/>
                        </a:rPr>
                        <a:t>　</a:t>
                      </a:r>
                      <a:endParaRPr lang="zh-CN" sz="1000" b="0" i="0" u="none" strike="noStrike" dirty="0">
                        <a:solidFill>
                          <a:srgbClr val="000000"/>
                        </a:solidFill>
                        <a:effectLst/>
                        <a:latin typeface="+mn-ea"/>
                        <a:ea typeface="+mn-ea"/>
                      </a:endParaRPr>
                    </a:p>
                  </a:txBody>
                  <a:tcPr marL="6722" marR="6722" marT="6722" marB="0" anchor="ctr"/>
                </a:tc>
                <a:tc>
                  <a:txBody>
                    <a:bodyPr/>
                    <a:lstStyle/>
                    <a:p>
                      <a:pPr algn="ctr" fontAlgn="ctr"/>
                      <a:r>
                        <a:rPr lang="en-US" sz="1000" u="none" strike="noStrike">
                          <a:effectLst/>
                          <a:latin typeface="+mn-ea"/>
                          <a:ea typeface="+mn-ea"/>
                        </a:rPr>
                        <a:t>　</a:t>
                      </a:r>
                      <a:endParaRPr lang="zh-CN" sz="1000" b="0" i="0" u="none" strike="noStrike">
                        <a:solidFill>
                          <a:srgbClr val="000000"/>
                        </a:solidFill>
                        <a:effectLst/>
                        <a:latin typeface="+mn-ea"/>
                        <a:ea typeface="+mn-ea"/>
                      </a:endParaRPr>
                    </a:p>
                  </a:txBody>
                  <a:tcPr marL="6722" marR="6722" marT="6722" marB="0" anchor="ctr"/>
                </a:tc>
              </a:tr>
              <a:tr h="321931">
                <a:tc>
                  <a:txBody>
                    <a:bodyPr/>
                    <a:lstStyle/>
                    <a:p>
                      <a:pPr algn="ctr" fontAlgn="ctr"/>
                      <a:r>
                        <a:rPr lang="en-US" sz="1000" u="none" strike="noStrike" dirty="0">
                          <a:solidFill>
                            <a:srgbClr val="FF0000"/>
                          </a:solidFill>
                          <a:effectLst/>
                          <a:latin typeface="+mn-ea"/>
                          <a:ea typeface="+mn-ea"/>
                        </a:rPr>
                        <a:t>11</a:t>
                      </a:r>
                      <a:endParaRPr lang="zh-CN" sz="1000" b="0" i="0" u="none" strike="noStrike" dirty="0">
                        <a:solidFill>
                          <a:srgbClr val="FF0000"/>
                        </a:solidFill>
                        <a:effectLst/>
                        <a:latin typeface="+mn-ea"/>
                        <a:ea typeface="+mn-ea"/>
                      </a:endParaRPr>
                    </a:p>
                  </a:txBody>
                  <a:tcPr marL="6722" marR="6722" marT="6722" marB="0" anchor="ctr"/>
                </a:tc>
                <a:tc>
                  <a:txBody>
                    <a:bodyPr/>
                    <a:lstStyle/>
                    <a:p>
                      <a:pPr algn="l" fontAlgn="ctr"/>
                      <a:r>
                        <a:rPr lang="zh-CN" sz="1000" u="none" strike="noStrike" dirty="0">
                          <a:solidFill>
                            <a:srgbClr val="002060"/>
                          </a:solidFill>
                          <a:effectLst/>
                          <a:latin typeface="+mn-ea"/>
                          <a:ea typeface="+mn-ea"/>
                        </a:rPr>
                        <a:t>各类器官、组织移植的器官源或组织源费用，以及串换为其他项目的费用</a:t>
                      </a:r>
                      <a:endParaRPr lang="zh-CN" sz="1000" b="0" i="0" u="none" strike="noStrike" dirty="0">
                        <a:solidFill>
                          <a:srgbClr val="00206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en-US" sz="1000" u="none" strike="noStrike" dirty="0">
                          <a:solidFill>
                            <a:srgbClr val="FF0000"/>
                          </a:solidFill>
                          <a:effectLst/>
                          <a:latin typeface="+mn-ea"/>
                          <a:ea typeface="+mn-ea"/>
                        </a:rPr>
                        <a:t>26</a:t>
                      </a:r>
                      <a:endParaRPr lang="zh-CN" sz="1000" b="0" i="0" u="none" strike="noStrike" dirty="0">
                        <a:solidFill>
                          <a:srgbClr val="FF0000"/>
                        </a:solidFill>
                        <a:effectLst/>
                        <a:latin typeface="+mn-ea"/>
                        <a:ea typeface="+mn-ea"/>
                      </a:endParaRPr>
                    </a:p>
                  </a:txBody>
                  <a:tcPr marL="6722" marR="6722" marT="6722" marB="0" anchor="ctr"/>
                </a:tc>
                <a:tc>
                  <a:txBody>
                    <a:bodyPr/>
                    <a:lstStyle/>
                    <a:p>
                      <a:pPr algn="l" fontAlgn="ctr"/>
                      <a:r>
                        <a:rPr lang="zh-CN" sz="1000" u="none" strike="noStrike">
                          <a:solidFill>
                            <a:srgbClr val="002060"/>
                          </a:solidFill>
                          <a:effectLst/>
                          <a:latin typeface="+mn-ea"/>
                          <a:ea typeface="+mn-ea"/>
                        </a:rPr>
                        <a:t>限制临床应用医疗技术 (造血干细胞移植技术等除外)，不纳入政策范围内费用</a:t>
                      </a:r>
                      <a:endParaRPr lang="zh-CN" sz="1000" b="0" i="0" u="none" strike="noStrike">
                        <a:solidFill>
                          <a:srgbClr val="00206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en-US" sz="1000" u="none" strike="noStrike" dirty="0">
                          <a:effectLst/>
                          <a:latin typeface="+mn-ea"/>
                          <a:ea typeface="+mn-ea"/>
                        </a:rPr>
                        <a:t>　</a:t>
                      </a:r>
                      <a:endParaRPr lang="zh-CN" sz="1000" b="0" i="0" u="none" strike="noStrike" dirty="0">
                        <a:solidFill>
                          <a:srgbClr val="000000"/>
                        </a:solidFill>
                        <a:effectLst/>
                        <a:latin typeface="+mn-ea"/>
                        <a:ea typeface="+mn-ea"/>
                      </a:endParaRPr>
                    </a:p>
                  </a:txBody>
                  <a:tcPr marL="6722" marR="6722" marT="6722" marB="0" anchor="ctr"/>
                </a:tc>
                <a:tc>
                  <a:txBody>
                    <a:bodyPr/>
                    <a:lstStyle/>
                    <a:p>
                      <a:pPr algn="ctr" fontAlgn="ctr"/>
                      <a:r>
                        <a:rPr lang="en-US" sz="1000" u="none" strike="noStrike">
                          <a:effectLst/>
                          <a:latin typeface="+mn-ea"/>
                          <a:ea typeface="+mn-ea"/>
                        </a:rPr>
                        <a:t>　</a:t>
                      </a:r>
                      <a:endParaRPr lang="zh-CN" sz="1000" b="0" i="0" u="none" strike="noStrike">
                        <a:solidFill>
                          <a:srgbClr val="000000"/>
                        </a:solidFill>
                        <a:effectLst/>
                        <a:latin typeface="+mn-ea"/>
                        <a:ea typeface="+mn-ea"/>
                      </a:endParaRPr>
                    </a:p>
                  </a:txBody>
                  <a:tcPr marL="6722" marR="6722" marT="6722" marB="0" anchor="ctr"/>
                </a:tc>
              </a:tr>
              <a:tr h="321931">
                <a:tc>
                  <a:txBody>
                    <a:bodyPr/>
                    <a:lstStyle/>
                    <a:p>
                      <a:pPr algn="ctr" fontAlgn="ctr"/>
                      <a:r>
                        <a:rPr lang="en-US" sz="1000" u="none" strike="noStrike" dirty="0">
                          <a:solidFill>
                            <a:srgbClr val="FF0000"/>
                          </a:solidFill>
                          <a:effectLst/>
                          <a:latin typeface="+mn-ea"/>
                          <a:ea typeface="+mn-ea"/>
                        </a:rPr>
                        <a:t>12</a:t>
                      </a:r>
                      <a:endParaRPr lang="zh-CN" sz="1000" b="0" i="0" u="none" strike="noStrike" dirty="0">
                        <a:solidFill>
                          <a:srgbClr val="FF0000"/>
                        </a:solidFill>
                        <a:effectLst/>
                        <a:latin typeface="+mn-ea"/>
                        <a:ea typeface="+mn-ea"/>
                      </a:endParaRPr>
                    </a:p>
                  </a:txBody>
                  <a:tcPr marL="6722" marR="6722" marT="6722" marB="0" anchor="ctr"/>
                </a:tc>
                <a:tc>
                  <a:txBody>
                    <a:bodyPr/>
                    <a:lstStyle/>
                    <a:p>
                      <a:pPr algn="l" fontAlgn="ctr"/>
                      <a:r>
                        <a:rPr lang="zh-CN" sz="1000" u="none" strike="noStrike" dirty="0">
                          <a:solidFill>
                            <a:srgbClr val="002060"/>
                          </a:solidFill>
                          <a:effectLst/>
                          <a:latin typeface="+mn-ea"/>
                          <a:ea typeface="+mn-ea"/>
                        </a:rPr>
                        <a:t>享受定额补助的住院分娩（含手术产）当次住院医药费用</a:t>
                      </a:r>
                      <a:endParaRPr lang="zh-CN" sz="1000" b="0" i="0" u="none" strike="noStrike" dirty="0">
                        <a:solidFill>
                          <a:srgbClr val="00206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en-US" sz="1000" u="none" strike="noStrike" dirty="0">
                          <a:solidFill>
                            <a:srgbClr val="FF0000"/>
                          </a:solidFill>
                          <a:effectLst/>
                          <a:latin typeface="+mn-ea"/>
                          <a:ea typeface="+mn-ea"/>
                        </a:rPr>
                        <a:t>27</a:t>
                      </a:r>
                      <a:endParaRPr lang="zh-CN" sz="1000" b="0" i="0" u="none" strike="noStrike" dirty="0">
                        <a:solidFill>
                          <a:srgbClr val="FF0000"/>
                        </a:solidFill>
                        <a:effectLst/>
                        <a:latin typeface="+mn-ea"/>
                        <a:ea typeface="+mn-ea"/>
                      </a:endParaRPr>
                    </a:p>
                  </a:txBody>
                  <a:tcPr marL="6722" marR="6722" marT="6722" marB="0" anchor="ctr"/>
                </a:tc>
                <a:tc>
                  <a:txBody>
                    <a:bodyPr/>
                    <a:lstStyle/>
                    <a:p>
                      <a:pPr algn="l" fontAlgn="ctr"/>
                      <a:r>
                        <a:rPr lang="zh-CN" sz="1000" u="none" strike="noStrike">
                          <a:solidFill>
                            <a:srgbClr val="002060"/>
                          </a:solidFill>
                          <a:effectLst/>
                          <a:latin typeface="+mn-ea"/>
                          <a:ea typeface="+mn-ea"/>
                        </a:rPr>
                        <a:t>《医疗服务项目目录》不予支付类项目</a:t>
                      </a:r>
                      <a:endParaRPr lang="zh-CN" sz="1000" b="0" i="0" u="none" strike="noStrike">
                        <a:solidFill>
                          <a:srgbClr val="00206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en-US" sz="1000" u="none" strike="noStrike">
                          <a:effectLst/>
                          <a:latin typeface="+mn-ea"/>
                          <a:ea typeface="+mn-ea"/>
                        </a:rPr>
                        <a:t>　</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en-US" sz="1000" u="none" strike="noStrike" dirty="0">
                          <a:effectLst/>
                          <a:latin typeface="+mn-ea"/>
                          <a:ea typeface="+mn-ea"/>
                        </a:rPr>
                        <a:t>　</a:t>
                      </a:r>
                      <a:endParaRPr lang="zh-CN" sz="1000" b="0" i="0" u="none" strike="noStrike" dirty="0">
                        <a:solidFill>
                          <a:srgbClr val="000000"/>
                        </a:solidFill>
                        <a:effectLst/>
                        <a:latin typeface="+mn-ea"/>
                        <a:ea typeface="+mn-ea"/>
                      </a:endParaRPr>
                    </a:p>
                  </a:txBody>
                  <a:tcPr marL="6722" marR="6722" marT="6722" marB="0" anchor="ctr"/>
                </a:tc>
              </a:tr>
              <a:tr h="479423">
                <a:tc>
                  <a:txBody>
                    <a:bodyPr/>
                    <a:lstStyle/>
                    <a:p>
                      <a:pPr algn="ctr" fontAlgn="ctr"/>
                      <a:r>
                        <a:rPr lang="en-US" sz="1000" u="none" strike="noStrike" dirty="0">
                          <a:solidFill>
                            <a:srgbClr val="FF0000"/>
                          </a:solidFill>
                          <a:effectLst/>
                          <a:latin typeface="+mn-ea"/>
                          <a:ea typeface="+mn-ea"/>
                        </a:rPr>
                        <a:t>13</a:t>
                      </a:r>
                      <a:endParaRPr lang="zh-CN" sz="1000" b="0" i="0" u="none" strike="noStrike" dirty="0">
                        <a:solidFill>
                          <a:srgbClr val="FF0000"/>
                        </a:solidFill>
                        <a:effectLst/>
                        <a:latin typeface="+mn-ea"/>
                        <a:ea typeface="+mn-ea"/>
                      </a:endParaRPr>
                    </a:p>
                  </a:txBody>
                  <a:tcPr marL="6722" marR="6722" marT="6722" marB="0" anchor="ctr"/>
                </a:tc>
                <a:tc>
                  <a:txBody>
                    <a:bodyPr/>
                    <a:lstStyle/>
                    <a:p>
                      <a:pPr algn="l" fontAlgn="ctr"/>
                      <a:r>
                        <a:rPr lang="zh-CN" sz="1000" u="none" strike="noStrike" dirty="0">
                          <a:solidFill>
                            <a:srgbClr val="002060"/>
                          </a:solidFill>
                          <a:effectLst/>
                          <a:latin typeface="+mn-ea"/>
                          <a:ea typeface="+mn-ea"/>
                        </a:rPr>
                        <a:t>各种各类非功能性整容或矫形手术、美容、健美、减肥增胖增高等非疾病治疗类原因产生的医药费用</a:t>
                      </a:r>
                      <a:endParaRPr lang="zh-CN" sz="1000" b="0" i="0" u="none" strike="noStrike" dirty="0">
                        <a:solidFill>
                          <a:srgbClr val="00206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en-US" sz="1000" u="none" strike="noStrike" dirty="0">
                          <a:solidFill>
                            <a:srgbClr val="FF0000"/>
                          </a:solidFill>
                          <a:effectLst/>
                          <a:latin typeface="+mn-ea"/>
                          <a:ea typeface="+mn-ea"/>
                        </a:rPr>
                        <a:t>28</a:t>
                      </a:r>
                      <a:endParaRPr lang="zh-CN" sz="1000" b="0" i="0" u="none" strike="noStrike" dirty="0">
                        <a:solidFill>
                          <a:srgbClr val="FF0000"/>
                        </a:solidFill>
                        <a:effectLst/>
                        <a:latin typeface="+mn-ea"/>
                        <a:ea typeface="+mn-ea"/>
                      </a:endParaRPr>
                    </a:p>
                  </a:txBody>
                  <a:tcPr marL="6722" marR="6722" marT="6722" marB="0" anchor="ctr"/>
                </a:tc>
                <a:tc>
                  <a:txBody>
                    <a:bodyPr/>
                    <a:lstStyle/>
                    <a:p>
                      <a:pPr algn="l" fontAlgn="ctr"/>
                      <a:r>
                        <a:rPr lang="zh-CN" sz="1000" u="none" strike="noStrike">
                          <a:solidFill>
                            <a:srgbClr val="002060"/>
                          </a:solidFill>
                          <a:effectLst/>
                          <a:latin typeface="+mn-ea"/>
                          <a:ea typeface="+mn-ea"/>
                        </a:rPr>
                        <a:t>部分支付类医用材料中个人先行支付费用</a:t>
                      </a:r>
                      <a:endParaRPr lang="zh-CN" sz="1000" b="0" i="0" u="none" strike="noStrike">
                        <a:solidFill>
                          <a:srgbClr val="00206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en-US" sz="1000" u="none" strike="noStrike">
                          <a:effectLst/>
                          <a:latin typeface="+mn-ea"/>
                          <a:ea typeface="+mn-ea"/>
                        </a:rPr>
                        <a:t>　</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en-US" sz="1000" u="none" strike="noStrike" dirty="0">
                          <a:effectLst/>
                          <a:latin typeface="+mn-ea"/>
                          <a:ea typeface="+mn-ea"/>
                        </a:rPr>
                        <a:t>　</a:t>
                      </a:r>
                      <a:endParaRPr lang="zh-CN" sz="1000" b="0" i="0" u="none" strike="noStrike" dirty="0">
                        <a:solidFill>
                          <a:srgbClr val="000000"/>
                        </a:solidFill>
                        <a:effectLst/>
                        <a:latin typeface="+mn-ea"/>
                        <a:ea typeface="+mn-ea"/>
                      </a:endParaRPr>
                    </a:p>
                  </a:txBody>
                  <a:tcPr marL="6722" marR="6722" marT="6722" marB="0" anchor="ctr"/>
                </a:tc>
              </a:tr>
              <a:tr h="321931">
                <a:tc>
                  <a:txBody>
                    <a:bodyPr/>
                    <a:lstStyle/>
                    <a:p>
                      <a:pPr algn="ctr" fontAlgn="ctr"/>
                      <a:r>
                        <a:rPr lang="en-US" sz="1000" u="none" strike="noStrike" dirty="0">
                          <a:solidFill>
                            <a:srgbClr val="FF0000"/>
                          </a:solidFill>
                          <a:effectLst/>
                          <a:latin typeface="+mn-ea"/>
                          <a:ea typeface="+mn-ea"/>
                        </a:rPr>
                        <a:t>14</a:t>
                      </a:r>
                      <a:endParaRPr lang="zh-CN" sz="1000" b="0" i="0" u="none" strike="noStrike" dirty="0">
                        <a:solidFill>
                          <a:srgbClr val="FF0000"/>
                        </a:solidFill>
                        <a:effectLst/>
                        <a:latin typeface="+mn-ea"/>
                        <a:ea typeface="+mn-ea"/>
                      </a:endParaRPr>
                    </a:p>
                  </a:txBody>
                  <a:tcPr marL="6722" marR="6722" marT="6722" marB="0" anchor="ctr"/>
                </a:tc>
                <a:tc>
                  <a:txBody>
                    <a:bodyPr/>
                    <a:lstStyle/>
                    <a:p>
                      <a:pPr algn="l" fontAlgn="ctr"/>
                      <a:r>
                        <a:rPr lang="zh-CN" sz="1000" u="none" strike="noStrike" dirty="0">
                          <a:solidFill>
                            <a:srgbClr val="002060"/>
                          </a:solidFill>
                          <a:effectLst/>
                          <a:latin typeface="+mn-ea"/>
                          <a:ea typeface="+mn-ea"/>
                        </a:rPr>
                        <a:t>预防保健、健康体检、医疗咨询、医疗鉴定等发生的费用</a:t>
                      </a:r>
                      <a:endParaRPr lang="zh-CN" sz="1000" b="0" i="0" u="none" strike="noStrike" dirty="0">
                        <a:solidFill>
                          <a:srgbClr val="00206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en-US" sz="1000" u="none" strike="noStrike" dirty="0">
                          <a:solidFill>
                            <a:srgbClr val="FF0000"/>
                          </a:solidFill>
                          <a:effectLst/>
                          <a:latin typeface="+mn-ea"/>
                          <a:ea typeface="+mn-ea"/>
                        </a:rPr>
                        <a:t>29</a:t>
                      </a:r>
                      <a:endParaRPr lang="zh-CN" sz="1000" b="0" i="0" u="none" strike="noStrike" dirty="0">
                        <a:solidFill>
                          <a:srgbClr val="FF0000"/>
                        </a:solidFill>
                        <a:effectLst/>
                        <a:latin typeface="+mn-ea"/>
                        <a:ea typeface="+mn-ea"/>
                      </a:endParaRPr>
                    </a:p>
                  </a:txBody>
                  <a:tcPr marL="6722" marR="6722" marT="6722" marB="0" anchor="ctr"/>
                </a:tc>
                <a:tc>
                  <a:txBody>
                    <a:bodyPr/>
                    <a:lstStyle/>
                    <a:p>
                      <a:pPr algn="l" fontAlgn="ctr"/>
                      <a:r>
                        <a:rPr lang="zh-CN" sz="1000" u="none" strike="noStrike">
                          <a:solidFill>
                            <a:srgbClr val="002060"/>
                          </a:solidFill>
                          <a:effectLst/>
                          <a:latin typeface="+mn-ea"/>
                          <a:ea typeface="+mn-ea"/>
                        </a:rPr>
                        <a:t>不予支付类医用材料</a:t>
                      </a:r>
                      <a:endParaRPr lang="zh-CN" sz="1000" b="0" i="0" u="none" strike="noStrike">
                        <a:solidFill>
                          <a:srgbClr val="00206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en-US" sz="1000" u="none" strike="noStrike">
                          <a:effectLst/>
                          <a:latin typeface="+mn-ea"/>
                          <a:ea typeface="+mn-ea"/>
                        </a:rPr>
                        <a:t>　</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en-US" sz="1000" u="none" strike="noStrike" dirty="0">
                          <a:effectLst/>
                          <a:latin typeface="+mn-ea"/>
                          <a:ea typeface="+mn-ea"/>
                        </a:rPr>
                        <a:t>　</a:t>
                      </a:r>
                      <a:endParaRPr lang="zh-CN" sz="1000" b="0" i="0" u="none" strike="noStrike" dirty="0">
                        <a:solidFill>
                          <a:srgbClr val="000000"/>
                        </a:solidFill>
                        <a:effectLst/>
                        <a:latin typeface="+mn-ea"/>
                        <a:ea typeface="+mn-ea"/>
                      </a:endParaRPr>
                    </a:p>
                  </a:txBody>
                  <a:tcPr marL="6722" marR="6722" marT="6722" marB="0" anchor="ctr"/>
                </a:tc>
              </a:tr>
              <a:tr h="321931">
                <a:tc>
                  <a:txBody>
                    <a:bodyPr/>
                    <a:lstStyle/>
                    <a:p>
                      <a:pPr algn="ctr" fontAlgn="ctr"/>
                      <a:r>
                        <a:rPr lang="en-US" sz="1000" u="none" strike="noStrike" dirty="0">
                          <a:solidFill>
                            <a:srgbClr val="FF0000"/>
                          </a:solidFill>
                          <a:effectLst/>
                          <a:latin typeface="+mn-ea"/>
                          <a:ea typeface="+mn-ea"/>
                        </a:rPr>
                        <a:t>15</a:t>
                      </a:r>
                      <a:endParaRPr lang="zh-CN" sz="1000" b="0" i="0" u="none" strike="noStrike" dirty="0">
                        <a:solidFill>
                          <a:srgbClr val="FF0000"/>
                        </a:solidFill>
                        <a:effectLst/>
                        <a:latin typeface="+mn-ea"/>
                        <a:ea typeface="+mn-ea"/>
                      </a:endParaRPr>
                    </a:p>
                  </a:txBody>
                  <a:tcPr marL="6722" marR="6722" marT="6722" marB="0" anchor="ctr"/>
                </a:tc>
                <a:tc>
                  <a:txBody>
                    <a:bodyPr/>
                    <a:lstStyle/>
                    <a:p>
                      <a:pPr algn="l" fontAlgn="ctr"/>
                      <a:r>
                        <a:rPr lang="zh-CN" sz="1000" u="none" strike="noStrike" dirty="0">
                          <a:solidFill>
                            <a:srgbClr val="002060"/>
                          </a:solidFill>
                          <a:effectLst/>
                          <a:latin typeface="+mn-ea"/>
                          <a:ea typeface="+mn-ea"/>
                        </a:rPr>
                        <a:t>气功疗法、音乐疗法、保健性营养疗法等辅助性治疗项目费用</a:t>
                      </a:r>
                      <a:endParaRPr lang="zh-CN" sz="1000" b="0" i="0" u="none" strike="noStrike" dirty="0">
                        <a:solidFill>
                          <a:srgbClr val="00206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en-US" sz="1000" u="none" strike="noStrike" dirty="0">
                          <a:solidFill>
                            <a:srgbClr val="FF0000"/>
                          </a:solidFill>
                          <a:effectLst/>
                          <a:latin typeface="+mn-ea"/>
                          <a:ea typeface="+mn-ea"/>
                        </a:rPr>
                        <a:t>30</a:t>
                      </a:r>
                      <a:endParaRPr lang="zh-CN" sz="1000" b="0" i="0" u="none" strike="noStrike" dirty="0">
                        <a:solidFill>
                          <a:srgbClr val="FF0000"/>
                        </a:solidFill>
                        <a:effectLst/>
                        <a:latin typeface="+mn-ea"/>
                        <a:ea typeface="+mn-ea"/>
                      </a:endParaRPr>
                    </a:p>
                  </a:txBody>
                  <a:tcPr marL="6722" marR="6722" marT="6722" marB="0" anchor="ctr"/>
                </a:tc>
                <a:tc>
                  <a:txBody>
                    <a:bodyPr/>
                    <a:lstStyle/>
                    <a:p>
                      <a:pPr algn="l" fontAlgn="ctr"/>
                      <a:r>
                        <a:rPr lang="zh-CN" sz="1000" u="none" strike="noStrike" dirty="0">
                          <a:solidFill>
                            <a:srgbClr val="002060"/>
                          </a:solidFill>
                          <a:effectLst/>
                          <a:latin typeface="+mn-ea"/>
                          <a:ea typeface="+mn-ea"/>
                        </a:rPr>
                        <a:t>国家、省医保行政部门规定的其他不予支付的项目或费用</a:t>
                      </a:r>
                      <a:endParaRPr lang="zh-CN" sz="1000" b="0" i="0" u="none" strike="noStrike" dirty="0">
                        <a:solidFill>
                          <a:srgbClr val="00206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zh-CN" sz="1000" u="none" strike="noStrike">
                          <a:effectLst/>
                          <a:latin typeface="+mn-ea"/>
                          <a:ea typeface="+mn-ea"/>
                        </a:rPr>
                        <a:t>不纳入</a:t>
                      </a:r>
                      <a:endParaRPr lang="zh-CN" sz="1000" b="0" i="0" u="none" strike="noStrike">
                        <a:solidFill>
                          <a:srgbClr val="000000"/>
                        </a:solidFill>
                        <a:effectLst/>
                        <a:latin typeface="+mn-ea"/>
                        <a:ea typeface="+mn-ea"/>
                      </a:endParaRPr>
                    </a:p>
                  </a:txBody>
                  <a:tcPr marL="6722" marR="6722" marT="6722" marB="0" anchor="ctr"/>
                </a:tc>
                <a:tc>
                  <a:txBody>
                    <a:bodyPr/>
                    <a:lstStyle/>
                    <a:p>
                      <a:pPr algn="ctr" fontAlgn="ctr"/>
                      <a:r>
                        <a:rPr lang="zh-CN" sz="1000" u="none" strike="noStrike" dirty="0">
                          <a:effectLst/>
                          <a:latin typeface="+mn-ea"/>
                          <a:ea typeface="+mn-ea"/>
                        </a:rPr>
                        <a:t>不纳入</a:t>
                      </a:r>
                      <a:endParaRPr lang="zh-CN" sz="1000" b="0" i="0" u="none" strike="noStrike" dirty="0">
                        <a:solidFill>
                          <a:srgbClr val="000000"/>
                        </a:solidFill>
                        <a:effectLst/>
                        <a:latin typeface="+mn-ea"/>
                        <a:ea typeface="+mn-ea"/>
                      </a:endParaRPr>
                    </a:p>
                  </a:txBody>
                  <a:tcPr marL="6722" marR="6722" marT="6722" marB="0" anchor="ct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763688" y="2636912"/>
            <a:ext cx="8229600" cy="5184576"/>
          </a:xfrm>
        </p:spPr>
        <p:txBody>
          <a:bodyPr>
            <a:normAutofit/>
          </a:bodyPr>
          <a:lstStyle/>
          <a:p>
            <a:pPr marL="0" indent="0" algn="ctr">
              <a:buNone/>
            </a:pPr>
            <a:endParaRPr lang="zh-CN" altLang="zh-CN" dirty="0" smtClean="0">
              <a:latin typeface="隶书" pitchFamily="49" charset="-122"/>
              <a:ea typeface="隶书" pitchFamily="49" charset="-122"/>
            </a:endParaRPr>
          </a:p>
          <a:p>
            <a:pPr>
              <a:buNone/>
            </a:pPr>
            <a:endParaRPr lang="zh-CN" altLang="en-US" dirty="0"/>
          </a:p>
        </p:txBody>
      </p:sp>
      <p:sp>
        <p:nvSpPr>
          <p:cNvPr id="4" name="内容占位符 2"/>
          <p:cNvSpPr txBox="1"/>
          <p:nvPr/>
        </p:nvSpPr>
        <p:spPr>
          <a:xfrm>
            <a:off x="395536" y="1484784"/>
            <a:ext cx="8517632" cy="4896544"/>
          </a:xfrm>
          <a:prstGeom prst="rect">
            <a:avLst/>
          </a:prstGeom>
        </p:spPr>
        <p:txBody>
          <a:bodyPr vert="horz">
            <a:normAutofit fontScale="90000" lnSpcReduction="10000"/>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7015"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7015"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185"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185"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185"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lgn="ctr">
              <a:buNone/>
            </a:pPr>
            <a:r>
              <a:rPr lang="zh-CN" altLang="en-US" sz="2665" b="1" dirty="0" smtClean="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把握要点：办法第</a:t>
            </a:r>
            <a:r>
              <a:rPr lang="en-US" altLang="zh-CN" sz="2665" b="1" dirty="0" smtClean="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16</a:t>
            </a:r>
            <a:r>
              <a:rPr lang="zh-CN" altLang="en-US" sz="2665" b="1" dirty="0" smtClean="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至第</a:t>
            </a:r>
            <a:r>
              <a:rPr lang="en-US" altLang="zh-CN" sz="2665" b="1" dirty="0" smtClean="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19</a:t>
            </a:r>
            <a:r>
              <a:rPr lang="zh-CN" altLang="en-US" sz="2665" b="1" dirty="0" smtClean="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条</a:t>
            </a:r>
            <a:endParaRPr lang="en-US" altLang="zh-CN" sz="2665" b="1" dirty="0" smtClean="0">
              <a:solidFill>
                <a:srgbClr val="FF0000"/>
              </a:solidFill>
              <a:latin typeface="微软雅黑" panose="020B0503020204020204" pitchFamily="34" charset="-122"/>
              <a:ea typeface="微软雅黑" panose="020B0503020204020204" pitchFamily="34" charset="-122"/>
              <a:cs typeface="Times New Roman" panose="02020603050405020304" pitchFamily="18" charset="0"/>
            </a:endParaRPr>
          </a:p>
          <a:p>
            <a:pPr lvl="0"/>
            <a:r>
              <a:rPr lang="en-US" altLang="zh-CN" sz="2220" dirty="0" smtClean="0">
                <a:latin typeface="微软雅黑" panose="020B0503020204020204" pitchFamily="34" charset="-122"/>
                <a:ea typeface="微软雅黑" panose="020B0503020204020204" pitchFamily="34" charset="-122"/>
              </a:rPr>
              <a:t>1、</a:t>
            </a:r>
            <a:r>
              <a:rPr lang="zh-CN" altLang="zh-CN" sz="2220" dirty="0" smtClean="0">
                <a:latin typeface="微软雅黑" panose="020B0503020204020204" pitchFamily="34" charset="-122"/>
                <a:ea typeface="微软雅黑" panose="020B0503020204020204" pitchFamily="34" charset="-122"/>
              </a:rPr>
              <a:t>住院</a:t>
            </a:r>
            <a:r>
              <a:rPr lang="zh-CN" altLang="zh-CN" sz="2220" dirty="0">
                <a:latin typeface="微软雅黑" panose="020B0503020204020204" pitchFamily="34" charset="-122"/>
                <a:ea typeface="微软雅黑" panose="020B0503020204020204" pitchFamily="34" charset="-122"/>
              </a:rPr>
              <a:t>报销政策分</a:t>
            </a:r>
            <a:r>
              <a:rPr lang="en-US" altLang="zh-CN" sz="2220" dirty="0">
                <a:latin typeface="微软雅黑" panose="020B0503020204020204" pitchFamily="34" charset="-122"/>
                <a:ea typeface="微软雅黑" panose="020B0503020204020204" pitchFamily="34" charset="-122"/>
              </a:rPr>
              <a:t>5</a:t>
            </a:r>
            <a:r>
              <a:rPr lang="zh-CN" altLang="zh-CN" sz="2220" dirty="0">
                <a:latin typeface="微软雅黑" panose="020B0503020204020204" pitchFamily="34" charset="-122"/>
                <a:ea typeface="微软雅黑" panose="020B0503020204020204" pitchFamily="34" charset="-122"/>
              </a:rPr>
              <a:t>个层级，其中市内分一、二、三级医疗机构</a:t>
            </a:r>
            <a:r>
              <a:rPr lang="en-US" altLang="zh-CN" sz="2220" dirty="0">
                <a:latin typeface="微软雅黑" panose="020B0503020204020204" pitchFamily="34" charset="-122"/>
                <a:ea typeface="微软雅黑" panose="020B0503020204020204" pitchFamily="34" charset="-122"/>
              </a:rPr>
              <a:t>3</a:t>
            </a:r>
            <a:r>
              <a:rPr lang="zh-CN" altLang="zh-CN" sz="2220" dirty="0">
                <a:latin typeface="微软雅黑" panose="020B0503020204020204" pitchFamily="34" charset="-122"/>
                <a:ea typeface="微软雅黑" panose="020B0503020204020204" pitchFamily="34" charset="-122"/>
              </a:rPr>
              <a:t>个类别，市外分市外省内和省外医疗机构</a:t>
            </a:r>
            <a:r>
              <a:rPr lang="en-US" altLang="zh-CN" sz="2220" dirty="0">
                <a:latin typeface="微软雅黑" panose="020B0503020204020204" pitchFamily="34" charset="-122"/>
                <a:ea typeface="微软雅黑" panose="020B0503020204020204" pitchFamily="34" charset="-122"/>
              </a:rPr>
              <a:t>2</a:t>
            </a:r>
            <a:r>
              <a:rPr lang="zh-CN" altLang="zh-CN" sz="2220" dirty="0">
                <a:latin typeface="微软雅黑" panose="020B0503020204020204" pitchFamily="34" charset="-122"/>
                <a:ea typeface="微软雅黑" panose="020B0503020204020204" pitchFamily="34" charset="-122"/>
              </a:rPr>
              <a:t>个类别。</a:t>
            </a:r>
            <a:endParaRPr lang="zh-CN" altLang="zh-CN" sz="2220" dirty="0">
              <a:latin typeface="微软雅黑" panose="020B0503020204020204" pitchFamily="34" charset="-122"/>
              <a:ea typeface="微软雅黑" panose="020B0503020204020204" pitchFamily="34" charset="-122"/>
            </a:endParaRPr>
          </a:p>
          <a:p>
            <a:pPr lvl="0"/>
            <a:r>
              <a:rPr lang="en-US" altLang="zh-CN" sz="2220" dirty="0" smtClean="0">
                <a:latin typeface="微软雅黑" panose="020B0503020204020204" pitchFamily="34" charset="-122"/>
                <a:ea typeface="微软雅黑" panose="020B0503020204020204" pitchFamily="34" charset="-122"/>
              </a:rPr>
              <a:t>2、</a:t>
            </a:r>
            <a:r>
              <a:rPr lang="zh-CN" altLang="zh-CN" sz="2220" dirty="0" smtClean="0">
                <a:latin typeface="微软雅黑" panose="020B0503020204020204" pitchFamily="34" charset="-122"/>
                <a:ea typeface="微软雅黑" panose="020B0503020204020204" pitchFamily="34" charset="-122"/>
              </a:rPr>
              <a:t>市内</a:t>
            </a:r>
            <a:r>
              <a:rPr lang="zh-CN" altLang="zh-CN" sz="2220" dirty="0">
                <a:latin typeface="微软雅黑" panose="020B0503020204020204" pitchFamily="34" charset="-122"/>
                <a:ea typeface="微软雅黑" panose="020B0503020204020204" pitchFamily="34" charset="-122"/>
              </a:rPr>
              <a:t>一级、二级和县级医疗机构制定分段报销政策。</a:t>
            </a:r>
            <a:endParaRPr lang="zh-CN" altLang="zh-CN" sz="2220" dirty="0">
              <a:latin typeface="微软雅黑" panose="020B0503020204020204" pitchFamily="34" charset="-122"/>
              <a:ea typeface="微软雅黑" panose="020B0503020204020204" pitchFamily="34" charset="-122"/>
            </a:endParaRPr>
          </a:p>
          <a:p>
            <a:pPr lvl="0"/>
            <a:r>
              <a:rPr lang="en-US" altLang="zh-CN" sz="2220" dirty="0" smtClean="0">
                <a:latin typeface="微软雅黑" panose="020B0503020204020204" pitchFamily="34" charset="-122"/>
                <a:ea typeface="微软雅黑" panose="020B0503020204020204" pitchFamily="34" charset="-122"/>
              </a:rPr>
              <a:t>3、</a:t>
            </a:r>
            <a:r>
              <a:rPr lang="zh-CN" altLang="zh-CN" sz="2220" dirty="0" smtClean="0">
                <a:latin typeface="微软雅黑" panose="020B0503020204020204" pitchFamily="34" charset="-122"/>
                <a:ea typeface="微软雅黑" panose="020B0503020204020204" pitchFamily="34" charset="-122"/>
              </a:rPr>
              <a:t>省</a:t>
            </a:r>
            <a:r>
              <a:rPr lang="zh-CN" altLang="zh-CN" sz="2220" dirty="0">
                <a:latin typeface="微软雅黑" panose="020B0503020204020204" pitchFamily="34" charset="-122"/>
                <a:ea typeface="微软雅黑" panose="020B0503020204020204" pitchFamily="34" charset="-122"/>
              </a:rPr>
              <a:t>内医疗机构住院起付线均为定额，省外医疗机构为浮动起付线（</a:t>
            </a:r>
            <a:r>
              <a:rPr lang="en-US" altLang="zh-CN" sz="2220" dirty="0">
                <a:latin typeface="微软雅黑" panose="020B0503020204020204" pitchFamily="34" charset="-122"/>
                <a:ea typeface="微软雅黑" panose="020B0503020204020204" pitchFamily="34" charset="-122"/>
              </a:rPr>
              <a:t>2000</a:t>
            </a:r>
            <a:r>
              <a:rPr lang="zh-CN" altLang="zh-CN" sz="2220" dirty="0">
                <a:latin typeface="微软雅黑" panose="020B0503020204020204" pitchFamily="34" charset="-122"/>
                <a:ea typeface="微软雅黑" panose="020B0503020204020204" pitchFamily="34" charset="-122"/>
              </a:rPr>
              <a:t>元≤按当次住院总费用</a:t>
            </a:r>
            <a:r>
              <a:rPr lang="en-US" altLang="zh-CN" sz="2220" dirty="0">
                <a:latin typeface="微软雅黑" panose="020B0503020204020204" pitchFamily="34" charset="-122"/>
                <a:ea typeface="微软雅黑" panose="020B0503020204020204" pitchFamily="34" charset="-122"/>
              </a:rPr>
              <a:t>20%</a:t>
            </a:r>
            <a:r>
              <a:rPr lang="zh-CN" altLang="zh-CN" sz="2220" dirty="0">
                <a:latin typeface="微软雅黑" panose="020B0503020204020204" pitchFamily="34" charset="-122"/>
                <a:ea typeface="微软雅黑" panose="020B0503020204020204" pitchFamily="34" charset="-122"/>
              </a:rPr>
              <a:t>计算≤</a:t>
            </a:r>
            <a:r>
              <a:rPr lang="en-US" altLang="zh-CN" sz="2220" dirty="0">
                <a:latin typeface="微软雅黑" panose="020B0503020204020204" pitchFamily="34" charset="-122"/>
                <a:ea typeface="微软雅黑" panose="020B0503020204020204" pitchFamily="34" charset="-122"/>
              </a:rPr>
              <a:t>10000</a:t>
            </a:r>
            <a:r>
              <a:rPr lang="zh-CN" altLang="zh-CN" sz="2220" dirty="0">
                <a:latin typeface="微软雅黑" panose="020B0503020204020204" pitchFamily="34" charset="-122"/>
                <a:ea typeface="微软雅黑" panose="020B0503020204020204" pitchFamily="34" charset="-122"/>
              </a:rPr>
              <a:t>元）。</a:t>
            </a:r>
            <a:endParaRPr lang="zh-CN" altLang="zh-CN" sz="2220" dirty="0">
              <a:latin typeface="微软雅黑" panose="020B0503020204020204" pitchFamily="34" charset="-122"/>
              <a:ea typeface="微软雅黑" panose="020B0503020204020204" pitchFamily="34" charset="-122"/>
            </a:endParaRPr>
          </a:p>
          <a:p>
            <a:pPr lvl="0"/>
            <a:r>
              <a:rPr lang="en-US" altLang="zh-CN" sz="2220" dirty="0" smtClean="0">
                <a:latin typeface="微软雅黑" panose="020B0503020204020204" pitchFamily="34" charset="-122"/>
                <a:ea typeface="微软雅黑" panose="020B0503020204020204" pitchFamily="34" charset="-122"/>
              </a:rPr>
              <a:t>4、</a:t>
            </a:r>
            <a:r>
              <a:rPr lang="zh-CN" altLang="zh-CN" sz="2220" dirty="0" smtClean="0">
                <a:latin typeface="微软雅黑" panose="020B0503020204020204" pitchFamily="34" charset="-122"/>
                <a:ea typeface="微软雅黑" panose="020B0503020204020204" pitchFamily="34" charset="-122"/>
              </a:rPr>
              <a:t>执行</a:t>
            </a:r>
            <a:r>
              <a:rPr lang="zh-CN" altLang="zh-CN" sz="2220" dirty="0">
                <a:latin typeface="微软雅黑" panose="020B0503020204020204" pitchFamily="34" charset="-122"/>
                <a:ea typeface="微软雅黑" panose="020B0503020204020204" pitchFamily="34" charset="-122"/>
              </a:rPr>
              <a:t>上一级别医疗机构住院报销政策规定</a:t>
            </a:r>
            <a:r>
              <a:rPr lang="zh-CN" altLang="zh-CN" sz="2220" dirty="0">
                <a:solidFill>
                  <a:srgbClr val="FF0000"/>
                </a:solidFill>
                <a:latin typeface="微软雅黑" panose="020B0503020204020204" pitchFamily="34" charset="-122"/>
                <a:ea typeface="微软雅黑" panose="020B0503020204020204" pitchFamily="34" charset="-122"/>
              </a:rPr>
              <a:t>（指上年度</a:t>
            </a:r>
            <a:r>
              <a:rPr lang="zh-CN" altLang="zh-CN" sz="2220" u="sng" dirty="0">
                <a:solidFill>
                  <a:schemeClr val="tx1"/>
                </a:solidFill>
                <a:latin typeface="微软雅黑" panose="020B0503020204020204" pitchFamily="34" charset="-122"/>
                <a:ea typeface="微软雅黑" panose="020B0503020204020204" pitchFamily="34" charset="-122"/>
              </a:rPr>
              <a:t>合理</a:t>
            </a:r>
            <a:r>
              <a:rPr lang="zh-CN" altLang="zh-CN" sz="2220" dirty="0" smtClean="0">
                <a:latin typeface="微软雅黑" panose="020B0503020204020204" pitchFamily="34" charset="-122"/>
                <a:ea typeface="微软雅黑" panose="020B0503020204020204" pitchFamily="34" charset="-122"/>
              </a:rPr>
              <a:t>收治病例</a:t>
            </a:r>
            <a:r>
              <a:rPr lang="zh-CN" altLang="zh-CN" sz="2220" dirty="0">
                <a:solidFill>
                  <a:srgbClr val="FF0000"/>
                </a:solidFill>
                <a:latin typeface="微软雅黑" panose="020B0503020204020204" pitchFamily="34" charset="-122"/>
                <a:ea typeface="微软雅黑" panose="020B0503020204020204" pitchFamily="34" charset="-122"/>
              </a:rPr>
              <a:t>的次均费用达到</a:t>
            </a:r>
            <a:r>
              <a:rPr lang="zh-CN" altLang="zh-CN" sz="2220" dirty="0">
                <a:solidFill>
                  <a:srgbClr val="FF0000"/>
                </a:solidFill>
                <a:latin typeface="微软雅黑" panose="020B0503020204020204" pitchFamily="34" charset="-122"/>
                <a:ea typeface="微软雅黑" panose="020B0503020204020204" pitchFamily="34" charset="-122"/>
                <a:sym typeface="+mn-ea"/>
              </a:rPr>
              <a:t>上一级别医疗机构次均费用的</a:t>
            </a:r>
            <a:r>
              <a:rPr lang="en-US" altLang="zh-CN" sz="2220" dirty="0">
                <a:solidFill>
                  <a:srgbClr val="FF0000"/>
                </a:solidFill>
                <a:latin typeface="微软雅黑" panose="020B0503020204020204" pitchFamily="34" charset="-122"/>
                <a:ea typeface="微软雅黑" panose="020B0503020204020204" pitchFamily="34" charset="-122"/>
                <a:sym typeface="+mn-ea"/>
              </a:rPr>
              <a:t>80%</a:t>
            </a:r>
            <a:r>
              <a:rPr lang="zh-CN" altLang="zh-CN" sz="2220" dirty="0">
                <a:solidFill>
                  <a:srgbClr val="FF0000"/>
                </a:solidFill>
                <a:latin typeface="微软雅黑" panose="020B0503020204020204" pitchFamily="34" charset="-122"/>
                <a:ea typeface="微软雅黑" panose="020B0503020204020204" pitchFamily="34" charset="-122"/>
                <a:sym typeface="+mn-ea"/>
              </a:rPr>
              <a:t>以上</a:t>
            </a:r>
            <a:r>
              <a:rPr lang="zh-CN" altLang="zh-CN" sz="2220" dirty="0">
                <a:latin typeface="微软雅黑" panose="020B0503020204020204" pitchFamily="34" charset="-122"/>
                <a:ea typeface="微软雅黑" panose="020B0503020204020204" pitchFamily="34" charset="-122"/>
                <a:sym typeface="+mn-ea"/>
              </a:rPr>
              <a:t>）</a:t>
            </a:r>
            <a:r>
              <a:rPr lang="zh-CN" altLang="zh-CN" sz="2220" dirty="0">
                <a:latin typeface="微软雅黑" panose="020B0503020204020204" pitchFamily="34" charset="-122"/>
                <a:ea typeface="微软雅黑" panose="020B0503020204020204" pitchFamily="34" charset="-122"/>
              </a:rPr>
              <a:t>。</a:t>
            </a:r>
            <a:endParaRPr lang="zh-CN" altLang="zh-CN" sz="2220" dirty="0">
              <a:latin typeface="微软雅黑" panose="020B0503020204020204" pitchFamily="34" charset="-122"/>
              <a:ea typeface="微软雅黑" panose="020B0503020204020204" pitchFamily="34" charset="-122"/>
            </a:endParaRPr>
          </a:p>
          <a:p>
            <a:r>
              <a:rPr lang="en-US" altLang="zh-CN" sz="2220" dirty="0">
                <a:latin typeface="微软雅黑" panose="020B0503020204020204" pitchFamily="34" charset="-122"/>
                <a:ea typeface="微软雅黑" panose="020B0503020204020204" pitchFamily="34" charset="-122"/>
              </a:rPr>
              <a:t>5</a:t>
            </a:r>
            <a:r>
              <a:rPr lang="zh-CN" altLang="zh-CN" sz="2220" dirty="0">
                <a:latin typeface="微软雅黑" panose="020B0503020204020204" pitchFamily="34" charset="-122"/>
                <a:ea typeface="微软雅黑" panose="020B0503020204020204" pitchFamily="34" charset="-122"/>
              </a:rPr>
              <a:t>、封顶线</a:t>
            </a:r>
            <a:r>
              <a:rPr lang="en-US" altLang="zh-CN" sz="2220" dirty="0">
                <a:latin typeface="微软雅黑" panose="020B0503020204020204" pitchFamily="34" charset="-122"/>
                <a:ea typeface="微软雅黑" panose="020B0503020204020204" pitchFamily="34" charset="-122"/>
              </a:rPr>
              <a:t>25</a:t>
            </a:r>
            <a:r>
              <a:rPr lang="zh-CN" altLang="zh-CN" sz="2220" dirty="0">
                <a:latin typeface="微软雅黑" panose="020B0503020204020204" pitchFamily="34" charset="-122"/>
                <a:ea typeface="微软雅黑" panose="020B0503020204020204" pitchFamily="34" charset="-122"/>
              </a:rPr>
              <a:t>万元，含分娩住院、意外伤害住院、特殊慢性病门诊及按病种付费等。</a:t>
            </a:r>
            <a:endParaRPr lang="zh-CN" altLang="zh-CN" sz="2220" dirty="0">
              <a:latin typeface="微软雅黑" panose="020B0503020204020204" pitchFamily="34" charset="-122"/>
              <a:ea typeface="微软雅黑" panose="020B0503020204020204" pitchFamily="34" charset="-122"/>
            </a:endParaRPr>
          </a:p>
          <a:p>
            <a:r>
              <a:rPr lang="en-US" altLang="zh-CN" sz="2220" dirty="0">
                <a:latin typeface="微软雅黑" panose="020B0503020204020204" pitchFamily="34" charset="-122"/>
                <a:ea typeface="微软雅黑" panose="020B0503020204020204" pitchFamily="34" charset="-122"/>
              </a:rPr>
              <a:t>6</a:t>
            </a:r>
            <a:r>
              <a:rPr lang="zh-CN" altLang="zh-CN" sz="2220" dirty="0">
                <a:latin typeface="微软雅黑" panose="020B0503020204020204" pitchFamily="34" charset="-122"/>
                <a:ea typeface="微软雅黑" panose="020B0503020204020204" pitchFamily="34" charset="-122"/>
              </a:rPr>
              <a:t>、纳入报销范围内的医药费用按</a:t>
            </a:r>
            <a:r>
              <a:rPr lang="zh-CN" altLang="zh-CN" sz="2220" dirty="0">
                <a:latin typeface="微软雅黑" panose="020B0503020204020204" pitchFamily="34" charset="-122"/>
                <a:ea typeface="微软雅黑" panose="020B0503020204020204" pitchFamily="34" charset="-122"/>
                <a:sym typeface="+mn-ea"/>
              </a:rPr>
              <a:t>“两个目录”和“负面清单”执行</a:t>
            </a:r>
            <a:r>
              <a:rPr lang="zh-CN" altLang="zh-CN" sz="2220" dirty="0">
                <a:latin typeface="微软雅黑" panose="020B0503020204020204" pitchFamily="34" charset="-122"/>
                <a:ea typeface="微软雅黑" panose="020B0503020204020204" pitchFamily="34" charset="-122"/>
              </a:rPr>
              <a:t>。</a:t>
            </a:r>
            <a:endParaRPr lang="zh-CN" altLang="zh-CN" sz="2220" dirty="0">
              <a:latin typeface="微软雅黑" panose="020B0503020204020204" pitchFamily="34" charset="-122"/>
              <a:ea typeface="微软雅黑" panose="020B0503020204020204" pitchFamily="34" charset="-122"/>
            </a:endParaRPr>
          </a:p>
          <a:p>
            <a:r>
              <a:rPr lang="en-US" altLang="zh-CN" sz="2220" dirty="0">
                <a:latin typeface="微软雅黑" panose="020B0503020204020204" pitchFamily="34" charset="-122"/>
                <a:ea typeface="微软雅黑" panose="020B0503020204020204" pitchFamily="34" charset="-122"/>
              </a:rPr>
              <a:t>7</a:t>
            </a:r>
            <a:r>
              <a:rPr lang="zh-CN" altLang="zh-CN" sz="2220" dirty="0">
                <a:latin typeface="微软雅黑" panose="020B0503020204020204" pitchFamily="34" charset="-122"/>
                <a:ea typeface="微软雅黑" panose="020B0503020204020204" pitchFamily="34" charset="-122"/>
              </a:rPr>
              <a:t>、未办理转诊手续在市域外就医的，在上述类别医疗机构报销比例基础上再降低</a:t>
            </a:r>
            <a:r>
              <a:rPr lang="en-US" altLang="zh-CN" sz="2220" dirty="0">
                <a:latin typeface="微软雅黑" panose="020B0503020204020204" pitchFamily="34" charset="-122"/>
                <a:ea typeface="微软雅黑" panose="020B0503020204020204" pitchFamily="34" charset="-122"/>
              </a:rPr>
              <a:t>10</a:t>
            </a:r>
            <a:r>
              <a:rPr lang="zh-CN" altLang="zh-CN" sz="2220" dirty="0">
                <a:latin typeface="微软雅黑" panose="020B0503020204020204" pitchFamily="34" charset="-122"/>
                <a:ea typeface="微软雅黑" panose="020B0503020204020204" pitchFamily="34" charset="-122"/>
              </a:rPr>
              <a:t>个百分点。</a:t>
            </a:r>
            <a:endParaRPr lang="zh-CN" altLang="zh-CN" sz="2220" dirty="0">
              <a:latin typeface="微软雅黑" panose="020B0503020204020204" pitchFamily="34" charset="-122"/>
              <a:ea typeface="微软雅黑" panose="020B0503020204020204" pitchFamily="34" charset="-122"/>
            </a:endParaRPr>
          </a:p>
          <a:p>
            <a:r>
              <a:rPr lang="en-US" altLang="zh-CN" sz="2220" dirty="0">
                <a:latin typeface="微软雅黑" panose="020B0503020204020204" pitchFamily="34" charset="-122"/>
                <a:ea typeface="微软雅黑" panose="020B0503020204020204" pitchFamily="34" charset="-122"/>
              </a:rPr>
              <a:t>8</a:t>
            </a:r>
            <a:r>
              <a:rPr lang="zh-CN" altLang="zh-CN" sz="2220" dirty="0">
                <a:latin typeface="微软雅黑" panose="020B0503020204020204" pitchFamily="34" charset="-122"/>
                <a:ea typeface="微软雅黑" panose="020B0503020204020204" pitchFamily="34" charset="-122"/>
              </a:rPr>
              <a:t>、计算公式为：（政策范围内医药费用</a:t>
            </a:r>
            <a:r>
              <a:rPr lang="en-US" altLang="zh-CN" sz="2220" dirty="0">
                <a:latin typeface="微软雅黑" panose="020B0503020204020204" pitchFamily="34" charset="-122"/>
                <a:ea typeface="微软雅黑" panose="020B0503020204020204" pitchFamily="34" charset="-122"/>
              </a:rPr>
              <a:t>—</a:t>
            </a:r>
            <a:r>
              <a:rPr lang="zh-CN" altLang="zh-CN" sz="2220" dirty="0">
                <a:latin typeface="微软雅黑" panose="020B0503020204020204" pitchFamily="34" charset="-122"/>
                <a:ea typeface="微软雅黑" panose="020B0503020204020204" pitchFamily="34" charset="-122"/>
              </a:rPr>
              <a:t>起付线）×报销比例。年度累计报销金额不超过</a:t>
            </a:r>
            <a:r>
              <a:rPr lang="en-US" altLang="zh-CN" sz="2220" dirty="0">
                <a:latin typeface="微软雅黑" panose="020B0503020204020204" pitchFamily="34" charset="-122"/>
                <a:ea typeface="微软雅黑" panose="020B0503020204020204" pitchFamily="34" charset="-122"/>
              </a:rPr>
              <a:t>25</a:t>
            </a:r>
            <a:r>
              <a:rPr lang="zh-CN" altLang="zh-CN" sz="2220" dirty="0">
                <a:latin typeface="微软雅黑" panose="020B0503020204020204" pitchFamily="34" charset="-122"/>
                <a:ea typeface="微软雅黑" panose="020B0503020204020204" pitchFamily="34" charset="-122"/>
              </a:rPr>
              <a:t>万</a:t>
            </a:r>
            <a:r>
              <a:rPr lang="zh-CN" altLang="zh-CN" sz="2220" dirty="0" smtClean="0">
                <a:latin typeface="微软雅黑" panose="020B0503020204020204" pitchFamily="34" charset="-122"/>
                <a:ea typeface="微软雅黑" panose="020B0503020204020204" pitchFamily="34" charset="-122"/>
              </a:rPr>
              <a:t>元。</a:t>
            </a:r>
            <a:endParaRPr lang="zh-CN" altLang="zh-CN" sz="2220" dirty="0">
              <a:latin typeface="微软雅黑" panose="020B0503020204020204" pitchFamily="34" charset="-122"/>
              <a:ea typeface="微软雅黑" panose="020B0503020204020204" pitchFamily="34" charset="-122"/>
            </a:endParaRPr>
          </a:p>
          <a:p>
            <a:pPr algn="ctr">
              <a:buNone/>
            </a:pPr>
            <a:endParaRPr lang="zh-CN" altLang="en-US" sz="2220" dirty="0"/>
          </a:p>
        </p:txBody>
      </p:sp>
      <p:sp>
        <p:nvSpPr>
          <p:cNvPr id="6" name="标题 1"/>
          <p:cNvSpPr>
            <a:spLocks noGrp="1"/>
          </p:cNvSpPr>
          <p:nvPr>
            <p:ph type="title"/>
          </p:nvPr>
        </p:nvSpPr>
        <p:spPr>
          <a:xfrm>
            <a:off x="467544" y="620688"/>
            <a:ext cx="8229600" cy="576064"/>
          </a:xfrm>
        </p:spPr>
        <p:txBody>
          <a:bodyPr>
            <a:normAutofit fontScale="90000"/>
          </a:bodyPr>
          <a:lstStyle/>
          <a:p>
            <a:r>
              <a:rPr lang="en-US" altLang="zh-CN" sz="3600" b="1" dirty="0" smtClean="0">
                <a:solidFill>
                  <a:srgbClr val="FF0000"/>
                </a:solidFill>
                <a:latin typeface="微软雅黑" panose="020B0503020204020204" pitchFamily="34" charset="-122"/>
                <a:ea typeface="微软雅黑" panose="020B0503020204020204" pitchFamily="34" charset="-122"/>
              </a:rPr>
              <a:t>  </a:t>
            </a:r>
            <a:endParaRPr lang="zh-CN" altLang="en-US" sz="3600" b="1" dirty="0">
              <a:solidFill>
                <a:srgbClr val="FF0000"/>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07504" y="1484784"/>
            <a:ext cx="4464496" cy="4824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1484784"/>
            <a:ext cx="4572000" cy="4824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39649" y="1844824"/>
            <a:ext cx="8229600" cy="4464496"/>
          </a:xfrm>
        </p:spPr>
        <p:txBody>
          <a:bodyPr>
            <a:normAutofit/>
          </a:bodyPr>
          <a:lstStyle/>
          <a:p>
            <a:pPr marL="0" indent="0">
              <a:buNone/>
            </a:pPr>
            <a:endParaRPr lang="zh-CN" altLang="zh-CN" dirty="0">
              <a:latin typeface="隶书" pitchFamily="49" charset="-122"/>
              <a:ea typeface="隶书" pitchFamily="49" charset="-122"/>
            </a:endParaRPr>
          </a:p>
          <a:p>
            <a:pPr>
              <a:buNone/>
            </a:pPr>
            <a:endParaRPr lang="zh-CN" altLang="en-US" dirty="0"/>
          </a:p>
        </p:txBody>
      </p:sp>
      <p:sp>
        <p:nvSpPr>
          <p:cNvPr id="4" name="内容占位符 2"/>
          <p:cNvSpPr txBox="1"/>
          <p:nvPr/>
        </p:nvSpPr>
        <p:spPr>
          <a:xfrm>
            <a:off x="539782" y="1844824"/>
            <a:ext cx="8229600" cy="4752528"/>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7015"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7015"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185"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185"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185"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r>
              <a:rPr lang="zh-CN" altLang="zh-CN" sz="2400" b="1" dirty="0">
                <a:latin typeface="微软雅黑" panose="020B0503020204020204" pitchFamily="34" charset="-122"/>
                <a:ea typeface="微软雅黑" panose="020B0503020204020204" pitchFamily="34" charset="-122"/>
              </a:rPr>
              <a:t>第二十条</a:t>
            </a:r>
            <a:r>
              <a:rPr lang="en-US" altLang="zh-CN" sz="2400" dirty="0">
                <a:latin typeface="微软雅黑" panose="020B0503020204020204" pitchFamily="34" charset="-122"/>
                <a:ea typeface="微软雅黑" panose="020B0503020204020204" pitchFamily="34" charset="-122"/>
              </a:rPr>
              <a:t>   </a:t>
            </a:r>
            <a:r>
              <a:rPr lang="zh-CN" altLang="zh-CN" sz="2400" dirty="0">
                <a:latin typeface="微软雅黑" panose="020B0503020204020204" pitchFamily="34" charset="-122"/>
                <a:ea typeface="微软雅黑" panose="020B0503020204020204" pitchFamily="34" charset="-122"/>
              </a:rPr>
              <a:t>对普通住院发生的符合规定的医药费用实行保底报销，保底比例省内医疗机构</a:t>
            </a:r>
            <a:r>
              <a:rPr lang="en-US" altLang="zh-CN" sz="2400" b="1" dirty="0">
                <a:solidFill>
                  <a:srgbClr val="FF0000"/>
                </a:solidFill>
                <a:latin typeface="微软雅黑" panose="020B0503020204020204" pitchFamily="34" charset="-122"/>
                <a:ea typeface="微软雅黑" panose="020B0503020204020204" pitchFamily="34" charset="-122"/>
              </a:rPr>
              <a:t>45%</a:t>
            </a:r>
            <a:r>
              <a:rPr lang="zh-CN" altLang="zh-CN" sz="2400" dirty="0">
                <a:latin typeface="微软雅黑" panose="020B0503020204020204" pitchFamily="34" charset="-122"/>
                <a:ea typeface="微软雅黑" panose="020B0503020204020204" pitchFamily="34" charset="-122"/>
              </a:rPr>
              <a:t>，省外医疗机构</a:t>
            </a:r>
            <a:r>
              <a:rPr lang="en-US" altLang="zh-CN" sz="2400" b="1" dirty="0">
                <a:solidFill>
                  <a:srgbClr val="FF0000"/>
                </a:solidFill>
                <a:latin typeface="微软雅黑" panose="020B0503020204020204" pitchFamily="34" charset="-122"/>
                <a:ea typeface="微软雅黑" panose="020B0503020204020204" pitchFamily="34" charset="-122"/>
              </a:rPr>
              <a:t>40%</a:t>
            </a:r>
            <a:r>
              <a:rPr lang="zh-CN" altLang="zh-CN" sz="2400" dirty="0">
                <a:latin typeface="微软雅黑" panose="020B0503020204020204" pitchFamily="34" charset="-122"/>
                <a:ea typeface="微软雅黑" panose="020B0503020204020204" pitchFamily="34" charset="-122"/>
              </a:rPr>
              <a:t>。</a:t>
            </a:r>
            <a:endParaRPr lang="zh-CN" altLang="zh-CN" sz="2400" dirty="0">
              <a:latin typeface="微软雅黑" panose="020B0503020204020204" pitchFamily="34" charset="-122"/>
              <a:ea typeface="微软雅黑" panose="020B0503020204020204" pitchFamily="34" charset="-122"/>
            </a:endParaRPr>
          </a:p>
          <a:p>
            <a:r>
              <a:rPr lang="zh-CN" altLang="zh-CN" sz="2400" b="1" dirty="0">
                <a:latin typeface="微软雅黑" panose="020B0503020204020204" pitchFamily="34" charset="-122"/>
                <a:ea typeface="微软雅黑" panose="020B0503020204020204" pitchFamily="34" charset="-122"/>
              </a:rPr>
              <a:t>第二十一条</a:t>
            </a:r>
            <a:r>
              <a:rPr lang="en-US" altLang="zh-CN" sz="2400" dirty="0">
                <a:latin typeface="微软雅黑" panose="020B0503020204020204" pitchFamily="34" charset="-122"/>
                <a:ea typeface="微软雅黑" panose="020B0503020204020204" pitchFamily="34" charset="-122"/>
              </a:rPr>
              <a:t>   </a:t>
            </a:r>
            <a:r>
              <a:rPr lang="zh-CN" altLang="zh-CN" sz="2400" dirty="0">
                <a:latin typeface="微软雅黑" panose="020B0503020204020204" pitchFamily="34" charset="-122"/>
                <a:ea typeface="微软雅黑" panose="020B0503020204020204" pitchFamily="34" charset="-122"/>
              </a:rPr>
              <a:t>保底报销执行“负面清单”制度。</a:t>
            </a:r>
            <a:endParaRPr lang="zh-CN" altLang="zh-CN" sz="2400" dirty="0">
              <a:latin typeface="微软雅黑" panose="020B0503020204020204" pitchFamily="34" charset="-122"/>
              <a:ea typeface="微软雅黑" panose="020B0503020204020204" pitchFamily="34" charset="-122"/>
            </a:endParaRPr>
          </a:p>
          <a:p>
            <a:r>
              <a:rPr lang="zh-CN" altLang="zh-CN" sz="2400" b="1" dirty="0">
                <a:latin typeface="微软雅黑" panose="020B0503020204020204" pitchFamily="34" charset="-122"/>
                <a:ea typeface="微软雅黑" panose="020B0503020204020204" pitchFamily="34" charset="-122"/>
              </a:rPr>
              <a:t>第二十二条</a:t>
            </a:r>
            <a:r>
              <a:rPr lang="en-US" altLang="zh-CN" sz="2400" dirty="0">
                <a:latin typeface="微软雅黑" panose="020B0503020204020204" pitchFamily="34" charset="-122"/>
                <a:ea typeface="微软雅黑" panose="020B0503020204020204" pitchFamily="34" charset="-122"/>
              </a:rPr>
              <a:t>   </a:t>
            </a:r>
            <a:r>
              <a:rPr lang="zh-CN" altLang="zh-CN" sz="2400" dirty="0">
                <a:latin typeface="微软雅黑" panose="020B0503020204020204" pitchFamily="34" charset="-122"/>
                <a:ea typeface="微软雅黑" panose="020B0503020204020204" pitchFamily="34" charset="-122"/>
              </a:rPr>
              <a:t>保底报销金额计算公式为：（当次住院总费用</a:t>
            </a:r>
            <a:r>
              <a:rPr lang="en-US" altLang="zh-CN" sz="2400" dirty="0">
                <a:latin typeface="微软雅黑" panose="020B0503020204020204" pitchFamily="34" charset="-122"/>
                <a:ea typeface="微软雅黑" panose="020B0503020204020204" pitchFamily="34" charset="-122"/>
              </a:rPr>
              <a:t>—</a:t>
            </a:r>
            <a:r>
              <a:rPr lang="zh-CN" altLang="zh-CN" sz="2400" dirty="0">
                <a:latin typeface="微软雅黑" panose="020B0503020204020204" pitchFamily="34" charset="-122"/>
                <a:ea typeface="微软雅黑" panose="020B0503020204020204" pitchFamily="34" charset="-122"/>
              </a:rPr>
              <a:t>负面清单费用</a:t>
            </a:r>
            <a:r>
              <a:rPr lang="en-US" altLang="zh-CN" sz="2400" dirty="0">
                <a:latin typeface="微软雅黑" panose="020B0503020204020204" pitchFamily="34" charset="-122"/>
                <a:ea typeface="微软雅黑" panose="020B0503020204020204" pitchFamily="34" charset="-122"/>
              </a:rPr>
              <a:t>—</a:t>
            </a:r>
            <a:r>
              <a:rPr lang="zh-CN" altLang="zh-CN" sz="2400" dirty="0">
                <a:latin typeface="微软雅黑" panose="020B0503020204020204" pitchFamily="34" charset="-122"/>
                <a:ea typeface="微软雅黑" panose="020B0503020204020204" pitchFamily="34" charset="-122"/>
              </a:rPr>
              <a:t>起付线）×保底报销比例。</a:t>
            </a:r>
            <a:endParaRPr lang="zh-CN" altLang="zh-CN" sz="2400" dirty="0">
              <a:latin typeface="微软雅黑" panose="020B0503020204020204" pitchFamily="34" charset="-122"/>
              <a:ea typeface="微软雅黑" panose="020B0503020204020204" pitchFamily="34" charset="-122"/>
            </a:endParaRPr>
          </a:p>
          <a:p>
            <a:pPr>
              <a:buFont typeface="Wingdings 2"/>
              <a:buNone/>
            </a:pPr>
            <a:endParaRPr lang="zh-CN" altLang="en-US" sz="2400" dirty="0"/>
          </a:p>
        </p:txBody>
      </p:sp>
      <p:sp>
        <p:nvSpPr>
          <p:cNvPr id="9" name="标题 1"/>
          <p:cNvSpPr>
            <a:spLocks noGrp="1"/>
          </p:cNvSpPr>
          <p:nvPr>
            <p:ph type="title"/>
          </p:nvPr>
        </p:nvSpPr>
        <p:spPr>
          <a:xfrm>
            <a:off x="467544" y="620688"/>
            <a:ext cx="8229600" cy="576064"/>
          </a:xfrm>
        </p:spPr>
        <p:txBody>
          <a:bodyPr>
            <a:normAutofit fontScale="90000"/>
          </a:bodyPr>
          <a:lstStyle/>
          <a:p>
            <a:r>
              <a:rPr lang="en-US" altLang="zh-CN" sz="3600" b="1" dirty="0" smtClean="0">
                <a:solidFill>
                  <a:srgbClr val="FF0000"/>
                </a:solidFill>
                <a:latin typeface="微软雅黑" panose="020B0503020204020204" pitchFamily="34" charset="-122"/>
                <a:ea typeface="微软雅黑" panose="020B0503020204020204" pitchFamily="34" charset="-122"/>
              </a:rPr>
              <a:t>   </a:t>
            </a:r>
            <a:endParaRPr lang="zh-CN" altLang="en-US" sz="36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7" name="标题 1"/>
          <p:cNvSpPr txBox="1"/>
          <p:nvPr/>
        </p:nvSpPr>
        <p:spPr>
          <a:xfrm>
            <a:off x="668777" y="1363667"/>
            <a:ext cx="8034716" cy="398055"/>
          </a:xfrm>
          <a:prstGeom prst="rect">
            <a:avLst/>
          </a:prstGeom>
        </p:spPr>
        <p:txBody>
          <a:bodyPr vert="horz" lIns="0" rIns="0" bIns="0" anchor="b">
            <a:normAutofit lnSpcReduction="100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r>
              <a:rPr lang="zh-CN" altLang="en-US" sz="2000" b="1" dirty="0">
                <a:solidFill>
                  <a:schemeClr val="accent2">
                    <a:lumMod val="50000"/>
                  </a:schemeClr>
                </a:solidFill>
                <a:latin typeface="微软雅黑" panose="020B0503020204020204" pitchFamily="34" charset="-122"/>
                <a:ea typeface="微软雅黑" panose="020B0503020204020204" pitchFamily="34" charset="-122"/>
                <a:cs typeface="Times New Roman" panose="02020603050405020304" pitchFamily="18" charset="0"/>
              </a:rPr>
              <a:t> </a:t>
            </a:r>
            <a:r>
              <a:rPr lang="zh-CN" altLang="en-US" sz="2000" b="1" dirty="0" smtClean="0">
                <a:solidFill>
                  <a:schemeClr val="accent2">
                    <a:lumMod val="50000"/>
                  </a:schemeClr>
                </a:solidFill>
                <a:latin typeface="微软雅黑" panose="020B0503020204020204" pitchFamily="34" charset="-122"/>
                <a:ea typeface="微软雅黑" panose="020B0503020204020204" pitchFamily="34" charset="-122"/>
                <a:cs typeface="Times New Roman" panose="02020603050405020304" pitchFamily="18" charset="0"/>
              </a:rPr>
              <a:t> </a:t>
            </a:r>
            <a:r>
              <a:rPr lang="zh-CN" altLang="en-US" sz="2400" b="1" dirty="0" smtClean="0">
                <a:solidFill>
                  <a:schemeClr val="accent1">
                    <a:lumMod val="75000"/>
                  </a:schemeClr>
                </a:solidFill>
                <a:latin typeface="微软雅黑" panose="020B0503020204020204" pitchFamily="34" charset="-122"/>
                <a:ea typeface="微软雅黑" panose="020B0503020204020204" pitchFamily="34" charset="-122"/>
                <a:cs typeface="Times New Roman" panose="02020603050405020304" pitchFamily="18" charset="0"/>
              </a:rPr>
              <a:t>（三）、住院保底</a:t>
            </a:r>
            <a:endParaRPr lang="zh-CN" altLang="en-US" sz="2400" b="1" dirty="0">
              <a:solidFill>
                <a:schemeClr val="accent1">
                  <a:lumMod val="75000"/>
                </a:schemeClr>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763688" y="2636912"/>
            <a:ext cx="8229600" cy="5184576"/>
          </a:xfrm>
        </p:spPr>
        <p:txBody>
          <a:bodyPr>
            <a:normAutofit/>
          </a:bodyPr>
          <a:lstStyle/>
          <a:p>
            <a:pPr marL="0" indent="0" algn="ctr">
              <a:buNone/>
            </a:pPr>
            <a:endParaRPr lang="zh-CN" altLang="zh-CN" dirty="0" smtClean="0">
              <a:latin typeface="隶书" pitchFamily="49" charset="-122"/>
              <a:ea typeface="隶书" pitchFamily="49" charset="-122"/>
            </a:endParaRPr>
          </a:p>
          <a:p>
            <a:pPr>
              <a:buNone/>
            </a:pPr>
            <a:endParaRPr lang="zh-CN" altLang="en-US" dirty="0"/>
          </a:p>
        </p:txBody>
      </p:sp>
      <p:sp>
        <p:nvSpPr>
          <p:cNvPr id="4" name="内容占位符 2"/>
          <p:cNvSpPr txBox="1"/>
          <p:nvPr/>
        </p:nvSpPr>
        <p:spPr>
          <a:xfrm>
            <a:off x="395536" y="1484784"/>
            <a:ext cx="8517632" cy="4896544"/>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7015"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7015"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185"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185"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185"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lgn="ctr">
              <a:buNone/>
            </a:pPr>
            <a:r>
              <a:rPr lang="zh-CN" altLang="en-US" sz="2400" b="1" dirty="0" smtClean="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把握要点：办法第</a:t>
            </a:r>
            <a:r>
              <a:rPr lang="en-US" altLang="zh-CN" sz="2400" b="1" dirty="0" smtClean="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20</a:t>
            </a:r>
            <a:r>
              <a:rPr lang="zh-CN" altLang="en-US" sz="2400" b="1" dirty="0" smtClean="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至第</a:t>
            </a:r>
            <a:r>
              <a:rPr lang="en-US" altLang="zh-CN" sz="2400" b="1" dirty="0" smtClean="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22</a:t>
            </a:r>
            <a:r>
              <a:rPr lang="zh-CN" altLang="en-US" sz="2400" b="1" dirty="0" smtClean="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条</a:t>
            </a:r>
            <a:endParaRPr lang="en-US" altLang="zh-CN" sz="2400" b="1" dirty="0" smtClean="0">
              <a:solidFill>
                <a:srgbClr val="FF0000"/>
              </a:solidFill>
              <a:latin typeface="微软雅黑" panose="020B0503020204020204" pitchFamily="34" charset="-122"/>
              <a:ea typeface="微软雅黑" panose="020B0503020204020204" pitchFamily="34" charset="-122"/>
              <a:cs typeface="Times New Roman" panose="02020603050405020304" pitchFamily="18" charset="0"/>
            </a:endParaRPr>
          </a:p>
          <a:p>
            <a:pPr lvl="0"/>
            <a:r>
              <a:rPr lang="en-US" altLang="zh-CN" sz="2400" dirty="0" smtClean="0">
                <a:latin typeface="微软雅黑" panose="020B0503020204020204" pitchFamily="34" charset="-122"/>
                <a:ea typeface="微软雅黑" panose="020B0503020204020204" pitchFamily="34" charset="-122"/>
              </a:rPr>
              <a:t>1、</a:t>
            </a:r>
            <a:r>
              <a:rPr lang="zh-CN" altLang="zh-CN" sz="2400" dirty="0" smtClean="0">
                <a:latin typeface="微软雅黑" panose="020B0503020204020204" pitchFamily="34" charset="-122"/>
                <a:ea typeface="微软雅黑" panose="020B0503020204020204" pitchFamily="34" charset="-122"/>
              </a:rPr>
              <a:t>保底</a:t>
            </a:r>
            <a:r>
              <a:rPr lang="zh-CN" altLang="zh-CN" sz="2400" dirty="0">
                <a:latin typeface="微软雅黑" panose="020B0503020204020204" pitchFamily="34" charset="-122"/>
                <a:ea typeface="微软雅黑" panose="020B0503020204020204" pitchFamily="34" charset="-122"/>
              </a:rPr>
              <a:t>比例省内医疗机构</a:t>
            </a:r>
            <a:r>
              <a:rPr lang="en-US" altLang="zh-CN" sz="2400" dirty="0">
                <a:latin typeface="微软雅黑" panose="020B0503020204020204" pitchFamily="34" charset="-122"/>
                <a:ea typeface="微软雅黑" panose="020B0503020204020204" pitchFamily="34" charset="-122"/>
              </a:rPr>
              <a:t>45%</a:t>
            </a:r>
            <a:r>
              <a:rPr lang="zh-CN" altLang="zh-CN" sz="2400" dirty="0">
                <a:latin typeface="微软雅黑" panose="020B0503020204020204" pitchFamily="34" charset="-122"/>
                <a:ea typeface="微软雅黑" panose="020B0503020204020204" pitchFamily="34" charset="-122"/>
              </a:rPr>
              <a:t>，省外医疗机构</a:t>
            </a:r>
            <a:r>
              <a:rPr lang="en-US" altLang="zh-CN" sz="2400" dirty="0">
                <a:latin typeface="微软雅黑" panose="020B0503020204020204" pitchFamily="34" charset="-122"/>
                <a:ea typeface="微软雅黑" panose="020B0503020204020204" pitchFamily="34" charset="-122"/>
              </a:rPr>
              <a:t>40%</a:t>
            </a:r>
            <a:r>
              <a:rPr lang="zh-CN" altLang="zh-CN" sz="2400" dirty="0">
                <a:latin typeface="微软雅黑" panose="020B0503020204020204" pitchFamily="34" charset="-122"/>
                <a:ea typeface="微软雅黑" panose="020B0503020204020204" pitchFamily="34" charset="-122"/>
              </a:rPr>
              <a:t>。</a:t>
            </a:r>
            <a:endParaRPr lang="zh-CN" altLang="zh-CN" sz="2400" dirty="0">
              <a:latin typeface="微软雅黑" panose="020B0503020204020204" pitchFamily="34" charset="-122"/>
              <a:ea typeface="微软雅黑" panose="020B0503020204020204" pitchFamily="34" charset="-122"/>
            </a:endParaRPr>
          </a:p>
          <a:p>
            <a:pPr lvl="0"/>
            <a:r>
              <a:rPr lang="en-US" altLang="zh-CN" sz="2400" dirty="0" smtClean="0">
                <a:latin typeface="微软雅黑" panose="020B0503020204020204" pitchFamily="34" charset="-122"/>
                <a:ea typeface="微软雅黑" panose="020B0503020204020204" pitchFamily="34" charset="-122"/>
              </a:rPr>
              <a:t>2、</a:t>
            </a:r>
            <a:r>
              <a:rPr lang="zh-CN" altLang="en-US" sz="2400" dirty="0" smtClean="0">
                <a:latin typeface="微软雅黑" panose="020B0503020204020204" pitchFamily="34" charset="-122"/>
                <a:ea typeface="微软雅黑" panose="020B0503020204020204" pitchFamily="34" charset="-122"/>
              </a:rPr>
              <a:t>贫困人口省内住院保底执行乡镇</a:t>
            </a:r>
            <a:r>
              <a:rPr lang="en-US" altLang="zh-CN" sz="2400" dirty="0" smtClean="0">
                <a:latin typeface="微软雅黑" panose="020B0503020204020204" pitchFamily="34" charset="-122"/>
                <a:ea typeface="微软雅黑" panose="020B0503020204020204" pitchFamily="34" charset="-122"/>
              </a:rPr>
              <a:t>80%</a:t>
            </a:r>
            <a:r>
              <a:rPr lang="zh-CN" altLang="en-US" sz="2400" dirty="0" smtClean="0">
                <a:latin typeface="微软雅黑" panose="020B0503020204020204" pitchFamily="34" charset="-122"/>
                <a:ea typeface="微软雅黑" panose="020B0503020204020204" pitchFamily="34" charset="-122"/>
              </a:rPr>
              <a:t>、县级</a:t>
            </a:r>
            <a:r>
              <a:rPr lang="en-US" altLang="zh-CN" sz="2400" dirty="0" smtClean="0">
                <a:latin typeface="微软雅黑" panose="020B0503020204020204" pitchFamily="34" charset="-122"/>
                <a:ea typeface="微软雅黑" panose="020B0503020204020204" pitchFamily="34" charset="-122"/>
              </a:rPr>
              <a:t>70%</a:t>
            </a:r>
            <a:r>
              <a:rPr lang="zh-CN" altLang="en-US" sz="2400" dirty="0" smtClean="0">
                <a:latin typeface="微软雅黑" panose="020B0503020204020204" pitchFamily="34" charset="-122"/>
                <a:ea typeface="微软雅黑" panose="020B0503020204020204" pitchFamily="34" charset="-122"/>
              </a:rPr>
              <a:t>、市级</a:t>
            </a:r>
            <a:r>
              <a:rPr lang="en-US" altLang="zh-CN" sz="2400" dirty="0" smtClean="0">
                <a:latin typeface="微软雅黑" panose="020B0503020204020204" pitchFamily="34" charset="-122"/>
                <a:ea typeface="微软雅黑" panose="020B0503020204020204" pitchFamily="34" charset="-122"/>
              </a:rPr>
              <a:t>65%</a:t>
            </a:r>
            <a:r>
              <a:rPr lang="zh-CN" altLang="en-US" sz="2400" dirty="0" smtClean="0">
                <a:latin typeface="微软雅黑" panose="020B0503020204020204" pitchFamily="34" charset="-122"/>
                <a:ea typeface="微软雅黑" panose="020B0503020204020204" pitchFamily="34" charset="-122"/>
              </a:rPr>
              <a:t>、省级</a:t>
            </a:r>
            <a:r>
              <a:rPr lang="en-US" altLang="zh-CN" sz="2400" dirty="0" smtClean="0">
                <a:latin typeface="微软雅黑" panose="020B0503020204020204" pitchFamily="34" charset="-122"/>
                <a:ea typeface="微软雅黑" panose="020B0503020204020204" pitchFamily="34" charset="-122"/>
              </a:rPr>
              <a:t>60%</a:t>
            </a:r>
            <a:r>
              <a:rPr lang="zh-CN" altLang="en-US" sz="2400" dirty="0" smtClean="0">
                <a:latin typeface="微软雅黑" panose="020B0503020204020204" pitchFamily="34" charset="-122"/>
                <a:ea typeface="微软雅黑" panose="020B0503020204020204" pitchFamily="34" charset="-122"/>
              </a:rPr>
              <a:t>，不能按</a:t>
            </a:r>
            <a:r>
              <a:rPr lang="en-US" altLang="zh-CN" sz="2400" dirty="0" smtClean="0">
                <a:latin typeface="微软雅黑" panose="020B0503020204020204" pitchFamily="34" charset="-122"/>
                <a:ea typeface="微软雅黑" panose="020B0503020204020204" pitchFamily="34" charset="-122"/>
              </a:rPr>
              <a:t>45%</a:t>
            </a:r>
            <a:r>
              <a:rPr lang="zh-CN" altLang="en-US" sz="2400" dirty="0" smtClean="0">
                <a:latin typeface="微软雅黑" panose="020B0503020204020204" pitchFamily="34" charset="-122"/>
                <a:ea typeface="微软雅黑" panose="020B0503020204020204" pitchFamily="34" charset="-122"/>
              </a:rPr>
              <a:t>执行。省外住院执行</a:t>
            </a:r>
            <a:r>
              <a:rPr lang="en-US" altLang="zh-CN" sz="2400" dirty="0" smtClean="0">
                <a:latin typeface="微软雅黑" panose="020B0503020204020204" pitchFamily="34" charset="-122"/>
                <a:ea typeface="微软雅黑" panose="020B0503020204020204" pitchFamily="34" charset="-122"/>
              </a:rPr>
              <a:t>40%</a:t>
            </a:r>
            <a:r>
              <a:rPr lang="zh-CN" altLang="en-US" sz="2400" dirty="0" smtClean="0">
                <a:latin typeface="微软雅黑" panose="020B0503020204020204" pitchFamily="34" charset="-122"/>
                <a:ea typeface="微软雅黑" panose="020B0503020204020204" pitchFamily="34" charset="-122"/>
              </a:rPr>
              <a:t>。</a:t>
            </a:r>
            <a:endParaRPr lang="en-US" altLang="zh-CN" sz="2400" dirty="0" smtClean="0">
              <a:latin typeface="微软雅黑" panose="020B0503020204020204" pitchFamily="34" charset="-122"/>
              <a:ea typeface="微软雅黑" panose="020B0503020204020204" pitchFamily="34" charset="-122"/>
            </a:endParaRPr>
          </a:p>
          <a:p>
            <a:pPr lvl="0"/>
            <a:r>
              <a:rPr lang="en-US" altLang="zh-CN" sz="2400" dirty="0" smtClean="0">
                <a:latin typeface="微软雅黑" panose="020B0503020204020204" pitchFamily="34" charset="-122"/>
                <a:ea typeface="微软雅黑" panose="020B0503020204020204" pitchFamily="34" charset="-122"/>
              </a:rPr>
              <a:t>3</a:t>
            </a:r>
            <a:r>
              <a:rPr lang="zh-CN" altLang="en-US" sz="2400" dirty="0" smtClean="0">
                <a:latin typeface="微软雅黑" panose="020B0503020204020204" pitchFamily="34" charset="-122"/>
                <a:ea typeface="微软雅黑" panose="020B0503020204020204" pitchFamily="34" charset="-122"/>
              </a:rPr>
              <a:t>、</a:t>
            </a:r>
            <a:r>
              <a:rPr lang="zh-CN" altLang="zh-CN" sz="2400" dirty="0" smtClean="0">
                <a:latin typeface="微软雅黑" panose="020B0503020204020204" pitchFamily="34" charset="-122"/>
                <a:ea typeface="微软雅黑" panose="020B0503020204020204" pitchFamily="34" charset="-122"/>
              </a:rPr>
              <a:t>保底</a:t>
            </a:r>
            <a:r>
              <a:rPr lang="zh-CN" altLang="zh-CN" sz="2400" dirty="0">
                <a:latin typeface="微软雅黑" panose="020B0503020204020204" pitchFamily="34" charset="-122"/>
                <a:ea typeface="微软雅黑" panose="020B0503020204020204" pitchFamily="34" charset="-122"/>
              </a:rPr>
              <a:t>报销执行“负面清单”</a:t>
            </a:r>
            <a:r>
              <a:rPr lang="zh-CN" altLang="zh-CN" sz="2400" dirty="0" smtClean="0">
                <a:latin typeface="微软雅黑" panose="020B0503020204020204" pitchFamily="34" charset="-122"/>
                <a:ea typeface="微软雅黑" panose="020B0503020204020204" pitchFamily="34" charset="-122"/>
              </a:rPr>
              <a:t>制度。</a:t>
            </a:r>
            <a:endParaRPr lang="zh-CN" altLang="zh-CN" sz="2400" dirty="0" smtClean="0">
              <a:latin typeface="微软雅黑" panose="020B0503020204020204" pitchFamily="34" charset="-122"/>
              <a:ea typeface="微软雅黑" panose="020B0503020204020204" pitchFamily="34" charset="-122"/>
            </a:endParaRPr>
          </a:p>
          <a:p>
            <a:pPr lvl="0"/>
            <a:r>
              <a:rPr lang="en-US" altLang="zh-CN" sz="2400" dirty="0" smtClean="0">
                <a:latin typeface="微软雅黑" panose="020B0503020204020204" pitchFamily="34" charset="-122"/>
                <a:ea typeface="微软雅黑" panose="020B0503020204020204" pitchFamily="34" charset="-122"/>
                <a:sym typeface="+mn-ea"/>
              </a:rPr>
              <a:t>4、</a:t>
            </a:r>
            <a:r>
              <a:rPr lang="zh-CN" altLang="zh-CN" sz="2400" dirty="0" smtClean="0">
                <a:latin typeface="微软雅黑" panose="020B0503020204020204" pitchFamily="34" charset="-122"/>
                <a:ea typeface="微软雅黑" panose="020B0503020204020204" pitchFamily="34" charset="-122"/>
                <a:sym typeface="+mn-ea"/>
              </a:rPr>
              <a:t>未</a:t>
            </a:r>
            <a:r>
              <a:rPr lang="zh-CN" altLang="zh-CN" sz="2400" dirty="0">
                <a:latin typeface="微软雅黑" panose="020B0503020204020204" pitchFamily="34" charset="-122"/>
                <a:ea typeface="微软雅黑" panose="020B0503020204020204" pitchFamily="34" charset="-122"/>
                <a:sym typeface="+mn-ea"/>
              </a:rPr>
              <a:t>办理转诊手续在市域外就医的，保底比例省内医疗机构</a:t>
            </a:r>
            <a:r>
              <a:rPr lang="en-US" altLang="zh-CN" sz="2400" dirty="0">
                <a:latin typeface="微软雅黑" panose="020B0503020204020204" pitchFamily="34" charset="-122"/>
                <a:ea typeface="微软雅黑" panose="020B0503020204020204" pitchFamily="34" charset="-122"/>
                <a:sym typeface="+mn-ea"/>
              </a:rPr>
              <a:t>35%</a:t>
            </a:r>
            <a:r>
              <a:rPr lang="zh-CN" altLang="zh-CN" sz="2400" dirty="0">
                <a:latin typeface="微软雅黑" panose="020B0503020204020204" pitchFamily="34" charset="-122"/>
                <a:ea typeface="微软雅黑" panose="020B0503020204020204" pitchFamily="34" charset="-122"/>
                <a:sym typeface="+mn-ea"/>
              </a:rPr>
              <a:t>，省外医疗机构</a:t>
            </a:r>
            <a:r>
              <a:rPr lang="en-US" altLang="zh-CN" sz="2400" dirty="0">
                <a:latin typeface="微软雅黑" panose="020B0503020204020204" pitchFamily="34" charset="-122"/>
                <a:ea typeface="微软雅黑" panose="020B0503020204020204" pitchFamily="34" charset="-122"/>
                <a:sym typeface="+mn-ea"/>
              </a:rPr>
              <a:t>30%</a:t>
            </a:r>
            <a:r>
              <a:rPr lang="zh-CN" altLang="zh-CN" sz="2400" dirty="0">
                <a:latin typeface="微软雅黑" panose="020B0503020204020204" pitchFamily="34" charset="-122"/>
                <a:ea typeface="微软雅黑" panose="020B0503020204020204" pitchFamily="34" charset="-122"/>
                <a:sym typeface="+mn-ea"/>
              </a:rPr>
              <a:t>。</a:t>
            </a:r>
            <a:endParaRPr lang="zh-CN" altLang="zh-CN" sz="2400" dirty="0">
              <a:latin typeface="微软雅黑" panose="020B0503020204020204" pitchFamily="34" charset="-122"/>
              <a:ea typeface="微软雅黑" panose="020B0503020204020204" pitchFamily="34" charset="-122"/>
            </a:endParaRPr>
          </a:p>
          <a:p>
            <a:pPr lvl="0"/>
            <a:r>
              <a:rPr lang="en-US" altLang="zh-CN" sz="2400" dirty="0" smtClean="0">
                <a:latin typeface="微软雅黑" panose="020B0503020204020204" pitchFamily="34" charset="-122"/>
                <a:ea typeface="微软雅黑" panose="020B0503020204020204" pitchFamily="34" charset="-122"/>
              </a:rPr>
              <a:t>5、</a:t>
            </a:r>
            <a:r>
              <a:rPr lang="zh-CN" altLang="zh-CN" sz="2400" dirty="0" smtClean="0">
                <a:latin typeface="微软雅黑" panose="020B0503020204020204" pitchFamily="34" charset="-122"/>
                <a:ea typeface="微软雅黑" panose="020B0503020204020204" pitchFamily="34" charset="-122"/>
              </a:rPr>
              <a:t>未</a:t>
            </a:r>
            <a:r>
              <a:rPr lang="zh-CN" altLang="zh-CN" sz="2400" dirty="0">
                <a:latin typeface="微软雅黑" panose="020B0503020204020204" pitchFamily="34" charset="-122"/>
                <a:ea typeface="微软雅黑" panose="020B0503020204020204" pitchFamily="34" charset="-122"/>
              </a:rPr>
              <a:t>办理转诊手续在市域外就医的，保底比例省内医疗机构</a:t>
            </a:r>
            <a:r>
              <a:rPr lang="en-US" altLang="zh-CN" sz="2400" dirty="0">
                <a:latin typeface="微软雅黑" panose="020B0503020204020204" pitchFamily="34" charset="-122"/>
                <a:ea typeface="微软雅黑" panose="020B0503020204020204" pitchFamily="34" charset="-122"/>
              </a:rPr>
              <a:t>35%</a:t>
            </a:r>
            <a:r>
              <a:rPr lang="zh-CN" altLang="zh-CN" sz="2400" dirty="0">
                <a:latin typeface="微软雅黑" panose="020B0503020204020204" pitchFamily="34" charset="-122"/>
                <a:ea typeface="微软雅黑" panose="020B0503020204020204" pitchFamily="34" charset="-122"/>
              </a:rPr>
              <a:t>，省外医疗机构</a:t>
            </a:r>
            <a:r>
              <a:rPr lang="en-US" altLang="zh-CN" sz="2400" dirty="0">
                <a:latin typeface="微软雅黑" panose="020B0503020204020204" pitchFamily="34" charset="-122"/>
                <a:ea typeface="微软雅黑" panose="020B0503020204020204" pitchFamily="34" charset="-122"/>
              </a:rPr>
              <a:t>30%</a:t>
            </a:r>
            <a:r>
              <a:rPr lang="zh-CN" altLang="zh-CN" sz="2400" dirty="0">
                <a:latin typeface="微软雅黑" panose="020B0503020204020204" pitchFamily="34" charset="-122"/>
                <a:ea typeface="微软雅黑" panose="020B0503020204020204" pitchFamily="34" charset="-122"/>
              </a:rPr>
              <a:t>。</a:t>
            </a:r>
            <a:endParaRPr lang="zh-CN" altLang="zh-CN" sz="2400" dirty="0">
              <a:latin typeface="微软雅黑" panose="020B0503020204020204" pitchFamily="34" charset="-122"/>
              <a:ea typeface="微软雅黑" panose="020B0503020204020204" pitchFamily="34" charset="-122"/>
            </a:endParaRPr>
          </a:p>
          <a:p>
            <a:r>
              <a:rPr lang="en-US" altLang="zh-CN" sz="2400" dirty="0">
                <a:latin typeface="微软雅黑" panose="020B0503020204020204" pitchFamily="34" charset="-122"/>
                <a:ea typeface="微软雅黑" panose="020B0503020204020204" pitchFamily="34" charset="-122"/>
              </a:rPr>
              <a:t>6</a:t>
            </a:r>
            <a:r>
              <a:rPr lang="zh-CN" altLang="zh-CN" sz="2400" dirty="0">
                <a:latin typeface="微软雅黑" panose="020B0503020204020204" pitchFamily="34" charset="-122"/>
                <a:ea typeface="微软雅黑" panose="020B0503020204020204" pitchFamily="34" charset="-122"/>
              </a:rPr>
              <a:t>、计算公式为：（当次住院总费用</a:t>
            </a:r>
            <a:r>
              <a:rPr lang="en-US" altLang="zh-CN" sz="2400" dirty="0">
                <a:latin typeface="微软雅黑" panose="020B0503020204020204" pitchFamily="34" charset="-122"/>
                <a:ea typeface="微软雅黑" panose="020B0503020204020204" pitchFamily="34" charset="-122"/>
              </a:rPr>
              <a:t>—</a:t>
            </a:r>
            <a:r>
              <a:rPr lang="zh-CN" altLang="zh-CN" sz="2400" dirty="0">
                <a:latin typeface="微软雅黑" panose="020B0503020204020204" pitchFamily="34" charset="-122"/>
                <a:ea typeface="微软雅黑" panose="020B0503020204020204" pitchFamily="34" charset="-122"/>
              </a:rPr>
              <a:t>负面清单费用</a:t>
            </a:r>
            <a:r>
              <a:rPr lang="en-US" altLang="zh-CN" sz="2400" dirty="0">
                <a:latin typeface="微软雅黑" panose="020B0503020204020204" pitchFamily="34" charset="-122"/>
                <a:ea typeface="微软雅黑" panose="020B0503020204020204" pitchFamily="34" charset="-122"/>
              </a:rPr>
              <a:t>—</a:t>
            </a:r>
            <a:r>
              <a:rPr lang="zh-CN" altLang="zh-CN" sz="2400" dirty="0">
                <a:latin typeface="微软雅黑" panose="020B0503020204020204" pitchFamily="34" charset="-122"/>
                <a:ea typeface="微软雅黑" panose="020B0503020204020204" pitchFamily="34" charset="-122"/>
              </a:rPr>
              <a:t>起付线）×保底报销比例。</a:t>
            </a:r>
            <a:endParaRPr lang="zh-CN" altLang="zh-CN" sz="2400" dirty="0">
              <a:latin typeface="微软雅黑" panose="020B0503020204020204" pitchFamily="34" charset="-122"/>
              <a:ea typeface="微软雅黑" panose="020B0503020204020204" pitchFamily="34" charset="-122"/>
            </a:endParaRPr>
          </a:p>
          <a:p>
            <a:pPr algn="ctr">
              <a:buNone/>
            </a:pPr>
            <a:endParaRPr lang="zh-CN" altLang="en-US" sz="1600" dirty="0"/>
          </a:p>
        </p:txBody>
      </p:sp>
      <p:sp>
        <p:nvSpPr>
          <p:cNvPr id="6" name="标题 1"/>
          <p:cNvSpPr>
            <a:spLocks noGrp="1"/>
          </p:cNvSpPr>
          <p:nvPr>
            <p:ph type="title"/>
          </p:nvPr>
        </p:nvSpPr>
        <p:spPr>
          <a:xfrm>
            <a:off x="467544" y="620688"/>
            <a:ext cx="8229600" cy="576064"/>
          </a:xfrm>
        </p:spPr>
        <p:txBody>
          <a:bodyPr>
            <a:normAutofit fontScale="90000"/>
          </a:bodyPr>
          <a:lstStyle/>
          <a:p>
            <a:r>
              <a:rPr lang="en-US" altLang="zh-CN" sz="3600" b="1" dirty="0" smtClean="0">
                <a:solidFill>
                  <a:srgbClr val="FF0000"/>
                </a:solidFill>
                <a:latin typeface="微软雅黑" panose="020B0503020204020204" pitchFamily="34" charset="-122"/>
                <a:ea typeface="微软雅黑" panose="020B0503020204020204" pitchFamily="34" charset="-122"/>
              </a:rPr>
              <a:t>  </a:t>
            </a:r>
            <a:endParaRPr lang="zh-CN" altLang="en-US" sz="3600" b="1" dirty="0">
              <a:solidFill>
                <a:srgbClr val="FF0000"/>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sz="2400">
                <a:latin typeface="微软雅黑" panose="020B0503020204020204" pitchFamily="34" charset="-122"/>
                <a:ea typeface="微软雅黑" panose="020B0503020204020204" pitchFamily="34" charset="-122"/>
              </a:rPr>
              <a:t>    </a:t>
            </a:r>
            <a:r>
              <a:rPr lang="zh-CN" altLang="en-US" sz="2800" b="1">
                <a:solidFill>
                  <a:srgbClr val="0070C0"/>
                </a:solidFill>
                <a:latin typeface="微软雅黑" panose="020B0503020204020204" pitchFamily="34" charset="-122"/>
                <a:ea typeface="微软雅黑" panose="020B0503020204020204" pitchFamily="34" charset="-122"/>
              </a:rPr>
              <a:t>（四）急诊急救住院和减起付线</a:t>
            </a:r>
            <a:endParaRPr lang="zh-CN" altLang="en-US" sz="2800" b="1">
              <a:solidFill>
                <a:srgbClr val="0070C0"/>
              </a:solidFill>
              <a:latin typeface="微软雅黑" panose="020B0503020204020204" pitchFamily="34" charset="-122"/>
              <a:ea typeface="微软雅黑" panose="020B0503020204020204" pitchFamily="34" charset="-122"/>
            </a:endParaRPr>
          </a:p>
        </p:txBody>
      </p:sp>
      <p:sp>
        <p:nvSpPr>
          <p:cNvPr id="3" name="内容占位符 2"/>
          <p:cNvSpPr>
            <a:spLocks noGrp="1"/>
          </p:cNvSpPr>
          <p:nvPr>
            <p:ph idx="1"/>
          </p:nvPr>
        </p:nvSpPr>
        <p:spPr/>
        <p:txBody>
          <a:bodyPr/>
          <a:p>
            <a:r>
              <a:rPr lang="zh-CN" altLang="zh-CN" b="1" dirty="0">
                <a:latin typeface="微软雅黑" panose="020B0503020204020204" pitchFamily="34" charset="-122"/>
                <a:ea typeface="微软雅黑" panose="020B0503020204020204" pitchFamily="34" charset="-122"/>
                <a:sym typeface="+mn-ea"/>
              </a:rPr>
              <a:t>第二十三条</a:t>
            </a:r>
            <a:r>
              <a:rPr lang="en-US" altLang="zh-CN" dirty="0">
                <a:latin typeface="微软雅黑" panose="020B0503020204020204" pitchFamily="34" charset="-122"/>
                <a:ea typeface="微软雅黑" panose="020B0503020204020204" pitchFamily="34" charset="-122"/>
                <a:sym typeface="+mn-ea"/>
              </a:rPr>
              <a:t>   </a:t>
            </a:r>
            <a:r>
              <a:rPr lang="zh-CN" altLang="zh-CN" dirty="0">
                <a:latin typeface="微软雅黑" panose="020B0503020204020204" pitchFamily="34" charset="-122"/>
                <a:ea typeface="微软雅黑" panose="020B0503020204020204" pitchFamily="34" charset="-122"/>
                <a:sym typeface="+mn-ea"/>
              </a:rPr>
              <a:t>除急诊急救或属参保人员务工（经商）地、长期居住地外，未办理转诊手续在市域外就医的，在上述类别医疗机构报销比例（含保底比例）基础上再</a:t>
            </a:r>
            <a:r>
              <a:rPr lang="zh-CN" altLang="zh-CN" b="1" dirty="0">
                <a:solidFill>
                  <a:srgbClr val="FF0000"/>
                </a:solidFill>
                <a:latin typeface="微软雅黑" panose="020B0503020204020204" pitchFamily="34" charset="-122"/>
                <a:ea typeface="微软雅黑" panose="020B0503020204020204" pitchFamily="34" charset="-122"/>
                <a:sym typeface="+mn-ea"/>
              </a:rPr>
              <a:t>降低</a:t>
            </a:r>
            <a:r>
              <a:rPr lang="en-US" altLang="zh-CN" b="1" dirty="0">
                <a:solidFill>
                  <a:srgbClr val="FF0000"/>
                </a:solidFill>
                <a:latin typeface="微软雅黑" panose="020B0503020204020204" pitchFamily="34" charset="-122"/>
                <a:ea typeface="微软雅黑" panose="020B0503020204020204" pitchFamily="34" charset="-122"/>
                <a:sym typeface="+mn-ea"/>
              </a:rPr>
              <a:t>10</a:t>
            </a:r>
            <a:r>
              <a:rPr lang="zh-CN" altLang="zh-CN" b="1" dirty="0">
                <a:solidFill>
                  <a:srgbClr val="FF0000"/>
                </a:solidFill>
                <a:latin typeface="微软雅黑" panose="020B0503020204020204" pitchFamily="34" charset="-122"/>
                <a:ea typeface="微软雅黑" panose="020B0503020204020204" pitchFamily="34" charset="-122"/>
                <a:sym typeface="+mn-ea"/>
              </a:rPr>
              <a:t>个百分点</a:t>
            </a:r>
            <a:r>
              <a:rPr lang="zh-CN" altLang="zh-CN" dirty="0">
                <a:latin typeface="微软雅黑" panose="020B0503020204020204" pitchFamily="34" charset="-122"/>
                <a:ea typeface="微软雅黑" panose="020B0503020204020204" pitchFamily="34" charset="-122"/>
                <a:sym typeface="+mn-ea"/>
              </a:rPr>
              <a:t>。</a:t>
            </a:r>
            <a:endParaRPr lang="zh-CN" altLang="zh-CN" dirty="0">
              <a:latin typeface="微软雅黑" panose="020B0503020204020204" pitchFamily="34" charset="-122"/>
              <a:ea typeface="微软雅黑" panose="020B0503020204020204" pitchFamily="34" charset="-122"/>
            </a:endParaRPr>
          </a:p>
          <a:p>
            <a:r>
              <a:rPr lang="zh-CN" altLang="zh-CN" b="1" dirty="0">
                <a:latin typeface="微软雅黑" panose="020B0503020204020204" pitchFamily="34" charset="-122"/>
                <a:ea typeface="微软雅黑" panose="020B0503020204020204" pitchFamily="34" charset="-122"/>
                <a:sym typeface="+mn-ea"/>
              </a:rPr>
              <a:t>第二十四条</a:t>
            </a:r>
            <a:r>
              <a:rPr lang="en-US" altLang="zh-CN" dirty="0">
                <a:latin typeface="微软雅黑" panose="020B0503020204020204" pitchFamily="34" charset="-122"/>
                <a:ea typeface="微软雅黑" panose="020B0503020204020204" pitchFamily="34" charset="-122"/>
                <a:sym typeface="+mn-ea"/>
              </a:rPr>
              <a:t>   </a:t>
            </a:r>
            <a:r>
              <a:rPr lang="zh-CN" altLang="zh-CN" dirty="0">
                <a:latin typeface="微软雅黑" panose="020B0503020204020204" pitchFamily="34" charset="-122"/>
                <a:ea typeface="微软雅黑" panose="020B0503020204020204" pitchFamily="34" charset="-122"/>
                <a:sym typeface="+mn-ea"/>
              </a:rPr>
              <a:t>参保居民住院按次扣减起付线，但确需分疗程间断多次住院治疗的特殊慢性病、白血病、脑瘫康复等患者在同一医院多次住院治疗的，参保</a:t>
            </a:r>
            <a:r>
              <a:rPr lang="zh-CN" altLang="zh-CN" b="1" dirty="0">
                <a:solidFill>
                  <a:srgbClr val="FF0000"/>
                </a:solidFill>
                <a:latin typeface="微软雅黑" panose="020B0503020204020204" pitchFamily="34" charset="-122"/>
                <a:ea typeface="微软雅黑" panose="020B0503020204020204" pitchFamily="34" charset="-122"/>
                <a:sym typeface="+mn-ea"/>
              </a:rPr>
              <a:t>年度内只设一次起付线</a:t>
            </a:r>
            <a:r>
              <a:rPr lang="zh-CN" altLang="zh-CN" dirty="0">
                <a:sym typeface="+mn-ea"/>
              </a:rPr>
              <a:t>。</a:t>
            </a:r>
            <a:endParaRPr lang="zh-CN" altLang="zh-CN" dirty="0"/>
          </a:p>
          <a:p>
            <a:endParaRPr lang="zh-CN"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39649" y="1844824"/>
            <a:ext cx="8229600" cy="4464496"/>
          </a:xfrm>
        </p:spPr>
        <p:txBody>
          <a:bodyPr>
            <a:normAutofit/>
          </a:bodyPr>
          <a:lstStyle/>
          <a:p>
            <a:pPr marL="0" indent="0">
              <a:buNone/>
            </a:pPr>
            <a:endParaRPr lang="zh-CN" altLang="zh-CN" dirty="0">
              <a:latin typeface="隶书" pitchFamily="49" charset="-122"/>
              <a:ea typeface="隶书" pitchFamily="49" charset="-122"/>
            </a:endParaRPr>
          </a:p>
          <a:p>
            <a:pPr>
              <a:buNone/>
            </a:pPr>
            <a:endParaRPr lang="zh-CN" altLang="en-US" dirty="0"/>
          </a:p>
        </p:txBody>
      </p:sp>
      <p:sp>
        <p:nvSpPr>
          <p:cNvPr id="4" name="内容占位符 2"/>
          <p:cNvSpPr txBox="1"/>
          <p:nvPr/>
        </p:nvSpPr>
        <p:spPr>
          <a:xfrm>
            <a:off x="539782" y="1557169"/>
            <a:ext cx="8229600" cy="4752528"/>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7015"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7015"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185"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185"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185"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buNone/>
            </a:pPr>
            <a:r>
              <a:rPr lang="zh-CN" altLang="en-US" sz="2800" b="1" dirty="0" smtClean="0">
                <a:solidFill>
                  <a:srgbClr val="FF0000"/>
                </a:solidFill>
                <a:latin typeface="微软雅黑" panose="020B0503020204020204" pitchFamily="34" charset="-122"/>
                <a:ea typeface="微软雅黑" panose="020B0503020204020204" pitchFamily="34" charset="-122"/>
                <a:cs typeface="Times New Roman" panose="02020603050405020304" pitchFamily="18" charset="0"/>
                <a:sym typeface="+mn-ea"/>
              </a:rPr>
              <a:t>把握要点：</a:t>
            </a:r>
            <a:endParaRPr lang="en-US" altLang="zh-CN" sz="2800" b="1" dirty="0" smtClean="0">
              <a:solidFill>
                <a:srgbClr val="FF0000"/>
              </a:solidFill>
              <a:latin typeface="微软雅黑" panose="020B0503020204020204" pitchFamily="34" charset="-122"/>
              <a:ea typeface="微软雅黑" panose="020B0503020204020204" pitchFamily="34" charset="-122"/>
              <a:cs typeface="Times New Roman" panose="02020603050405020304" pitchFamily="18" charset="0"/>
            </a:endParaRPr>
          </a:p>
          <a:p>
            <a:pPr lvl="0"/>
            <a:r>
              <a:rPr lang="en-US" altLang="zh-CN" sz="2800" dirty="0" smtClean="0">
                <a:solidFill>
                  <a:schemeClr val="accent2">
                    <a:lumMod val="50000"/>
                  </a:schemeClr>
                </a:solidFill>
                <a:latin typeface="+mj-ea"/>
                <a:ea typeface="+mj-ea"/>
                <a:sym typeface="+mn-ea"/>
              </a:rPr>
              <a:t>1</a:t>
            </a:r>
            <a:r>
              <a:rPr lang="zh-CN" altLang="en-US" sz="2800" dirty="0" smtClean="0">
                <a:solidFill>
                  <a:schemeClr val="accent2">
                    <a:lumMod val="50000"/>
                  </a:schemeClr>
                </a:solidFill>
                <a:latin typeface="+mj-ea"/>
                <a:ea typeface="+mj-ea"/>
                <a:sym typeface="+mn-ea"/>
              </a:rPr>
              <a:t>、</a:t>
            </a:r>
            <a:r>
              <a:rPr lang="zh-CN" altLang="zh-CN" sz="2800" dirty="0" smtClean="0">
                <a:solidFill>
                  <a:schemeClr val="accent2">
                    <a:lumMod val="50000"/>
                  </a:schemeClr>
                </a:solidFill>
                <a:latin typeface="+mj-ea"/>
                <a:ea typeface="+mj-ea"/>
                <a:sym typeface="+mn-ea"/>
              </a:rPr>
              <a:t>确需分疗程间断</a:t>
            </a:r>
            <a:r>
              <a:rPr lang="zh-CN" altLang="zh-CN" sz="2800" u="sng" dirty="0" smtClean="0">
                <a:solidFill>
                  <a:schemeClr val="accent2">
                    <a:lumMod val="50000"/>
                  </a:schemeClr>
                </a:solidFill>
                <a:latin typeface="+mj-ea"/>
                <a:ea typeface="+mj-ea"/>
                <a:sym typeface="+mn-ea"/>
              </a:rPr>
              <a:t>多次住院</a:t>
            </a:r>
            <a:r>
              <a:rPr lang="zh-CN" altLang="zh-CN" sz="2800" dirty="0" smtClean="0">
                <a:solidFill>
                  <a:schemeClr val="accent2">
                    <a:lumMod val="50000"/>
                  </a:schemeClr>
                </a:solidFill>
                <a:latin typeface="+mj-ea"/>
                <a:ea typeface="+mj-ea"/>
                <a:sym typeface="+mn-ea"/>
              </a:rPr>
              <a:t>治疗的</a:t>
            </a:r>
            <a:r>
              <a:rPr lang="zh-CN" altLang="zh-CN" sz="2800" u="sng" dirty="0" smtClean="0">
                <a:solidFill>
                  <a:schemeClr val="accent2">
                    <a:lumMod val="50000"/>
                  </a:schemeClr>
                </a:solidFill>
                <a:latin typeface="+mj-ea"/>
                <a:ea typeface="+mj-ea"/>
                <a:sym typeface="+mn-ea"/>
              </a:rPr>
              <a:t>特殊慢性病、白血病、脑瘫康复</a:t>
            </a:r>
            <a:r>
              <a:rPr lang="zh-CN" altLang="zh-CN" sz="2800" dirty="0" smtClean="0">
                <a:solidFill>
                  <a:schemeClr val="accent2">
                    <a:lumMod val="50000"/>
                  </a:schemeClr>
                </a:solidFill>
                <a:latin typeface="+mj-ea"/>
                <a:ea typeface="+mj-ea"/>
                <a:sym typeface="+mn-ea"/>
              </a:rPr>
              <a:t>等患者。</a:t>
            </a:r>
            <a:endParaRPr lang="zh-CN" altLang="zh-CN" sz="2800" dirty="0" smtClean="0">
              <a:solidFill>
                <a:schemeClr val="accent2">
                  <a:lumMod val="50000"/>
                </a:schemeClr>
              </a:solidFill>
              <a:latin typeface="+mj-ea"/>
              <a:ea typeface="+mj-ea"/>
            </a:endParaRPr>
          </a:p>
          <a:p>
            <a:pPr lvl="0"/>
            <a:r>
              <a:rPr lang="en-US" altLang="zh-CN" sz="2800" dirty="0" smtClean="0">
                <a:solidFill>
                  <a:schemeClr val="accent2">
                    <a:lumMod val="50000"/>
                  </a:schemeClr>
                </a:solidFill>
                <a:latin typeface="+mj-ea"/>
                <a:ea typeface="+mj-ea"/>
                <a:sym typeface="+mn-ea"/>
              </a:rPr>
              <a:t>2、</a:t>
            </a:r>
            <a:r>
              <a:rPr lang="zh-CN" altLang="zh-CN" sz="2800" u="sng" dirty="0" smtClean="0">
                <a:solidFill>
                  <a:schemeClr val="accent2">
                    <a:lumMod val="50000"/>
                  </a:schemeClr>
                </a:solidFill>
                <a:latin typeface="+mj-ea"/>
                <a:ea typeface="+mj-ea"/>
                <a:sym typeface="+mn-ea"/>
              </a:rPr>
              <a:t>同</a:t>
            </a:r>
            <a:r>
              <a:rPr lang="zh-CN" altLang="zh-CN" sz="2800" u="sng" dirty="0">
                <a:solidFill>
                  <a:schemeClr val="accent2">
                    <a:lumMod val="50000"/>
                  </a:schemeClr>
                </a:solidFill>
                <a:latin typeface="+mj-ea"/>
                <a:ea typeface="+mj-ea"/>
                <a:sym typeface="+mn-ea"/>
              </a:rPr>
              <a:t>一医院</a:t>
            </a:r>
            <a:r>
              <a:rPr lang="zh-CN" altLang="zh-CN" sz="2800" dirty="0">
                <a:solidFill>
                  <a:schemeClr val="accent2">
                    <a:lumMod val="50000"/>
                  </a:schemeClr>
                </a:solidFill>
                <a:latin typeface="+mj-ea"/>
                <a:ea typeface="+mj-ea"/>
                <a:sym typeface="+mn-ea"/>
              </a:rPr>
              <a:t>多次住院</a:t>
            </a:r>
            <a:r>
              <a:rPr lang="zh-CN" altLang="zh-CN" sz="2800" dirty="0" smtClean="0">
                <a:solidFill>
                  <a:schemeClr val="accent2">
                    <a:lumMod val="50000"/>
                  </a:schemeClr>
                </a:solidFill>
                <a:latin typeface="+mj-ea"/>
                <a:ea typeface="+mj-ea"/>
                <a:sym typeface="+mn-ea"/>
              </a:rPr>
              <a:t>治疗。</a:t>
            </a:r>
            <a:endParaRPr lang="zh-CN" altLang="zh-CN" sz="2800" dirty="0" smtClean="0">
              <a:solidFill>
                <a:schemeClr val="accent2">
                  <a:lumMod val="50000"/>
                </a:schemeClr>
              </a:solidFill>
              <a:latin typeface="+mj-ea"/>
              <a:ea typeface="+mj-ea"/>
              <a:sym typeface="+mn-ea"/>
            </a:endParaRPr>
          </a:p>
          <a:p>
            <a:pPr lvl="0"/>
            <a:r>
              <a:rPr lang="en-US" altLang="zh-CN" sz="2800" dirty="0">
                <a:solidFill>
                  <a:schemeClr val="accent2">
                    <a:lumMod val="50000"/>
                  </a:schemeClr>
                </a:solidFill>
                <a:latin typeface="+mj-ea"/>
                <a:ea typeface="+mj-ea"/>
                <a:sym typeface="+mn-ea"/>
              </a:rPr>
              <a:t>3</a:t>
            </a:r>
            <a:r>
              <a:rPr lang="zh-CN" altLang="zh-CN" sz="2800" dirty="0">
                <a:solidFill>
                  <a:schemeClr val="accent2">
                    <a:lumMod val="50000"/>
                  </a:schemeClr>
                </a:solidFill>
                <a:latin typeface="+mj-ea"/>
                <a:ea typeface="+mj-ea"/>
                <a:sym typeface="+mn-ea"/>
              </a:rPr>
              <a:t>、参保年度内只设</a:t>
            </a:r>
            <a:r>
              <a:rPr lang="zh-CN" altLang="zh-CN" sz="2800" u="sng" dirty="0">
                <a:solidFill>
                  <a:schemeClr val="accent2">
                    <a:lumMod val="50000"/>
                  </a:schemeClr>
                </a:solidFill>
                <a:latin typeface="+mj-ea"/>
                <a:ea typeface="+mj-ea"/>
                <a:sym typeface="+mn-ea"/>
              </a:rPr>
              <a:t>一次起付</a:t>
            </a:r>
            <a:r>
              <a:rPr lang="zh-CN" altLang="zh-CN" sz="2800" u="sng" dirty="0" smtClean="0">
                <a:solidFill>
                  <a:schemeClr val="accent2">
                    <a:lumMod val="50000"/>
                  </a:schemeClr>
                </a:solidFill>
                <a:latin typeface="+mj-ea"/>
                <a:ea typeface="+mj-ea"/>
                <a:sym typeface="+mn-ea"/>
              </a:rPr>
              <a:t>线</a:t>
            </a:r>
            <a:r>
              <a:rPr lang="zh-CN" altLang="en-US" sz="2800" dirty="0" smtClean="0">
                <a:solidFill>
                  <a:schemeClr val="accent2">
                    <a:lumMod val="50000"/>
                  </a:schemeClr>
                </a:solidFill>
                <a:latin typeface="+mj-ea"/>
                <a:ea typeface="+mj-ea"/>
                <a:sym typeface="+mn-ea"/>
              </a:rPr>
              <a:t>。</a:t>
            </a:r>
            <a:endParaRPr lang="zh-CN" altLang="en-US" sz="2800" dirty="0"/>
          </a:p>
          <a:p>
            <a:pPr>
              <a:buFont typeface="Wingdings 2"/>
              <a:buNone/>
            </a:pPr>
            <a:endParaRPr lang="zh-CN" altLang="en-US" dirty="0"/>
          </a:p>
        </p:txBody>
      </p:sp>
      <p:sp>
        <p:nvSpPr>
          <p:cNvPr id="9" name="标题 1"/>
          <p:cNvSpPr>
            <a:spLocks noGrp="1"/>
          </p:cNvSpPr>
          <p:nvPr>
            <p:ph type="title"/>
          </p:nvPr>
        </p:nvSpPr>
        <p:spPr>
          <a:xfrm>
            <a:off x="467544" y="620688"/>
            <a:ext cx="8229600" cy="576064"/>
          </a:xfrm>
        </p:spPr>
        <p:txBody>
          <a:bodyPr>
            <a:normAutofit fontScale="90000"/>
          </a:bodyPr>
          <a:lstStyle/>
          <a:p>
            <a:r>
              <a:rPr lang="en-US" altLang="zh-CN" sz="3600" b="1" dirty="0" smtClean="0">
                <a:solidFill>
                  <a:srgbClr val="FF0000"/>
                </a:solidFill>
                <a:latin typeface="微软雅黑" panose="020B0503020204020204" pitchFamily="34" charset="-122"/>
                <a:ea typeface="微软雅黑" panose="020B0503020204020204" pitchFamily="34" charset="-122"/>
              </a:rPr>
              <a:t>   </a:t>
            </a:r>
            <a:endParaRPr lang="zh-CN" altLang="en-US" sz="36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39649" y="1844824"/>
            <a:ext cx="8229600" cy="4464496"/>
          </a:xfrm>
        </p:spPr>
        <p:txBody>
          <a:bodyPr>
            <a:normAutofit/>
          </a:bodyPr>
          <a:lstStyle/>
          <a:p>
            <a:pPr marL="0" indent="0">
              <a:buNone/>
            </a:pPr>
            <a:endParaRPr lang="zh-CN" altLang="zh-CN" dirty="0">
              <a:latin typeface="隶书" pitchFamily="49" charset="-122"/>
              <a:ea typeface="隶书" pitchFamily="49" charset="-122"/>
            </a:endParaRPr>
          </a:p>
          <a:p>
            <a:pPr>
              <a:buNone/>
            </a:pPr>
            <a:endParaRPr lang="zh-CN" altLang="en-US" dirty="0"/>
          </a:p>
        </p:txBody>
      </p:sp>
      <p:sp>
        <p:nvSpPr>
          <p:cNvPr id="4" name="内容占位符 2"/>
          <p:cNvSpPr txBox="1"/>
          <p:nvPr/>
        </p:nvSpPr>
        <p:spPr>
          <a:xfrm>
            <a:off x="565182" y="1988969"/>
            <a:ext cx="8229600" cy="4752528"/>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7015"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7015"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185"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185"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185"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r>
              <a:rPr lang="zh-CN" altLang="zh-CN" sz="2400" b="1" dirty="0">
                <a:latin typeface="微软雅黑" panose="020B0503020204020204" pitchFamily="34" charset="-122"/>
                <a:ea typeface="微软雅黑" panose="020B0503020204020204" pitchFamily="34" charset="-122"/>
                <a:cs typeface="微软雅黑" panose="020B0503020204020204" pitchFamily="34" charset="-122"/>
              </a:rPr>
              <a:t>第二十五条</a:t>
            </a:r>
            <a:r>
              <a:rPr lang="en-US" altLang="zh-CN" sz="2400" dirty="0">
                <a:latin typeface="微软雅黑" panose="020B0503020204020204" pitchFamily="34" charset="-122"/>
                <a:ea typeface="微软雅黑" panose="020B0503020204020204" pitchFamily="34" charset="-122"/>
                <a:cs typeface="微软雅黑" panose="020B0503020204020204" pitchFamily="34" charset="-122"/>
              </a:rPr>
              <a:t>   </a:t>
            </a:r>
            <a:r>
              <a:rPr lang="zh-CN" altLang="zh-CN" sz="2400" dirty="0">
                <a:latin typeface="微软雅黑" panose="020B0503020204020204" pitchFamily="34" charset="-122"/>
                <a:ea typeface="微软雅黑" panose="020B0503020204020204" pitchFamily="34" charset="-122"/>
                <a:cs typeface="微软雅黑" panose="020B0503020204020204" pitchFamily="34" charset="-122"/>
              </a:rPr>
              <a:t>城乡低保户、特困人员、重点优抚对象、计划生育特殊困难家庭等困难群体起付线和报销政策按现行有关规定继续执行。</a:t>
            </a:r>
            <a:endParaRPr lang="zh-CN" altLang="zh-CN" sz="2400" dirty="0">
              <a:latin typeface="微软雅黑" panose="020B0503020204020204" pitchFamily="34" charset="-122"/>
              <a:ea typeface="微软雅黑" panose="020B0503020204020204" pitchFamily="34" charset="-122"/>
              <a:cs typeface="微软雅黑" panose="020B0503020204020204" pitchFamily="34" charset="-122"/>
            </a:endParaRPr>
          </a:p>
          <a:p>
            <a:pPr>
              <a:buFont typeface="Wingdings 2"/>
              <a:buNone/>
            </a:pPr>
            <a:endParaRPr lang="zh-CN" altLang="en-US" sz="2400"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9" name="标题 1"/>
          <p:cNvSpPr>
            <a:spLocks noGrp="1"/>
          </p:cNvSpPr>
          <p:nvPr>
            <p:ph type="title"/>
          </p:nvPr>
        </p:nvSpPr>
        <p:spPr>
          <a:xfrm>
            <a:off x="467544" y="620688"/>
            <a:ext cx="8229600" cy="576064"/>
          </a:xfrm>
        </p:spPr>
        <p:txBody>
          <a:bodyPr>
            <a:normAutofit fontScale="90000"/>
          </a:bodyPr>
          <a:lstStyle/>
          <a:p>
            <a:r>
              <a:rPr lang="en-US" altLang="zh-CN" sz="3600" b="1" dirty="0" smtClean="0">
                <a:solidFill>
                  <a:srgbClr val="FF0000"/>
                </a:solidFill>
                <a:latin typeface="微软雅黑" panose="020B0503020204020204" pitchFamily="34" charset="-122"/>
                <a:ea typeface="微软雅黑" panose="020B0503020204020204" pitchFamily="34" charset="-122"/>
              </a:rPr>
              <a:t>  </a:t>
            </a:r>
            <a:endParaRPr lang="zh-CN" altLang="en-US" sz="36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7" name="标题 1"/>
          <p:cNvSpPr txBox="1"/>
          <p:nvPr/>
        </p:nvSpPr>
        <p:spPr>
          <a:xfrm>
            <a:off x="662427" y="1515432"/>
            <a:ext cx="8034716" cy="398055"/>
          </a:xfrm>
          <a:prstGeom prst="rect">
            <a:avLst/>
          </a:prstGeom>
        </p:spPr>
        <p:txBody>
          <a:bodyPr vert="horz" lIns="0" rIns="0" bIns="0" anchor="b">
            <a:normAutofit fontScale="250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l"/>
            <a:r>
              <a:rPr lang="zh-CN" altLang="en-US" sz="2000" b="1" dirty="0">
                <a:solidFill>
                  <a:schemeClr val="accent2">
                    <a:lumMod val="50000"/>
                  </a:schemeClr>
                </a:solidFill>
                <a:latin typeface="微软雅黑" panose="020B0503020204020204" pitchFamily="34" charset="-122"/>
                <a:ea typeface="微软雅黑" panose="020B0503020204020204" pitchFamily="34" charset="-122"/>
                <a:cs typeface="Times New Roman" panose="02020603050405020304" pitchFamily="18" charset="0"/>
              </a:rPr>
              <a:t> </a:t>
            </a:r>
            <a:r>
              <a:rPr lang="zh-CN" altLang="en-US" sz="2000" b="1" dirty="0" smtClean="0">
                <a:solidFill>
                  <a:schemeClr val="accent2">
                    <a:lumMod val="50000"/>
                  </a:schemeClr>
                </a:solidFill>
                <a:latin typeface="微软雅黑" panose="020B0503020204020204" pitchFamily="34" charset="-122"/>
                <a:ea typeface="微软雅黑" panose="020B0503020204020204" pitchFamily="34" charset="-122"/>
                <a:cs typeface="Times New Roman" panose="02020603050405020304" pitchFamily="18" charset="0"/>
              </a:rPr>
              <a:t> </a:t>
            </a:r>
            <a:r>
              <a:rPr lang="zh-CN" altLang="en-US" sz="9600" b="1" dirty="0" smtClean="0">
                <a:solidFill>
                  <a:schemeClr val="accent1">
                    <a:lumMod val="75000"/>
                  </a:schemeClr>
                </a:solidFill>
                <a:latin typeface="微软雅黑" panose="020B0503020204020204" pitchFamily="34" charset="-122"/>
                <a:ea typeface="微软雅黑" panose="020B0503020204020204" pitchFamily="34" charset="-122"/>
                <a:cs typeface="Times New Roman" panose="02020603050405020304" pitchFamily="18" charset="0"/>
              </a:rPr>
              <a:t>（五）、特殊人群住院</a:t>
            </a:r>
            <a:endParaRPr lang="zh-CN" altLang="en-US" sz="9600" b="1" dirty="0" smtClean="0">
              <a:solidFill>
                <a:schemeClr val="accent1">
                  <a:lumMod val="75000"/>
                </a:schemeClr>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39649" y="1844824"/>
            <a:ext cx="8229600" cy="4464496"/>
          </a:xfrm>
        </p:spPr>
        <p:txBody>
          <a:bodyPr>
            <a:normAutofit/>
          </a:bodyPr>
          <a:lstStyle/>
          <a:p>
            <a:pPr marL="0" indent="0">
              <a:buNone/>
            </a:pPr>
            <a:endParaRPr lang="zh-CN" altLang="zh-CN" dirty="0">
              <a:latin typeface="隶书" pitchFamily="49" charset="-122"/>
              <a:ea typeface="隶书" pitchFamily="49" charset="-122"/>
            </a:endParaRPr>
          </a:p>
          <a:p>
            <a:pPr>
              <a:buNone/>
            </a:pPr>
            <a:endParaRPr lang="zh-CN" altLang="en-US" dirty="0"/>
          </a:p>
        </p:txBody>
      </p:sp>
      <p:sp>
        <p:nvSpPr>
          <p:cNvPr id="4" name="内容占位符 2"/>
          <p:cNvSpPr txBox="1"/>
          <p:nvPr/>
        </p:nvSpPr>
        <p:spPr>
          <a:xfrm>
            <a:off x="564547" y="1988969"/>
            <a:ext cx="8229600" cy="4752528"/>
          </a:xfrm>
          <a:prstGeom prst="rect">
            <a:avLst/>
          </a:prstGeom>
        </p:spPr>
        <p:txBody>
          <a:bodyPr vert="horz">
            <a:normAutofit fontScale="90000" lnSpcReduction="20000"/>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7015"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7015"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185"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185"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185"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buNone/>
            </a:pPr>
            <a:r>
              <a:rPr lang="zh-CN" altLang="en-US" sz="2800" b="1" dirty="0" smtClean="0">
                <a:solidFill>
                  <a:srgbClr val="FF0000"/>
                </a:solidFill>
                <a:latin typeface="微软雅黑" panose="020B0503020204020204" pitchFamily="34" charset="-122"/>
                <a:ea typeface="微软雅黑" panose="020B0503020204020204" pitchFamily="34" charset="-122"/>
                <a:cs typeface="Times New Roman" panose="02020603050405020304" pitchFamily="18" charset="0"/>
                <a:sym typeface="+mn-ea"/>
              </a:rPr>
              <a:t>把握要点：</a:t>
            </a:r>
            <a:endParaRPr lang="en-US" altLang="zh-CN" sz="2800" b="1" dirty="0" smtClean="0">
              <a:solidFill>
                <a:srgbClr val="FF0000"/>
              </a:solidFill>
              <a:latin typeface="微软雅黑" panose="020B0503020204020204" pitchFamily="34" charset="-122"/>
              <a:ea typeface="微软雅黑" panose="020B0503020204020204" pitchFamily="34" charset="-122"/>
              <a:cs typeface="Times New Roman" panose="02020603050405020304" pitchFamily="18" charset="0"/>
            </a:endParaRPr>
          </a:p>
          <a:p>
            <a:pPr lvl="0"/>
            <a:r>
              <a:rPr lang="en-US" altLang="zh-CN" sz="2800" dirty="0" smtClean="0">
                <a:solidFill>
                  <a:schemeClr val="accent2">
                    <a:lumMod val="50000"/>
                  </a:schemeClr>
                </a:solidFill>
                <a:latin typeface="+mj-ea"/>
                <a:ea typeface="+mj-ea"/>
                <a:sym typeface="+mn-ea"/>
              </a:rPr>
              <a:t>1、</a:t>
            </a:r>
            <a:r>
              <a:rPr lang="zh-CN" altLang="zh-CN" sz="2800" dirty="0" smtClean="0">
                <a:solidFill>
                  <a:schemeClr val="accent2">
                    <a:lumMod val="50000"/>
                  </a:schemeClr>
                </a:solidFill>
                <a:latin typeface="+mj-ea"/>
                <a:ea typeface="+mj-ea"/>
                <a:sym typeface="+mn-ea"/>
              </a:rPr>
              <a:t>低</a:t>
            </a:r>
            <a:r>
              <a:rPr lang="zh-CN" altLang="zh-CN" sz="2800" dirty="0">
                <a:solidFill>
                  <a:schemeClr val="accent2">
                    <a:lumMod val="50000"/>
                  </a:schemeClr>
                </a:solidFill>
                <a:latin typeface="+mj-ea"/>
                <a:ea typeface="+mj-ea"/>
                <a:sym typeface="+mn-ea"/>
              </a:rPr>
              <a:t>保对象中的“三无”人员、丧失劳动能力的重度残疾人（凭残疾证）、五保户在定点医疗机构就医的，</a:t>
            </a:r>
            <a:r>
              <a:rPr lang="zh-CN" altLang="zh-CN" sz="2800" u="sng" dirty="0">
                <a:solidFill>
                  <a:schemeClr val="accent2">
                    <a:lumMod val="50000"/>
                  </a:schemeClr>
                </a:solidFill>
                <a:latin typeface="+mj-ea"/>
                <a:ea typeface="+mj-ea"/>
                <a:sym typeface="+mn-ea"/>
              </a:rPr>
              <a:t>免除住院起付线</a:t>
            </a:r>
            <a:r>
              <a:rPr lang="zh-CN" altLang="zh-CN" sz="2800" dirty="0">
                <a:solidFill>
                  <a:schemeClr val="accent2">
                    <a:lumMod val="50000"/>
                  </a:schemeClr>
                </a:solidFill>
                <a:latin typeface="+mj-ea"/>
                <a:ea typeface="+mj-ea"/>
                <a:sym typeface="+mn-ea"/>
              </a:rPr>
              <a:t>。</a:t>
            </a:r>
            <a:endParaRPr lang="zh-CN" altLang="zh-CN" sz="2800" dirty="0">
              <a:solidFill>
                <a:schemeClr val="accent2">
                  <a:lumMod val="50000"/>
                </a:schemeClr>
              </a:solidFill>
              <a:latin typeface="+mj-ea"/>
              <a:ea typeface="+mj-ea"/>
            </a:endParaRPr>
          </a:p>
          <a:p>
            <a:pPr lvl="0"/>
            <a:r>
              <a:rPr lang="en-US" altLang="zh-CN" sz="2800" dirty="0" smtClean="0">
                <a:solidFill>
                  <a:schemeClr val="accent2">
                    <a:lumMod val="50000"/>
                  </a:schemeClr>
                </a:solidFill>
                <a:latin typeface="+mj-ea"/>
                <a:ea typeface="+mj-ea"/>
                <a:sym typeface="+mn-ea"/>
              </a:rPr>
              <a:t>2、</a:t>
            </a:r>
            <a:r>
              <a:rPr lang="zh-CN" altLang="zh-CN" sz="2800" dirty="0" smtClean="0">
                <a:solidFill>
                  <a:schemeClr val="accent2">
                    <a:lumMod val="50000"/>
                  </a:schemeClr>
                </a:solidFill>
                <a:latin typeface="+mj-ea"/>
                <a:ea typeface="+mj-ea"/>
                <a:sym typeface="+mn-ea"/>
              </a:rPr>
              <a:t>重点</a:t>
            </a:r>
            <a:r>
              <a:rPr lang="zh-CN" altLang="zh-CN" sz="2800" dirty="0">
                <a:solidFill>
                  <a:schemeClr val="accent2">
                    <a:lumMod val="50000"/>
                  </a:schemeClr>
                </a:solidFill>
                <a:latin typeface="+mj-ea"/>
                <a:ea typeface="+mj-ea"/>
                <a:sym typeface="+mn-ea"/>
              </a:rPr>
              <a:t>优抚对象及低保对象，免除参保年度内</a:t>
            </a:r>
            <a:r>
              <a:rPr lang="zh-CN" altLang="zh-CN" sz="2800" u="sng" dirty="0">
                <a:solidFill>
                  <a:schemeClr val="accent2">
                    <a:lumMod val="50000"/>
                  </a:schemeClr>
                </a:solidFill>
                <a:latin typeface="+mj-ea"/>
                <a:ea typeface="+mj-ea"/>
                <a:sym typeface="+mn-ea"/>
              </a:rPr>
              <a:t>首次住院起付线</a:t>
            </a:r>
            <a:r>
              <a:rPr lang="zh-CN" altLang="zh-CN" sz="2800" dirty="0">
                <a:solidFill>
                  <a:schemeClr val="accent2">
                    <a:lumMod val="50000"/>
                  </a:schemeClr>
                </a:solidFill>
                <a:latin typeface="+mj-ea"/>
                <a:ea typeface="+mj-ea"/>
                <a:sym typeface="+mn-ea"/>
              </a:rPr>
              <a:t>。</a:t>
            </a:r>
            <a:endParaRPr lang="zh-CN" altLang="zh-CN" sz="2800" dirty="0">
              <a:solidFill>
                <a:schemeClr val="accent2">
                  <a:lumMod val="50000"/>
                </a:schemeClr>
              </a:solidFill>
              <a:latin typeface="+mj-ea"/>
              <a:ea typeface="+mj-ea"/>
            </a:endParaRPr>
          </a:p>
          <a:p>
            <a:pPr lvl="0"/>
            <a:r>
              <a:rPr lang="en-US" altLang="zh-CN" sz="2800" dirty="0">
                <a:solidFill>
                  <a:schemeClr val="accent2">
                    <a:lumMod val="50000"/>
                  </a:schemeClr>
                </a:solidFill>
                <a:latin typeface="+mj-ea"/>
                <a:ea typeface="+mj-ea"/>
                <a:sym typeface="+mn-ea"/>
              </a:rPr>
              <a:t>3</a:t>
            </a:r>
            <a:r>
              <a:rPr lang="zh-CN" altLang="zh-CN" sz="2800" dirty="0">
                <a:solidFill>
                  <a:schemeClr val="accent2">
                    <a:lumMod val="50000"/>
                  </a:schemeClr>
                </a:solidFill>
                <a:latin typeface="+mj-ea"/>
                <a:ea typeface="+mj-ea"/>
                <a:sym typeface="+mn-ea"/>
              </a:rPr>
              <a:t>、免除的住院起付线进入基本医疗保险按</a:t>
            </a:r>
            <a:r>
              <a:rPr lang="zh-CN" altLang="zh-CN" sz="2800" dirty="0">
                <a:solidFill>
                  <a:srgbClr val="FF0000"/>
                </a:solidFill>
                <a:latin typeface="+mj-ea"/>
                <a:ea typeface="+mj-ea"/>
                <a:sym typeface="+mn-ea"/>
              </a:rPr>
              <a:t>当次就诊医疗机构住院报销比例</a:t>
            </a:r>
            <a:r>
              <a:rPr lang="zh-CN" altLang="zh-CN" sz="2800" dirty="0">
                <a:solidFill>
                  <a:schemeClr val="accent2">
                    <a:lumMod val="50000"/>
                  </a:schemeClr>
                </a:solidFill>
                <a:latin typeface="+mj-ea"/>
                <a:ea typeface="+mj-ea"/>
                <a:sym typeface="+mn-ea"/>
              </a:rPr>
              <a:t>执行。</a:t>
            </a:r>
            <a:endParaRPr lang="zh-CN" altLang="zh-CN" sz="2800" dirty="0">
              <a:solidFill>
                <a:schemeClr val="accent2">
                  <a:lumMod val="50000"/>
                </a:schemeClr>
              </a:solidFill>
              <a:latin typeface="+mj-ea"/>
              <a:ea typeface="+mj-ea"/>
            </a:endParaRPr>
          </a:p>
          <a:p>
            <a:pPr>
              <a:buFont typeface="Wingdings 2"/>
              <a:buNone/>
            </a:pPr>
            <a:r>
              <a:rPr lang="en-US" altLang="zh-CN" sz="2800" dirty="0">
                <a:solidFill>
                  <a:schemeClr val="accent2">
                    <a:lumMod val="50000"/>
                  </a:schemeClr>
                </a:solidFill>
                <a:latin typeface="+mj-ea"/>
                <a:ea typeface="+mj-ea"/>
                <a:sym typeface="+mn-ea"/>
              </a:rPr>
              <a:t>4</a:t>
            </a:r>
            <a:r>
              <a:rPr lang="zh-CN" altLang="zh-CN" sz="2800" dirty="0">
                <a:solidFill>
                  <a:schemeClr val="accent2">
                    <a:lumMod val="50000"/>
                  </a:schemeClr>
                </a:solidFill>
                <a:latin typeface="+mj-ea"/>
                <a:ea typeface="+mj-ea"/>
                <a:sym typeface="+mn-ea"/>
              </a:rPr>
              <a:t>、计生特殊困难家庭生育医疗待遇。计划生育特殊困难家庭，</a:t>
            </a:r>
            <a:r>
              <a:rPr lang="zh-CN" altLang="zh-CN" sz="2800" u="sng" dirty="0">
                <a:solidFill>
                  <a:schemeClr val="accent2">
                    <a:lumMod val="50000"/>
                  </a:schemeClr>
                </a:solidFill>
                <a:latin typeface="+mj-ea"/>
                <a:ea typeface="+mj-ea"/>
                <a:sym typeface="+mn-ea"/>
              </a:rPr>
              <a:t>确需实施辅助生殖技术</a:t>
            </a:r>
            <a:r>
              <a:rPr lang="zh-CN" altLang="zh-CN" sz="2800" dirty="0">
                <a:solidFill>
                  <a:schemeClr val="accent2">
                    <a:lumMod val="50000"/>
                  </a:schemeClr>
                </a:solidFill>
                <a:latin typeface="+mj-ea"/>
                <a:ea typeface="+mj-ea"/>
                <a:sym typeface="+mn-ea"/>
              </a:rPr>
              <a:t>，由</a:t>
            </a:r>
            <a:r>
              <a:rPr lang="zh-CN" altLang="zh-CN" sz="2800" u="sng" dirty="0">
                <a:solidFill>
                  <a:schemeClr val="accent2">
                    <a:lumMod val="50000"/>
                  </a:schemeClr>
                </a:solidFill>
                <a:latin typeface="+mj-ea"/>
                <a:ea typeface="+mj-ea"/>
                <a:sym typeface="+mn-ea"/>
              </a:rPr>
              <a:t>指定医疗机构提供相应技术服务</a:t>
            </a:r>
            <a:r>
              <a:rPr lang="zh-CN" altLang="zh-CN" sz="2800" dirty="0">
                <a:solidFill>
                  <a:schemeClr val="accent2">
                    <a:lumMod val="50000"/>
                  </a:schemeClr>
                </a:solidFill>
                <a:latin typeface="+mj-ea"/>
                <a:ea typeface="+mj-ea"/>
                <a:sym typeface="+mn-ea"/>
              </a:rPr>
              <a:t>，其基本项目的服务费用纳入城乡居民基本医疗保险支付范围，执行</a:t>
            </a:r>
            <a:r>
              <a:rPr lang="zh-CN" altLang="zh-CN" sz="2800" u="sng" dirty="0">
                <a:solidFill>
                  <a:schemeClr val="accent2">
                    <a:lumMod val="50000"/>
                  </a:schemeClr>
                </a:solidFill>
                <a:latin typeface="+mj-ea"/>
                <a:ea typeface="+mj-ea"/>
                <a:sym typeface="+mn-ea"/>
              </a:rPr>
              <a:t>同类别医疗机构</a:t>
            </a:r>
            <a:r>
              <a:rPr lang="zh-CN" altLang="zh-CN" sz="2800" dirty="0">
                <a:solidFill>
                  <a:schemeClr val="accent2">
                    <a:lumMod val="50000"/>
                  </a:schemeClr>
                </a:solidFill>
                <a:latin typeface="+mj-ea"/>
                <a:ea typeface="+mj-ea"/>
                <a:sym typeface="+mn-ea"/>
              </a:rPr>
              <a:t>住院报销规定，最高支付限额</a:t>
            </a:r>
            <a:r>
              <a:rPr lang="zh-CN" altLang="zh-CN" sz="2800" u="sng" dirty="0">
                <a:solidFill>
                  <a:schemeClr val="accent2">
                    <a:lumMod val="50000"/>
                  </a:schemeClr>
                </a:solidFill>
                <a:latin typeface="+mj-ea"/>
                <a:ea typeface="+mj-ea"/>
                <a:sym typeface="+mn-ea"/>
              </a:rPr>
              <a:t>为</a:t>
            </a:r>
            <a:r>
              <a:rPr lang="en-US" altLang="zh-CN" sz="2800" u="sng" dirty="0">
                <a:solidFill>
                  <a:schemeClr val="accent2">
                    <a:lumMod val="50000"/>
                  </a:schemeClr>
                </a:solidFill>
                <a:latin typeface="+mj-ea"/>
                <a:ea typeface="+mj-ea"/>
                <a:sym typeface="+mn-ea"/>
              </a:rPr>
              <a:t>2</a:t>
            </a:r>
            <a:r>
              <a:rPr lang="zh-CN" altLang="zh-CN" sz="2800" u="sng" dirty="0">
                <a:solidFill>
                  <a:schemeClr val="accent2">
                    <a:lumMod val="50000"/>
                  </a:schemeClr>
                </a:solidFill>
                <a:latin typeface="+mj-ea"/>
                <a:ea typeface="+mj-ea"/>
                <a:sym typeface="+mn-ea"/>
              </a:rPr>
              <a:t>万元</a:t>
            </a:r>
            <a:r>
              <a:rPr lang="zh-CN" altLang="zh-CN" sz="2800" dirty="0">
                <a:solidFill>
                  <a:schemeClr val="accent2">
                    <a:lumMod val="50000"/>
                  </a:schemeClr>
                </a:solidFill>
                <a:latin typeface="+mj-ea"/>
                <a:ea typeface="+mj-ea"/>
                <a:sym typeface="+mn-ea"/>
              </a:rPr>
              <a:t>。</a:t>
            </a:r>
            <a:endParaRPr lang="zh-CN" altLang="zh-CN" sz="2800" dirty="0">
              <a:solidFill>
                <a:schemeClr val="accent2">
                  <a:lumMod val="50000"/>
                </a:schemeClr>
              </a:solidFill>
              <a:latin typeface="+mj-ea"/>
              <a:ea typeface="+mj-ea"/>
            </a:endParaRPr>
          </a:p>
          <a:p>
            <a:pPr>
              <a:buFont typeface="Wingdings 2"/>
              <a:buNone/>
            </a:pPr>
            <a:endParaRPr lang="zh-CN" altLang="en-US" sz="2800"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9" name="标题 1"/>
          <p:cNvSpPr>
            <a:spLocks noGrp="1"/>
          </p:cNvSpPr>
          <p:nvPr>
            <p:ph type="title"/>
          </p:nvPr>
        </p:nvSpPr>
        <p:spPr>
          <a:xfrm>
            <a:off x="467544" y="620688"/>
            <a:ext cx="8229600" cy="576064"/>
          </a:xfrm>
        </p:spPr>
        <p:txBody>
          <a:bodyPr>
            <a:normAutofit fontScale="90000"/>
          </a:bodyPr>
          <a:lstStyle/>
          <a:p>
            <a:r>
              <a:rPr lang="en-US" altLang="zh-CN" sz="3600" b="1" dirty="0" smtClean="0">
                <a:solidFill>
                  <a:srgbClr val="FF0000"/>
                </a:solidFill>
                <a:latin typeface="微软雅黑" panose="020B0503020204020204" pitchFamily="34" charset="-122"/>
                <a:ea typeface="微软雅黑" panose="020B0503020204020204" pitchFamily="34" charset="-122"/>
              </a:rPr>
              <a:t>  </a:t>
            </a:r>
            <a:endParaRPr lang="zh-CN" altLang="en-US" sz="36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7" name="标题 1"/>
          <p:cNvSpPr txBox="1"/>
          <p:nvPr/>
        </p:nvSpPr>
        <p:spPr>
          <a:xfrm>
            <a:off x="662427" y="1515432"/>
            <a:ext cx="8034716" cy="398055"/>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l"/>
            <a:r>
              <a:rPr lang="zh-CN" altLang="en-US" sz="2000" b="1" dirty="0">
                <a:solidFill>
                  <a:schemeClr val="accent2">
                    <a:lumMod val="50000"/>
                  </a:schemeClr>
                </a:solidFill>
                <a:latin typeface="微软雅黑" panose="020B0503020204020204" pitchFamily="34" charset="-122"/>
                <a:ea typeface="微软雅黑" panose="020B0503020204020204" pitchFamily="34" charset="-122"/>
                <a:cs typeface="Times New Roman" panose="02020603050405020304" pitchFamily="18" charset="0"/>
              </a:rPr>
              <a:t> </a:t>
            </a:r>
            <a:r>
              <a:rPr lang="zh-CN" altLang="en-US" sz="2000" b="1" dirty="0" smtClean="0">
                <a:solidFill>
                  <a:schemeClr val="accent2">
                    <a:lumMod val="50000"/>
                  </a:schemeClr>
                </a:solidFill>
                <a:latin typeface="微软雅黑" panose="020B0503020204020204" pitchFamily="34" charset="-122"/>
                <a:ea typeface="微软雅黑" panose="020B0503020204020204" pitchFamily="34" charset="-122"/>
                <a:cs typeface="Times New Roman" panose="02020603050405020304" pitchFamily="18" charset="0"/>
              </a:rPr>
              <a:t> </a:t>
            </a:r>
            <a:endParaRPr lang="zh-CN" altLang="en-US" sz="11200" b="1" dirty="0" smtClean="0">
              <a:solidFill>
                <a:schemeClr val="accent1">
                  <a:lumMod val="75000"/>
                </a:schemeClr>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914400" y="1844675"/>
            <a:ext cx="8229600" cy="4464685"/>
          </a:xfrm>
        </p:spPr>
        <p:txBody>
          <a:bodyPr>
            <a:normAutofit/>
          </a:bodyPr>
          <a:lstStyle/>
          <a:p>
            <a:pPr marL="0" indent="0">
              <a:buNone/>
            </a:pPr>
            <a:endParaRPr lang="zh-CN" altLang="zh-CN" dirty="0">
              <a:latin typeface="隶书" pitchFamily="49" charset="-122"/>
              <a:ea typeface="隶书" pitchFamily="49" charset="-122"/>
            </a:endParaRPr>
          </a:p>
          <a:p>
            <a:pPr>
              <a:buNone/>
            </a:pPr>
            <a:endParaRPr lang="zh-CN" altLang="en-US" dirty="0"/>
          </a:p>
        </p:txBody>
      </p:sp>
      <p:sp>
        <p:nvSpPr>
          <p:cNvPr id="4" name="内容占位符 2"/>
          <p:cNvSpPr txBox="1"/>
          <p:nvPr/>
        </p:nvSpPr>
        <p:spPr>
          <a:xfrm>
            <a:off x="539782" y="1557169"/>
            <a:ext cx="8229600" cy="4752528"/>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7015"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7015"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185"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185"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185"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r>
              <a:rPr lang="zh-CN" altLang="zh-CN" sz="2800" dirty="0">
                <a:latin typeface="微软雅黑" panose="020B0503020204020204" pitchFamily="34" charset="-122"/>
                <a:ea typeface="微软雅黑" panose="020B0503020204020204" pitchFamily="34" charset="-122"/>
                <a:cs typeface="微软雅黑" panose="020B0503020204020204" pitchFamily="34" charset="-122"/>
              </a:rPr>
              <a:t>转诊转院联系方式</a:t>
            </a:r>
            <a:endParaRPr lang="zh-CN" altLang="zh-CN" sz="2800" dirty="0">
              <a:latin typeface="微软雅黑" panose="020B0503020204020204" pitchFamily="34" charset="-122"/>
              <a:ea typeface="微软雅黑" panose="020B0503020204020204" pitchFamily="34" charset="-122"/>
              <a:cs typeface="微软雅黑" panose="020B0503020204020204" pitchFamily="34" charset="-122"/>
            </a:endParaRPr>
          </a:p>
          <a:p>
            <a:r>
              <a:rPr lang="zh-CN" altLang="zh-CN" sz="2800" dirty="0">
                <a:latin typeface="微软雅黑" panose="020B0503020204020204" pitchFamily="34" charset="-122"/>
                <a:ea typeface="微软雅黑" panose="020B0503020204020204" pitchFamily="34" charset="-122"/>
                <a:cs typeface="微软雅黑" panose="020B0503020204020204" pitchFamily="34" charset="-122"/>
              </a:rPr>
              <a:t>电话：</a:t>
            </a:r>
            <a:r>
              <a:rPr lang="en-US" altLang="zh-CN" sz="2800" dirty="0">
                <a:latin typeface="微软雅黑" panose="020B0503020204020204" pitchFamily="34" charset="-122"/>
                <a:ea typeface="微软雅黑" panose="020B0503020204020204" pitchFamily="34" charset="-122"/>
                <a:cs typeface="微软雅黑" panose="020B0503020204020204" pitchFamily="34" charset="-122"/>
              </a:rPr>
              <a:t>5150727</a:t>
            </a:r>
            <a:r>
              <a:rPr lang="zh-CN" altLang="en-US" sz="2800" dirty="0">
                <a:latin typeface="微软雅黑" panose="020B0503020204020204" pitchFamily="34" charset="-122"/>
                <a:ea typeface="微软雅黑" panose="020B0503020204020204" pitchFamily="34" charset="-122"/>
                <a:cs typeface="微软雅黑" panose="020B0503020204020204" pitchFamily="34" charset="-122"/>
              </a:rPr>
              <a:t>，</a:t>
            </a:r>
            <a:r>
              <a:rPr lang="en-US" altLang="zh-CN" sz="2800" dirty="0">
                <a:latin typeface="微软雅黑" panose="020B0503020204020204" pitchFamily="34" charset="-122"/>
                <a:ea typeface="微软雅黑" panose="020B0503020204020204" pitchFamily="34" charset="-122"/>
                <a:cs typeface="微软雅黑" panose="020B0503020204020204" pitchFamily="34" charset="-122"/>
              </a:rPr>
              <a:t>5150721</a:t>
            </a:r>
            <a:endParaRPr lang="en-US" altLang="zh-CN" sz="2800" dirty="0">
              <a:latin typeface="微软雅黑" panose="020B0503020204020204" pitchFamily="34" charset="-122"/>
              <a:ea typeface="微软雅黑" panose="020B0503020204020204" pitchFamily="34" charset="-122"/>
              <a:cs typeface="微软雅黑" panose="020B0503020204020204" pitchFamily="34" charset="-122"/>
            </a:endParaRPr>
          </a:p>
          <a:p>
            <a:r>
              <a:rPr lang="en-US" altLang="zh-CN" sz="2800" dirty="0">
                <a:latin typeface="微软雅黑" panose="020B0503020204020204" pitchFamily="34" charset="-122"/>
                <a:ea typeface="微软雅黑" panose="020B0503020204020204" pitchFamily="34" charset="-122"/>
                <a:cs typeface="微软雅黑" panose="020B0503020204020204" pitchFamily="34" charset="-122"/>
              </a:rPr>
              <a:t>Q Q</a:t>
            </a:r>
            <a:r>
              <a:rPr lang="zh-CN" altLang="en-US" sz="2800" dirty="0">
                <a:latin typeface="微软雅黑" panose="020B0503020204020204" pitchFamily="34" charset="-122"/>
                <a:ea typeface="微软雅黑" panose="020B0503020204020204" pitchFamily="34" charset="-122"/>
                <a:cs typeface="微软雅黑" panose="020B0503020204020204" pitchFamily="34" charset="-122"/>
              </a:rPr>
              <a:t>：</a:t>
            </a:r>
            <a:r>
              <a:rPr lang="en-US" altLang="zh-CN" sz="2800" dirty="0">
                <a:latin typeface="微软雅黑" panose="020B0503020204020204" pitchFamily="34" charset="-122"/>
                <a:ea typeface="微软雅黑" panose="020B0503020204020204" pitchFamily="34" charset="-122"/>
                <a:cs typeface="微软雅黑" panose="020B0503020204020204" pitchFamily="34" charset="-122"/>
              </a:rPr>
              <a:t>3197106705</a:t>
            </a:r>
            <a:endParaRPr lang="zh-CN" altLang="en-US" sz="2800" dirty="0">
              <a:latin typeface="微软雅黑" panose="020B0503020204020204" pitchFamily="34" charset="-122"/>
              <a:ea typeface="微软雅黑" panose="020B0503020204020204" pitchFamily="34" charset="-122"/>
              <a:cs typeface="微软雅黑" panose="020B0503020204020204" pitchFamily="34" charset="-122"/>
            </a:endParaRPr>
          </a:p>
          <a:p>
            <a:pPr marL="0" indent="0">
              <a:buNone/>
            </a:pPr>
            <a:endParaRPr lang="en-US" altLang="zh-CN" sz="2800" dirty="0">
              <a:latin typeface="微软雅黑" panose="020B0503020204020204" pitchFamily="34" charset="-122"/>
              <a:ea typeface="微软雅黑" panose="020B0503020204020204" pitchFamily="34" charset="-122"/>
              <a:cs typeface="微软雅黑" panose="020B0503020204020204" pitchFamily="34" charset="-122"/>
            </a:endParaRPr>
          </a:p>
          <a:p>
            <a:endParaRPr lang="zh-CN" altLang="zh-CN" sz="2800" dirty="0">
              <a:latin typeface="微软雅黑" panose="020B0503020204020204" pitchFamily="34" charset="-122"/>
              <a:ea typeface="微软雅黑" panose="020B0503020204020204" pitchFamily="34" charset="-122"/>
              <a:cs typeface="微软雅黑" panose="020B0503020204020204" pitchFamily="34" charset="-122"/>
            </a:endParaRPr>
          </a:p>
          <a:p>
            <a:pPr>
              <a:buFont typeface="Wingdings 2"/>
              <a:buNone/>
            </a:pPr>
            <a:endParaRPr lang="zh-CN" altLang="en-US" sz="2800"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9" name="标题 1"/>
          <p:cNvSpPr>
            <a:spLocks noGrp="1"/>
          </p:cNvSpPr>
          <p:nvPr>
            <p:ph type="title" idx="4294967295"/>
          </p:nvPr>
        </p:nvSpPr>
        <p:spPr>
          <a:xfrm>
            <a:off x="914400" y="620395"/>
            <a:ext cx="8229600" cy="576580"/>
          </a:xfrm>
        </p:spPr>
        <p:txBody>
          <a:bodyPr>
            <a:normAutofit/>
          </a:bodyPr>
          <a:lstStyle/>
          <a:p>
            <a:r>
              <a:rPr lang="en-US" altLang="zh-CN" sz="2665" b="1" dirty="0" smtClean="0">
                <a:solidFill>
                  <a:srgbClr val="FF0000"/>
                </a:solidFill>
                <a:latin typeface="微软雅黑" panose="020B0503020204020204" pitchFamily="34" charset="-122"/>
                <a:ea typeface="微软雅黑" panose="020B0503020204020204" pitchFamily="34" charset="-122"/>
              </a:rPr>
              <a:t> </a:t>
            </a:r>
            <a:r>
              <a:rPr lang="zh-CN" altLang="en-US" sz="2800" b="1" dirty="0" smtClean="0">
                <a:solidFill>
                  <a:srgbClr val="0070C0"/>
                </a:solidFill>
                <a:latin typeface="微软雅黑" panose="020B0503020204020204" pitchFamily="34" charset="-122"/>
                <a:ea typeface="微软雅黑" panose="020B0503020204020204" pitchFamily="34" charset="-122"/>
              </a:rPr>
              <a:t>（六）转诊转院</a:t>
            </a:r>
            <a:endParaRPr lang="zh-CN" altLang="en-US" sz="2800" b="1" dirty="0" smtClean="0">
              <a:solidFill>
                <a:srgbClr val="0070C0"/>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39649" y="1844824"/>
            <a:ext cx="8229600" cy="4464496"/>
          </a:xfrm>
        </p:spPr>
        <p:txBody>
          <a:bodyPr>
            <a:normAutofit/>
          </a:bodyPr>
          <a:lstStyle/>
          <a:p>
            <a:pPr marL="0" indent="0">
              <a:buNone/>
            </a:pPr>
            <a:endParaRPr lang="zh-CN" altLang="zh-CN" dirty="0">
              <a:latin typeface="隶书" pitchFamily="49" charset="-122"/>
              <a:ea typeface="隶书" pitchFamily="49" charset="-122"/>
            </a:endParaRPr>
          </a:p>
          <a:p>
            <a:pPr>
              <a:buNone/>
            </a:pPr>
            <a:endParaRPr lang="zh-CN" altLang="en-US" dirty="0"/>
          </a:p>
        </p:txBody>
      </p:sp>
      <p:sp>
        <p:nvSpPr>
          <p:cNvPr id="4" name="内容占位符 2"/>
          <p:cNvSpPr txBox="1"/>
          <p:nvPr/>
        </p:nvSpPr>
        <p:spPr>
          <a:xfrm>
            <a:off x="564515" y="836295"/>
            <a:ext cx="8229600" cy="5362575"/>
          </a:xfrm>
          <a:prstGeom prst="rect">
            <a:avLst/>
          </a:prstGeom>
        </p:spPr>
        <p:txBody>
          <a:bodyPr vert="horz">
            <a:normAutofit fontScale="25000"/>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7015"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7015"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185"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185"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185"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buNone/>
            </a:pPr>
            <a:endParaRPr lang="en-US" altLang="zh-CN" sz="2800" b="1" dirty="0" smtClean="0">
              <a:solidFill>
                <a:srgbClr val="FF0000"/>
              </a:solidFill>
              <a:latin typeface="微软雅黑" panose="020B0503020204020204" pitchFamily="34" charset="-122"/>
              <a:ea typeface="微软雅黑" panose="020B0503020204020204" pitchFamily="34" charset="-122"/>
              <a:cs typeface="Times New Roman" panose="02020603050405020304" pitchFamily="18" charset="0"/>
            </a:endParaRPr>
          </a:p>
          <a:p>
            <a:pPr lvl="0"/>
            <a:r>
              <a:rPr lang="zh-CN" altLang="zh-CN" sz="9600" b="1" dirty="0">
                <a:latin typeface="微软雅黑" panose="020B0503020204020204" pitchFamily="34" charset="-122"/>
                <a:ea typeface="微软雅黑" panose="020B0503020204020204" pitchFamily="34" charset="-122"/>
                <a:sym typeface="+mn-ea"/>
              </a:rPr>
              <a:t>第二十六条</a:t>
            </a:r>
            <a:r>
              <a:rPr lang="en-US" altLang="zh-CN" sz="9600" dirty="0">
                <a:latin typeface="微软雅黑" panose="020B0503020204020204" pitchFamily="34" charset="-122"/>
                <a:ea typeface="微软雅黑" panose="020B0503020204020204" pitchFamily="34" charset="-122"/>
                <a:sym typeface="+mn-ea"/>
              </a:rPr>
              <a:t>   </a:t>
            </a:r>
            <a:r>
              <a:rPr lang="zh-CN" altLang="zh-CN" sz="9600" dirty="0">
                <a:latin typeface="微软雅黑" panose="020B0503020204020204" pitchFamily="34" charset="-122"/>
                <a:ea typeface="微软雅黑" panose="020B0503020204020204" pitchFamily="34" charset="-122"/>
                <a:sym typeface="+mn-ea"/>
              </a:rPr>
              <a:t>参保人员捐赠器官或组织的住院医药费用享受普通住院报销待遇。</a:t>
            </a:r>
            <a:endParaRPr lang="zh-CN" altLang="zh-CN" sz="9600" dirty="0">
              <a:latin typeface="微软雅黑" panose="020B0503020204020204" pitchFamily="34" charset="-122"/>
              <a:ea typeface="微软雅黑" panose="020B0503020204020204" pitchFamily="34" charset="-122"/>
            </a:endParaRPr>
          </a:p>
          <a:p>
            <a:pPr lvl="0"/>
            <a:r>
              <a:rPr lang="zh-CN" altLang="zh-CN" sz="9600" b="1" dirty="0">
                <a:latin typeface="微软雅黑" panose="020B0503020204020204" pitchFamily="34" charset="-122"/>
                <a:ea typeface="微软雅黑" panose="020B0503020204020204" pitchFamily="34" charset="-122"/>
                <a:sym typeface="+mn-ea"/>
              </a:rPr>
              <a:t>第二十七条</a:t>
            </a:r>
            <a:r>
              <a:rPr lang="en-US" altLang="zh-CN" sz="9600" dirty="0">
                <a:latin typeface="微软雅黑" panose="020B0503020204020204" pitchFamily="34" charset="-122"/>
                <a:ea typeface="微软雅黑" panose="020B0503020204020204" pitchFamily="34" charset="-122"/>
                <a:sym typeface="+mn-ea"/>
              </a:rPr>
              <a:t>   </a:t>
            </a:r>
            <a:r>
              <a:rPr lang="zh-CN" altLang="zh-CN" sz="9600" dirty="0">
                <a:latin typeface="微软雅黑" panose="020B0503020204020204" pitchFamily="34" charset="-122"/>
                <a:ea typeface="微软雅黑" panose="020B0503020204020204" pitchFamily="34" charset="-122"/>
                <a:sym typeface="+mn-ea"/>
              </a:rPr>
              <a:t>急诊急救的情形，依据参保患者首诊病历或其他相关证明材料认定。</a:t>
            </a:r>
            <a:endParaRPr lang="zh-CN" altLang="zh-CN" sz="9600" dirty="0">
              <a:latin typeface="微软雅黑" panose="020B0503020204020204" pitchFamily="34" charset="-122"/>
              <a:ea typeface="微软雅黑" panose="020B0503020204020204" pitchFamily="34" charset="-122"/>
            </a:endParaRPr>
          </a:p>
          <a:p>
            <a:pPr lvl="0"/>
            <a:r>
              <a:rPr lang="zh-CN" altLang="zh-CN" sz="9600" b="1" dirty="0">
                <a:latin typeface="微软雅黑" panose="020B0503020204020204" pitchFamily="34" charset="-122"/>
                <a:ea typeface="微软雅黑" panose="020B0503020204020204" pitchFamily="34" charset="-122"/>
                <a:sym typeface="+mn-ea"/>
              </a:rPr>
              <a:t>第二十八条</a:t>
            </a:r>
            <a:r>
              <a:rPr lang="en-US" altLang="zh-CN" sz="9600" dirty="0">
                <a:latin typeface="微软雅黑" panose="020B0503020204020204" pitchFamily="34" charset="-122"/>
                <a:ea typeface="微软雅黑" panose="020B0503020204020204" pitchFamily="34" charset="-122"/>
                <a:sym typeface="+mn-ea"/>
              </a:rPr>
              <a:t>   </a:t>
            </a:r>
            <a:r>
              <a:rPr lang="zh-CN" altLang="zh-CN" sz="9600" dirty="0">
                <a:latin typeface="微软雅黑" panose="020B0503020204020204" pitchFamily="34" charset="-122"/>
                <a:ea typeface="微软雅黑" panose="020B0503020204020204" pitchFamily="34" charset="-122"/>
                <a:sym typeface="+mn-ea"/>
              </a:rPr>
              <a:t>参保人员务工（经商）地、长期居住地，可以依据务工地、经商地、长期居住地提供的劳动合同、居住证或其它工作、生活相关材料认定。</a:t>
            </a:r>
            <a:endParaRPr lang="zh-CN" altLang="zh-CN" sz="9600" dirty="0">
              <a:latin typeface="微软雅黑" panose="020B0503020204020204" pitchFamily="34" charset="-122"/>
              <a:ea typeface="微软雅黑" panose="020B0503020204020204" pitchFamily="34" charset="-122"/>
            </a:endParaRPr>
          </a:p>
          <a:p>
            <a:pPr lvl="0"/>
            <a:r>
              <a:rPr lang="zh-CN" altLang="zh-CN" sz="9600" b="1" dirty="0">
                <a:latin typeface="微软雅黑" panose="020B0503020204020204" pitchFamily="34" charset="-122"/>
                <a:ea typeface="微软雅黑" panose="020B0503020204020204" pitchFamily="34" charset="-122"/>
                <a:sym typeface="+mn-ea"/>
              </a:rPr>
              <a:t>第二十九条</a:t>
            </a:r>
            <a:r>
              <a:rPr lang="en-US" altLang="zh-CN" sz="9600" dirty="0">
                <a:latin typeface="微软雅黑" panose="020B0503020204020204" pitchFamily="34" charset="-122"/>
                <a:ea typeface="微软雅黑" panose="020B0503020204020204" pitchFamily="34" charset="-122"/>
                <a:sym typeface="+mn-ea"/>
              </a:rPr>
              <a:t>   </a:t>
            </a:r>
            <a:r>
              <a:rPr lang="zh-CN" altLang="zh-CN" sz="9600" dirty="0">
                <a:latin typeface="微软雅黑" panose="020B0503020204020204" pitchFamily="34" charset="-122"/>
                <a:ea typeface="微软雅黑" panose="020B0503020204020204" pitchFamily="34" charset="-122"/>
                <a:sym typeface="+mn-ea"/>
              </a:rPr>
              <a:t>为满足参保居民就近就便住院需求，由市医疗保障局与毗邻的省外医疗机构签订医保服务协议，执行省内或市域内同类别医疗机构报销政策。</a:t>
            </a:r>
            <a:endParaRPr lang="zh-CN" altLang="zh-CN" sz="9600" dirty="0">
              <a:latin typeface="微软雅黑" panose="020B0503020204020204" pitchFamily="34" charset="-122"/>
              <a:ea typeface="微软雅黑" panose="020B0503020204020204" pitchFamily="34" charset="-122"/>
            </a:endParaRPr>
          </a:p>
          <a:p>
            <a:pPr lvl="0"/>
            <a:r>
              <a:rPr lang="zh-CN" altLang="zh-CN" sz="9600" b="1" dirty="0">
                <a:latin typeface="微软雅黑" panose="020B0503020204020204" pitchFamily="34" charset="-122"/>
                <a:ea typeface="微软雅黑" panose="020B0503020204020204" pitchFamily="34" charset="-122"/>
                <a:sym typeface="+mn-ea"/>
              </a:rPr>
              <a:t>第三十条</a:t>
            </a:r>
            <a:r>
              <a:rPr lang="en-US" altLang="zh-CN" sz="9600" dirty="0">
                <a:latin typeface="微软雅黑" panose="020B0503020204020204" pitchFamily="34" charset="-122"/>
                <a:ea typeface="微软雅黑" panose="020B0503020204020204" pitchFamily="34" charset="-122"/>
                <a:sym typeface="+mn-ea"/>
              </a:rPr>
              <a:t>   </a:t>
            </a:r>
            <a:r>
              <a:rPr lang="zh-CN" altLang="zh-CN" sz="9600" dirty="0">
                <a:latin typeface="微软雅黑" panose="020B0503020204020204" pitchFamily="34" charset="-122"/>
                <a:ea typeface="微软雅黑" panose="020B0503020204020204" pitchFamily="34" charset="-122"/>
                <a:sym typeface="+mn-ea"/>
              </a:rPr>
              <a:t>在省外医疗机构住院治疗，通过国家平台结算的，执行就医地医保目录；非国家平台结算的，执行参保地医保</a:t>
            </a:r>
            <a:r>
              <a:rPr lang="zh-CN" altLang="zh-CN" sz="9600" dirty="0" smtClean="0">
                <a:latin typeface="微软雅黑" panose="020B0503020204020204" pitchFamily="34" charset="-122"/>
                <a:ea typeface="微软雅黑" panose="020B0503020204020204" pitchFamily="34" charset="-122"/>
                <a:sym typeface="+mn-ea"/>
              </a:rPr>
              <a:t>目录。</a:t>
            </a:r>
            <a:endParaRPr lang="zh-CN" altLang="zh-CN" sz="9600" dirty="0">
              <a:latin typeface="微软雅黑" panose="020B0503020204020204" pitchFamily="34" charset="-122"/>
              <a:ea typeface="微软雅黑" panose="020B0503020204020204" pitchFamily="34" charset="-122"/>
            </a:endParaRPr>
          </a:p>
          <a:p>
            <a:pPr lvl="0"/>
            <a:endParaRPr lang="zh-CN" altLang="zh-CN" sz="2800" dirty="0">
              <a:solidFill>
                <a:schemeClr val="accent2">
                  <a:lumMod val="50000"/>
                </a:schemeClr>
              </a:solidFill>
              <a:latin typeface="+mj-ea"/>
              <a:ea typeface="+mj-ea"/>
            </a:endParaRPr>
          </a:p>
          <a:p>
            <a:pPr>
              <a:buFont typeface="Wingdings 2"/>
              <a:buNone/>
            </a:pPr>
            <a:endParaRPr lang="zh-CN" altLang="en-US" sz="2800"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9" name="标题 1"/>
          <p:cNvSpPr>
            <a:spLocks noGrp="1"/>
          </p:cNvSpPr>
          <p:nvPr>
            <p:ph type="title"/>
          </p:nvPr>
        </p:nvSpPr>
        <p:spPr>
          <a:xfrm>
            <a:off x="467544" y="620688"/>
            <a:ext cx="8229600" cy="576064"/>
          </a:xfrm>
        </p:spPr>
        <p:txBody>
          <a:bodyPr>
            <a:normAutofit fontScale="90000"/>
          </a:bodyPr>
          <a:lstStyle/>
          <a:p>
            <a:r>
              <a:rPr lang="en-US" altLang="zh-CN" sz="3600" b="1" dirty="0" smtClean="0">
                <a:solidFill>
                  <a:srgbClr val="FF0000"/>
                </a:solidFill>
                <a:latin typeface="微软雅黑" panose="020B0503020204020204" pitchFamily="34" charset="-122"/>
                <a:ea typeface="微软雅黑" panose="020B0503020204020204" pitchFamily="34" charset="-122"/>
              </a:rPr>
              <a:t>  </a:t>
            </a:r>
            <a:endParaRPr lang="zh-CN" altLang="en-US" sz="36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7" name="标题 1"/>
          <p:cNvSpPr txBox="1"/>
          <p:nvPr/>
        </p:nvSpPr>
        <p:spPr>
          <a:xfrm>
            <a:off x="662427" y="620082"/>
            <a:ext cx="8034716" cy="398055"/>
          </a:xfrm>
          <a:prstGeom prst="rect">
            <a:avLst/>
          </a:prstGeom>
        </p:spPr>
        <p:txBody>
          <a:bodyPr vert="horz" lIns="0" rIns="0" bIns="0" anchor="b">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l"/>
            <a:r>
              <a:rPr lang="en-US" altLang="zh-CN" sz="2800" b="1" dirty="0" smtClean="0">
                <a:solidFill>
                  <a:schemeClr val="accent1">
                    <a:lumMod val="75000"/>
                  </a:schemeClr>
                </a:solidFill>
                <a:latin typeface="微软雅黑" panose="020B0503020204020204" pitchFamily="34" charset="-122"/>
                <a:ea typeface="微软雅黑" panose="020B0503020204020204" pitchFamily="34" charset="-122"/>
                <a:cs typeface="Times New Roman" panose="02020603050405020304" pitchFamily="18" charset="0"/>
                <a:sym typeface="+mn-ea"/>
              </a:rPr>
              <a:t> </a:t>
            </a:r>
            <a:r>
              <a:rPr lang="zh-CN" altLang="en-US" sz="2800" b="1" dirty="0" smtClean="0">
                <a:solidFill>
                  <a:schemeClr val="accent1">
                    <a:lumMod val="75000"/>
                  </a:schemeClr>
                </a:solidFill>
                <a:latin typeface="微软雅黑" panose="020B0503020204020204" pitchFamily="34" charset="-122"/>
                <a:ea typeface="微软雅黑" panose="020B0503020204020204" pitchFamily="34" charset="-122"/>
                <a:cs typeface="Times New Roman" panose="02020603050405020304" pitchFamily="18" charset="0"/>
                <a:sym typeface="+mn-ea"/>
              </a:rPr>
              <a:t>（七）、特别规定</a:t>
            </a:r>
            <a:endParaRPr lang="zh-CN" altLang="en-US" sz="2800" b="1" dirty="0" smtClean="0">
              <a:solidFill>
                <a:schemeClr val="accent1">
                  <a:lumMod val="75000"/>
                </a:schemeClr>
              </a:solidFill>
              <a:latin typeface="微软雅黑" panose="020B0503020204020204" pitchFamily="34" charset="-122"/>
              <a:ea typeface="微软雅黑" panose="020B0503020204020204" pitchFamily="34" charset="-122"/>
              <a:cs typeface="Times New Roman" panose="02020603050405020304" pitchFamily="18" charset="0"/>
              <a:sym typeface="+mn-ea"/>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39649" y="1844824"/>
            <a:ext cx="8229600" cy="4464496"/>
          </a:xfrm>
        </p:spPr>
        <p:txBody>
          <a:bodyPr>
            <a:normAutofit/>
          </a:bodyPr>
          <a:lstStyle/>
          <a:p>
            <a:pPr marL="0" indent="0">
              <a:buNone/>
            </a:pPr>
            <a:endParaRPr lang="zh-CN" altLang="zh-CN" dirty="0">
              <a:latin typeface="隶书" pitchFamily="49" charset="-122"/>
              <a:ea typeface="隶书" pitchFamily="49" charset="-122"/>
            </a:endParaRPr>
          </a:p>
          <a:p>
            <a:pPr>
              <a:buNone/>
            </a:pPr>
            <a:endParaRPr lang="zh-CN" altLang="en-US" dirty="0"/>
          </a:p>
        </p:txBody>
      </p:sp>
      <p:sp>
        <p:nvSpPr>
          <p:cNvPr id="4" name="内容占位符 2"/>
          <p:cNvSpPr txBox="1"/>
          <p:nvPr/>
        </p:nvSpPr>
        <p:spPr>
          <a:xfrm>
            <a:off x="539782" y="1520979"/>
            <a:ext cx="8229600" cy="5112568"/>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7015"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7015"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185"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185"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185"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r>
              <a:rPr lang="zh-CN" altLang="zh-CN" sz="2400" b="1" dirty="0">
                <a:latin typeface="黑体" panose="02010609060101010101" pitchFamily="49" charset="-122"/>
                <a:ea typeface="黑体" panose="02010609060101010101" pitchFamily="49" charset="-122"/>
              </a:rPr>
              <a:t>第三十三条</a:t>
            </a:r>
            <a:r>
              <a:rPr lang="en-US" altLang="zh-CN" sz="2400" dirty="0">
                <a:latin typeface="黑体" panose="02010609060101010101" pitchFamily="49" charset="-122"/>
                <a:ea typeface="黑体" panose="02010609060101010101" pitchFamily="49" charset="-122"/>
              </a:rPr>
              <a:t>  </a:t>
            </a:r>
            <a:r>
              <a:rPr lang="zh-CN" altLang="zh-CN" sz="2400" dirty="0">
                <a:latin typeface="黑体" panose="02010609060101010101" pitchFamily="49" charset="-122"/>
                <a:ea typeface="黑体" panose="02010609060101010101" pitchFamily="49" charset="-122"/>
              </a:rPr>
              <a:t>参保城乡居民意外伤害住院报销政策暂按《六安市城乡居民基本医疗保险意外伤害保险管理办法（试行）》（六人社秘〔</a:t>
            </a:r>
            <a:r>
              <a:rPr lang="en-US" altLang="zh-CN" sz="2400" dirty="0">
                <a:latin typeface="黑体" panose="02010609060101010101" pitchFamily="49" charset="-122"/>
                <a:ea typeface="黑体" panose="02010609060101010101" pitchFamily="49" charset="-122"/>
              </a:rPr>
              <a:t>2016</a:t>
            </a:r>
            <a:r>
              <a:rPr lang="zh-CN" altLang="zh-CN"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360</a:t>
            </a:r>
            <a:r>
              <a:rPr lang="zh-CN" altLang="zh-CN" sz="2400" dirty="0">
                <a:latin typeface="黑体" panose="02010609060101010101" pitchFamily="49" charset="-122"/>
                <a:ea typeface="黑体" panose="02010609060101010101" pitchFamily="49" charset="-122"/>
              </a:rPr>
              <a:t>号）执行。今后由市医疗保障局根据实际情况和基金承受能力动态调整。</a:t>
            </a:r>
            <a:endParaRPr lang="zh-CN" altLang="zh-CN" sz="2400" dirty="0">
              <a:latin typeface="黑体" panose="02010609060101010101" pitchFamily="49" charset="-122"/>
              <a:ea typeface="黑体" panose="02010609060101010101" pitchFamily="49" charset="-122"/>
            </a:endParaRPr>
          </a:p>
          <a:p>
            <a:r>
              <a:rPr lang="zh-CN" altLang="zh-CN" sz="2400" b="1" dirty="0">
                <a:latin typeface="黑体" panose="02010609060101010101" pitchFamily="49" charset="-122"/>
                <a:ea typeface="黑体" panose="02010609060101010101" pitchFamily="49" charset="-122"/>
              </a:rPr>
              <a:t>第三十四条</a:t>
            </a:r>
            <a:r>
              <a:rPr lang="en-US" altLang="zh-CN" sz="2400" dirty="0">
                <a:latin typeface="黑体" panose="02010609060101010101" pitchFamily="49" charset="-122"/>
                <a:ea typeface="黑体" panose="02010609060101010101" pitchFamily="49" charset="-122"/>
              </a:rPr>
              <a:t>  </a:t>
            </a:r>
            <a:r>
              <a:rPr lang="zh-CN" altLang="zh-CN" sz="2400" dirty="0">
                <a:latin typeface="黑体" panose="02010609060101010101" pitchFamily="49" charset="-122"/>
                <a:ea typeface="黑体" panose="02010609060101010101" pitchFamily="49" charset="-122"/>
              </a:rPr>
              <a:t>因见义勇为或执行救灾救援等公益任务而负伤住院，按普通住院报销政策执行，申请报销者须提供县级或县以上政府相关部门出具的情节</a:t>
            </a:r>
            <a:r>
              <a:rPr lang="zh-CN" altLang="zh-CN" sz="2400" dirty="0" smtClean="0">
                <a:latin typeface="黑体" panose="02010609060101010101" pitchFamily="49" charset="-122"/>
                <a:ea typeface="黑体" panose="02010609060101010101" pitchFamily="49" charset="-122"/>
              </a:rPr>
              <a:t>证据。</a:t>
            </a:r>
            <a:endParaRPr lang="zh-CN" altLang="zh-CN" sz="2400" dirty="0">
              <a:latin typeface="黑体" panose="02010609060101010101" pitchFamily="49" charset="-122"/>
              <a:ea typeface="黑体" panose="02010609060101010101" pitchFamily="49" charset="-122"/>
            </a:endParaRPr>
          </a:p>
          <a:p>
            <a:pPr>
              <a:buFont typeface="Wingdings 2"/>
              <a:buNone/>
            </a:pPr>
            <a:endParaRPr lang="zh-CN" altLang="en-US" sz="2400" dirty="0"/>
          </a:p>
        </p:txBody>
      </p:sp>
      <p:sp>
        <p:nvSpPr>
          <p:cNvPr id="9" name="标题 1"/>
          <p:cNvSpPr>
            <a:spLocks noGrp="1"/>
          </p:cNvSpPr>
          <p:nvPr>
            <p:ph type="title"/>
          </p:nvPr>
        </p:nvSpPr>
        <p:spPr>
          <a:xfrm>
            <a:off x="467544" y="620688"/>
            <a:ext cx="8229600" cy="576064"/>
          </a:xfrm>
        </p:spPr>
        <p:txBody>
          <a:bodyPr>
            <a:normAutofit fontScale="90000"/>
          </a:bodyPr>
          <a:lstStyle/>
          <a:p>
            <a:r>
              <a:rPr lang="en-US" altLang="zh-CN" sz="3600" b="1" dirty="0" smtClean="0">
                <a:solidFill>
                  <a:srgbClr val="FF0000"/>
                </a:solidFill>
                <a:latin typeface="微软雅黑" panose="020B0503020204020204" pitchFamily="34" charset="-122"/>
                <a:ea typeface="微软雅黑" panose="020B0503020204020204" pitchFamily="34" charset="-122"/>
              </a:rPr>
              <a:t>    </a:t>
            </a:r>
            <a:r>
              <a:rPr lang="zh-CN" altLang="en-US" sz="3600" b="1" dirty="0" smtClean="0">
                <a:solidFill>
                  <a:srgbClr val="00B050"/>
                </a:solidFill>
                <a:latin typeface="+mj-ea"/>
              </a:rPr>
              <a:t>意外伤害住院</a:t>
            </a:r>
            <a:endParaRPr lang="zh-CN" altLang="en-US" sz="36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763688" y="2636912"/>
            <a:ext cx="8229600" cy="5184576"/>
          </a:xfrm>
        </p:spPr>
        <p:txBody>
          <a:bodyPr>
            <a:normAutofit/>
          </a:bodyPr>
          <a:lstStyle/>
          <a:p>
            <a:pPr marL="0" indent="0" algn="ctr">
              <a:buNone/>
            </a:pPr>
            <a:endParaRPr lang="zh-CN" altLang="zh-CN" dirty="0" smtClean="0">
              <a:latin typeface="隶书" pitchFamily="49" charset="-122"/>
              <a:ea typeface="隶书" pitchFamily="49" charset="-122"/>
            </a:endParaRPr>
          </a:p>
          <a:p>
            <a:pPr>
              <a:buNone/>
            </a:pPr>
            <a:endParaRPr lang="zh-CN" altLang="en-US" dirty="0"/>
          </a:p>
        </p:txBody>
      </p:sp>
      <p:sp>
        <p:nvSpPr>
          <p:cNvPr id="4" name="内容占位符 2"/>
          <p:cNvSpPr txBox="1"/>
          <p:nvPr/>
        </p:nvSpPr>
        <p:spPr>
          <a:xfrm>
            <a:off x="395536" y="1484784"/>
            <a:ext cx="8517632" cy="4896544"/>
          </a:xfrm>
          <a:prstGeom prst="rect">
            <a:avLst/>
          </a:prstGeom>
        </p:spPr>
        <p:txBody>
          <a:bodyPr vert="horz">
            <a:normAutofit fontScale="90000" lnSpcReduction="20000"/>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7015"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7015"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185"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185"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185"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lgn="ctr">
              <a:buNone/>
            </a:pPr>
            <a:r>
              <a:rPr lang="zh-CN" altLang="en-US" sz="2665" b="1" dirty="0" smtClean="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把握要点：办法第</a:t>
            </a:r>
            <a:r>
              <a:rPr lang="en-US" altLang="zh-CN" sz="2665" b="1" dirty="0" smtClean="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33</a:t>
            </a:r>
            <a:r>
              <a:rPr lang="zh-CN" altLang="en-US" sz="2665" b="1" dirty="0" smtClean="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至第</a:t>
            </a:r>
            <a:r>
              <a:rPr lang="en-US" altLang="zh-CN" sz="2665" b="1" dirty="0" smtClean="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34</a:t>
            </a:r>
            <a:r>
              <a:rPr lang="zh-CN" altLang="en-US" sz="2665" b="1" dirty="0" smtClean="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条</a:t>
            </a:r>
            <a:endParaRPr lang="en-US" altLang="zh-CN" sz="2665" b="1" dirty="0" smtClean="0">
              <a:solidFill>
                <a:srgbClr val="FF0000"/>
              </a:solidFill>
              <a:latin typeface="微软雅黑" panose="020B0503020204020204" pitchFamily="34" charset="-122"/>
              <a:ea typeface="微软雅黑" panose="020B0503020204020204" pitchFamily="34" charset="-122"/>
              <a:cs typeface="Times New Roman" panose="02020603050405020304" pitchFamily="18" charset="0"/>
            </a:endParaRPr>
          </a:p>
          <a:p>
            <a:pPr lvl="0" fontAlgn="ctr"/>
            <a:r>
              <a:rPr lang="en-US" altLang="zh-CN" sz="2665" dirty="0" smtClean="0">
                <a:latin typeface="微软雅黑" panose="020B0503020204020204" pitchFamily="34" charset="-122"/>
                <a:ea typeface="微软雅黑" panose="020B0503020204020204" pitchFamily="34" charset="-122"/>
              </a:rPr>
              <a:t>1、</a:t>
            </a:r>
            <a:r>
              <a:rPr lang="zh-CN" altLang="zh-CN" sz="2665" dirty="0" smtClean="0">
                <a:latin typeface="微软雅黑" panose="020B0503020204020204" pitchFamily="34" charset="-122"/>
                <a:ea typeface="微软雅黑" panose="020B0503020204020204" pitchFamily="34" charset="-122"/>
              </a:rPr>
              <a:t>参</a:t>
            </a:r>
            <a:r>
              <a:rPr lang="zh-CN" altLang="zh-CN" sz="2665" dirty="0">
                <a:latin typeface="微软雅黑" panose="020B0503020204020204" pitchFamily="34" charset="-122"/>
                <a:ea typeface="微软雅黑" panose="020B0503020204020204" pitchFamily="34" charset="-122"/>
              </a:rPr>
              <a:t>保城乡居民发生的无第三方责任人或无法确定责任人（第三人）的意外伤害住院医疗费用。</a:t>
            </a:r>
            <a:endParaRPr lang="zh-CN" altLang="zh-CN" sz="2665" dirty="0">
              <a:latin typeface="微软雅黑" panose="020B0503020204020204" pitchFamily="34" charset="-122"/>
              <a:ea typeface="微软雅黑" panose="020B0503020204020204" pitchFamily="34" charset="-122"/>
            </a:endParaRPr>
          </a:p>
          <a:p>
            <a:pPr lvl="0" fontAlgn="ctr"/>
            <a:r>
              <a:rPr lang="en-US" altLang="zh-CN" sz="2665" dirty="0" smtClean="0">
                <a:latin typeface="微软雅黑" panose="020B0503020204020204" pitchFamily="34" charset="-122"/>
                <a:ea typeface="微软雅黑" panose="020B0503020204020204" pitchFamily="34" charset="-122"/>
              </a:rPr>
              <a:t>2、</a:t>
            </a:r>
            <a:r>
              <a:rPr lang="zh-CN" altLang="zh-CN" sz="2665" dirty="0" smtClean="0">
                <a:latin typeface="微软雅黑" panose="020B0503020204020204" pitchFamily="34" charset="-122"/>
                <a:ea typeface="微软雅黑" panose="020B0503020204020204" pitchFamily="34" charset="-122"/>
              </a:rPr>
              <a:t>原</a:t>
            </a:r>
            <a:r>
              <a:rPr lang="zh-CN" altLang="zh-CN" sz="2665" dirty="0">
                <a:latin typeface="微软雅黑" panose="020B0503020204020204" pitchFamily="34" charset="-122"/>
                <a:ea typeface="微软雅黑" panose="020B0503020204020204" pitchFamily="34" charset="-122"/>
              </a:rPr>
              <a:t>报销政策：一、二、三级医疗机构起付线分别为</a:t>
            </a:r>
            <a:r>
              <a:rPr lang="en-US" altLang="zh-CN" sz="2665" dirty="0">
                <a:latin typeface="微软雅黑" panose="020B0503020204020204" pitchFamily="34" charset="-122"/>
                <a:ea typeface="微软雅黑" panose="020B0503020204020204" pitchFamily="34" charset="-122"/>
              </a:rPr>
              <a:t>400</a:t>
            </a:r>
            <a:r>
              <a:rPr lang="zh-CN" altLang="zh-CN" sz="2665" dirty="0">
                <a:latin typeface="微软雅黑" panose="020B0503020204020204" pitchFamily="34" charset="-122"/>
                <a:ea typeface="微软雅黑" panose="020B0503020204020204" pitchFamily="34" charset="-122"/>
              </a:rPr>
              <a:t>元（乡镇卫生院</a:t>
            </a:r>
            <a:r>
              <a:rPr lang="en-US" altLang="zh-CN" sz="2665" dirty="0">
                <a:latin typeface="微软雅黑" panose="020B0503020204020204" pitchFamily="34" charset="-122"/>
                <a:ea typeface="微软雅黑" panose="020B0503020204020204" pitchFamily="34" charset="-122"/>
              </a:rPr>
              <a:t>200</a:t>
            </a:r>
            <a:r>
              <a:rPr lang="zh-CN" altLang="zh-CN" sz="2665" dirty="0">
                <a:latin typeface="微软雅黑" panose="020B0503020204020204" pitchFamily="34" charset="-122"/>
                <a:ea typeface="微软雅黑" panose="020B0503020204020204" pitchFamily="34" charset="-122"/>
              </a:rPr>
              <a:t>元）、</a:t>
            </a:r>
            <a:r>
              <a:rPr lang="en-US" altLang="zh-CN" sz="2665" dirty="0">
                <a:latin typeface="微软雅黑" panose="020B0503020204020204" pitchFamily="34" charset="-122"/>
                <a:ea typeface="微软雅黑" panose="020B0503020204020204" pitchFamily="34" charset="-122"/>
              </a:rPr>
              <a:t>600</a:t>
            </a:r>
            <a:r>
              <a:rPr lang="zh-CN" altLang="zh-CN" sz="2665" dirty="0">
                <a:latin typeface="微软雅黑" panose="020B0503020204020204" pitchFamily="34" charset="-122"/>
                <a:ea typeface="微软雅黑" panose="020B0503020204020204" pitchFamily="34" charset="-122"/>
              </a:rPr>
              <a:t>元 、</a:t>
            </a:r>
            <a:r>
              <a:rPr lang="en-US" altLang="zh-CN" sz="2665" dirty="0">
                <a:latin typeface="微软雅黑" panose="020B0503020204020204" pitchFamily="34" charset="-122"/>
                <a:ea typeface="微软雅黑" panose="020B0503020204020204" pitchFamily="34" charset="-122"/>
              </a:rPr>
              <a:t>900</a:t>
            </a:r>
            <a:r>
              <a:rPr lang="zh-CN" altLang="zh-CN" sz="2665" dirty="0">
                <a:latin typeface="微软雅黑" panose="020B0503020204020204" pitchFamily="34" charset="-122"/>
                <a:ea typeface="微软雅黑" panose="020B0503020204020204" pitchFamily="34" charset="-122"/>
              </a:rPr>
              <a:t>元，报销比例分别为</a:t>
            </a:r>
            <a:r>
              <a:rPr lang="en-US" altLang="zh-CN" sz="2665" dirty="0">
                <a:latin typeface="微软雅黑" panose="020B0503020204020204" pitchFamily="34" charset="-122"/>
                <a:ea typeface="微软雅黑" panose="020B0503020204020204" pitchFamily="34" charset="-122"/>
              </a:rPr>
              <a:t>90%</a:t>
            </a:r>
            <a:r>
              <a:rPr lang="zh-CN" altLang="zh-CN" sz="2665" dirty="0">
                <a:latin typeface="微软雅黑" panose="020B0503020204020204" pitchFamily="34" charset="-122"/>
                <a:ea typeface="微软雅黑" panose="020B0503020204020204" pitchFamily="34" charset="-122"/>
              </a:rPr>
              <a:t>、</a:t>
            </a:r>
            <a:r>
              <a:rPr lang="en-US" altLang="zh-CN" sz="2665" dirty="0">
                <a:latin typeface="微软雅黑" panose="020B0503020204020204" pitchFamily="34" charset="-122"/>
                <a:ea typeface="微软雅黑" panose="020B0503020204020204" pitchFamily="34" charset="-122"/>
              </a:rPr>
              <a:t>80%</a:t>
            </a:r>
            <a:r>
              <a:rPr lang="zh-CN" altLang="zh-CN" sz="2665" dirty="0">
                <a:latin typeface="微软雅黑" panose="020B0503020204020204" pitchFamily="34" charset="-122"/>
                <a:ea typeface="微软雅黑" panose="020B0503020204020204" pitchFamily="34" charset="-122"/>
              </a:rPr>
              <a:t>、</a:t>
            </a:r>
            <a:r>
              <a:rPr lang="en-US" altLang="zh-CN" sz="2665" dirty="0">
                <a:latin typeface="微软雅黑" panose="020B0503020204020204" pitchFamily="34" charset="-122"/>
                <a:ea typeface="微软雅黑" panose="020B0503020204020204" pitchFamily="34" charset="-122"/>
              </a:rPr>
              <a:t>70%</a:t>
            </a:r>
            <a:r>
              <a:rPr lang="zh-CN" altLang="zh-CN" sz="2665" dirty="0">
                <a:latin typeface="微软雅黑" panose="020B0503020204020204" pitchFamily="34" charset="-122"/>
                <a:ea typeface="微软雅黑" panose="020B0503020204020204" pitchFamily="34" charset="-122"/>
              </a:rPr>
              <a:t>，在上述基础上下降</a:t>
            </a:r>
            <a:r>
              <a:rPr lang="en-US" altLang="zh-CN" sz="2665" dirty="0">
                <a:latin typeface="微软雅黑" panose="020B0503020204020204" pitchFamily="34" charset="-122"/>
                <a:ea typeface="微软雅黑" panose="020B0503020204020204" pitchFamily="34" charset="-122"/>
              </a:rPr>
              <a:t>20%</a:t>
            </a:r>
            <a:r>
              <a:rPr lang="zh-CN" altLang="zh-CN" sz="2665" dirty="0">
                <a:latin typeface="微软雅黑" panose="020B0503020204020204" pitchFamily="34" charset="-122"/>
                <a:ea typeface="微软雅黑" panose="020B0503020204020204" pitchFamily="34" charset="-122"/>
              </a:rPr>
              <a:t>，分别按</a:t>
            </a:r>
            <a:r>
              <a:rPr lang="en-US" altLang="zh-CN" sz="2665" dirty="0">
                <a:latin typeface="微软雅黑" panose="020B0503020204020204" pitchFamily="34" charset="-122"/>
                <a:ea typeface="微软雅黑" panose="020B0503020204020204" pitchFamily="34" charset="-122"/>
              </a:rPr>
              <a:t>70%</a:t>
            </a:r>
            <a:r>
              <a:rPr lang="zh-CN" altLang="zh-CN" sz="2665" dirty="0">
                <a:latin typeface="微软雅黑" panose="020B0503020204020204" pitchFamily="34" charset="-122"/>
                <a:ea typeface="微软雅黑" panose="020B0503020204020204" pitchFamily="34" charset="-122"/>
              </a:rPr>
              <a:t>、</a:t>
            </a:r>
            <a:r>
              <a:rPr lang="en-US" altLang="zh-CN" sz="2665" dirty="0">
                <a:latin typeface="微软雅黑" panose="020B0503020204020204" pitchFamily="34" charset="-122"/>
                <a:ea typeface="微软雅黑" panose="020B0503020204020204" pitchFamily="34" charset="-122"/>
              </a:rPr>
              <a:t>60%</a:t>
            </a:r>
            <a:r>
              <a:rPr lang="zh-CN" altLang="zh-CN" sz="2665" dirty="0">
                <a:latin typeface="微软雅黑" panose="020B0503020204020204" pitchFamily="34" charset="-122"/>
                <a:ea typeface="微软雅黑" panose="020B0503020204020204" pitchFamily="34" charset="-122"/>
              </a:rPr>
              <a:t>、</a:t>
            </a:r>
            <a:r>
              <a:rPr lang="en-US" altLang="zh-CN" sz="2665" dirty="0">
                <a:latin typeface="微软雅黑" panose="020B0503020204020204" pitchFamily="34" charset="-122"/>
                <a:ea typeface="微软雅黑" panose="020B0503020204020204" pitchFamily="34" charset="-122"/>
              </a:rPr>
              <a:t>50%</a:t>
            </a:r>
            <a:r>
              <a:rPr lang="zh-CN" altLang="zh-CN" sz="2665" dirty="0">
                <a:latin typeface="微软雅黑" panose="020B0503020204020204" pitchFamily="34" charset="-122"/>
                <a:ea typeface="微软雅黑" panose="020B0503020204020204" pitchFamily="34" charset="-122"/>
              </a:rPr>
              <a:t>报销，不实行保底报销，但自付部分进入大病保险报销。</a:t>
            </a:r>
            <a:endParaRPr lang="zh-CN" altLang="zh-CN" sz="2665" dirty="0">
              <a:latin typeface="微软雅黑" panose="020B0503020204020204" pitchFamily="34" charset="-122"/>
              <a:ea typeface="微软雅黑" panose="020B0503020204020204" pitchFamily="34" charset="-122"/>
            </a:endParaRPr>
          </a:p>
          <a:p>
            <a:pPr lvl="0" fontAlgn="ctr"/>
            <a:r>
              <a:rPr lang="en-US" altLang="zh-CN" sz="2665" dirty="0" smtClean="0">
                <a:latin typeface="微软雅黑" panose="020B0503020204020204" pitchFamily="34" charset="-122"/>
                <a:ea typeface="微软雅黑" panose="020B0503020204020204" pitchFamily="34" charset="-122"/>
              </a:rPr>
              <a:t>3、70</a:t>
            </a:r>
            <a:r>
              <a:rPr lang="zh-CN" altLang="zh-CN" sz="2665" dirty="0">
                <a:latin typeface="微软雅黑" panose="020B0503020204020204" pitchFamily="34" charset="-122"/>
                <a:ea typeface="微软雅黑" panose="020B0503020204020204" pitchFamily="34" charset="-122"/>
              </a:rPr>
              <a:t>周岁以上老年人等报销比例不降低，在一、二、三级医疗机构报销比例分别为</a:t>
            </a:r>
            <a:r>
              <a:rPr lang="en-US" altLang="zh-CN" sz="2665" dirty="0">
                <a:latin typeface="微软雅黑" panose="020B0503020204020204" pitchFamily="34" charset="-122"/>
                <a:ea typeface="微软雅黑" panose="020B0503020204020204" pitchFamily="34" charset="-122"/>
              </a:rPr>
              <a:t>90%</a:t>
            </a:r>
            <a:r>
              <a:rPr lang="zh-CN" altLang="zh-CN" sz="2665" dirty="0">
                <a:latin typeface="微软雅黑" panose="020B0503020204020204" pitchFamily="34" charset="-122"/>
                <a:ea typeface="微软雅黑" panose="020B0503020204020204" pitchFamily="34" charset="-122"/>
              </a:rPr>
              <a:t>、</a:t>
            </a:r>
            <a:r>
              <a:rPr lang="en-US" altLang="zh-CN" sz="2665" dirty="0">
                <a:latin typeface="微软雅黑" panose="020B0503020204020204" pitchFamily="34" charset="-122"/>
                <a:ea typeface="微软雅黑" panose="020B0503020204020204" pitchFamily="34" charset="-122"/>
              </a:rPr>
              <a:t>80%</a:t>
            </a:r>
            <a:r>
              <a:rPr lang="zh-CN" altLang="zh-CN" sz="2665" dirty="0">
                <a:latin typeface="微软雅黑" panose="020B0503020204020204" pitchFamily="34" charset="-122"/>
                <a:ea typeface="微软雅黑" panose="020B0503020204020204" pitchFamily="34" charset="-122"/>
              </a:rPr>
              <a:t>、</a:t>
            </a:r>
            <a:r>
              <a:rPr lang="en-US" altLang="zh-CN" sz="2665" dirty="0">
                <a:latin typeface="微软雅黑" panose="020B0503020204020204" pitchFamily="34" charset="-122"/>
                <a:ea typeface="微软雅黑" panose="020B0503020204020204" pitchFamily="34" charset="-122"/>
              </a:rPr>
              <a:t>70%</a:t>
            </a:r>
            <a:r>
              <a:rPr lang="zh-CN" altLang="zh-CN" sz="2665" dirty="0">
                <a:latin typeface="微软雅黑" panose="020B0503020204020204" pitchFamily="34" charset="-122"/>
                <a:ea typeface="微软雅黑" panose="020B0503020204020204" pitchFamily="34" charset="-122"/>
              </a:rPr>
              <a:t>。</a:t>
            </a:r>
            <a:endParaRPr lang="zh-CN" altLang="zh-CN" sz="2665" dirty="0">
              <a:latin typeface="微软雅黑" panose="020B0503020204020204" pitchFamily="34" charset="-122"/>
              <a:ea typeface="微软雅黑" panose="020B0503020204020204" pitchFamily="34" charset="-122"/>
            </a:endParaRPr>
          </a:p>
          <a:p>
            <a:pPr lvl="0" fontAlgn="ctr"/>
            <a:r>
              <a:rPr lang="en-US" altLang="zh-CN" sz="2665" dirty="0" smtClean="0">
                <a:latin typeface="微软雅黑" panose="020B0503020204020204" pitchFamily="34" charset="-122"/>
                <a:ea typeface="微软雅黑" panose="020B0503020204020204" pitchFamily="34" charset="-122"/>
              </a:rPr>
              <a:t>4、</a:t>
            </a:r>
            <a:r>
              <a:rPr lang="zh-CN" altLang="zh-CN" sz="2665" dirty="0" smtClean="0">
                <a:latin typeface="微软雅黑" panose="020B0503020204020204" pitchFamily="34" charset="-122"/>
                <a:ea typeface="微软雅黑" panose="020B0503020204020204" pitchFamily="34" charset="-122"/>
              </a:rPr>
              <a:t>意外</a:t>
            </a:r>
            <a:r>
              <a:rPr lang="zh-CN" altLang="zh-CN" sz="2665" dirty="0">
                <a:latin typeface="微软雅黑" panose="020B0503020204020204" pitchFamily="34" charset="-122"/>
                <a:ea typeface="微软雅黑" panose="020B0503020204020204" pitchFamily="34" charset="-122"/>
              </a:rPr>
              <a:t>伤害保险当次最高支付限额为3万元，年度最高支付25万元，计算年度按参保年度计算。</a:t>
            </a:r>
            <a:endParaRPr lang="zh-CN" altLang="zh-CN" sz="2665" dirty="0">
              <a:latin typeface="微软雅黑" panose="020B0503020204020204" pitchFamily="34" charset="-122"/>
              <a:ea typeface="微软雅黑" panose="020B0503020204020204" pitchFamily="34" charset="-122"/>
            </a:endParaRPr>
          </a:p>
          <a:p>
            <a:pPr lvl="0" fontAlgn="ctr"/>
            <a:r>
              <a:rPr lang="en-US" altLang="zh-CN" sz="2665" dirty="0">
                <a:latin typeface="微软雅黑" panose="020B0503020204020204" pitchFamily="34" charset="-122"/>
                <a:ea typeface="微软雅黑" panose="020B0503020204020204" pitchFamily="34" charset="-122"/>
              </a:rPr>
              <a:t>5</a:t>
            </a:r>
            <a:r>
              <a:rPr lang="zh-CN" altLang="en-US" sz="2665" dirty="0">
                <a:latin typeface="微软雅黑" panose="020B0503020204020204" pitchFamily="34" charset="-122"/>
                <a:ea typeface="微软雅黑" panose="020B0503020204020204" pitchFamily="34" charset="-122"/>
              </a:rPr>
              <a:t>、</a:t>
            </a:r>
            <a:r>
              <a:rPr lang="zh-CN" altLang="zh-CN" sz="2665" dirty="0">
                <a:latin typeface="微软雅黑" panose="020B0503020204020204" pitchFamily="34" charset="-122"/>
                <a:ea typeface="微软雅黑" panose="020B0503020204020204" pitchFamily="34" charset="-122"/>
                <a:sym typeface="+mn-ea"/>
              </a:rPr>
              <a:t>见义勇为或执行公益任务而负伤住院，出具</a:t>
            </a:r>
            <a:r>
              <a:rPr lang="zh-CN" altLang="zh-CN" sz="2665" dirty="0">
                <a:latin typeface="黑体" panose="02010609060101010101" pitchFamily="49" charset="-122"/>
                <a:ea typeface="黑体" panose="02010609060101010101" pitchFamily="49" charset="-122"/>
                <a:sym typeface="+mn-ea"/>
              </a:rPr>
              <a:t>相</a:t>
            </a:r>
            <a:r>
              <a:rPr lang="zh-CN" altLang="zh-CN" sz="2665" dirty="0">
                <a:latin typeface="微软雅黑" panose="020B0503020204020204" pitchFamily="34" charset="-122"/>
                <a:ea typeface="微软雅黑" panose="020B0503020204020204" pitchFamily="34" charset="-122"/>
                <a:sym typeface="+mn-ea"/>
              </a:rPr>
              <a:t>关部门情节证据，按普通住院报销政策执行。</a:t>
            </a:r>
            <a:endParaRPr lang="zh-CN" altLang="zh-CN" sz="2665" dirty="0">
              <a:latin typeface="微软雅黑" panose="020B0503020204020204" pitchFamily="34" charset="-122"/>
              <a:ea typeface="微软雅黑" panose="020B0503020204020204" pitchFamily="34" charset="-122"/>
            </a:endParaRPr>
          </a:p>
          <a:p>
            <a:pPr algn="ctr">
              <a:buNone/>
            </a:pPr>
            <a:endParaRPr lang="zh-CN" altLang="en-US" sz="2665" dirty="0"/>
          </a:p>
        </p:txBody>
      </p:sp>
      <p:sp>
        <p:nvSpPr>
          <p:cNvPr id="6" name="标题 1"/>
          <p:cNvSpPr>
            <a:spLocks noGrp="1"/>
          </p:cNvSpPr>
          <p:nvPr>
            <p:ph type="title"/>
          </p:nvPr>
        </p:nvSpPr>
        <p:spPr>
          <a:xfrm>
            <a:off x="467544" y="620688"/>
            <a:ext cx="8229600" cy="576064"/>
          </a:xfrm>
        </p:spPr>
        <p:txBody>
          <a:bodyPr>
            <a:normAutofit fontScale="90000"/>
          </a:bodyPr>
          <a:lstStyle/>
          <a:p>
            <a:r>
              <a:rPr lang="en-US" altLang="zh-CN" sz="3600" b="1" dirty="0" smtClean="0">
                <a:solidFill>
                  <a:srgbClr val="FF0000"/>
                </a:solidFill>
                <a:latin typeface="微软雅黑" panose="020B0503020204020204" pitchFamily="34" charset="-122"/>
                <a:ea typeface="微软雅黑" panose="020B0503020204020204" pitchFamily="34" charset="-122"/>
              </a:rPr>
              <a:t>  </a:t>
            </a:r>
            <a:endParaRPr lang="zh-CN" altLang="en-US" sz="3600" b="1" dirty="0">
              <a:solidFill>
                <a:srgbClr val="FF0000"/>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2195736" y="836712"/>
            <a:ext cx="5256584" cy="5904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39649" y="1844824"/>
            <a:ext cx="8229600" cy="4464496"/>
          </a:xfrm>
        </p:spPr>
        <p:txBody>
          <a:bodyPr>
            <a:normAutofit/>
          </a:bodyPr>
          <a:lstStyle/>
          <a:p>
            <a:pPr marL="0" indent="0">
              <a:buNone/>
            </a:pPr>
            <a:endParaRPr lang="zh-CN" altLang="zh-CN" dirty="0">
              <a:latin typeface="隶书" pitchFamily="49" charset="-122"/>
              <a:ea typeface="隶书" pitchFamily="49" charset="-122"/>
            </a:endParaRPr>
          </a:p>
          <a:p>
            <a:pPr>
              <a:buNone/>
            </a:pPr>
            <a:endParaRPr lang="zh-CN" altLang="en-US" dirty="0"/>
          </a:p>
        </p:txBody>
      </p:sp>
      <p:sp>
        <p:nvSpPr>
          <p:cNvPr id="4" name="内容占位符 2"/>
          <p:cNvSpPr txBox="1"/>
          <p:nvPr/>
        </p:nvSpPr>
        <p:spPr>
          <a:xfrm>
            <a:off x="542957" y="1484784"/>
            <a:ext cx="8229600" cy="5112568"/>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7015"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7015"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185"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185"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185"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r>
              <a:rPr lang="zh-CN" altLang="zh-CN" sz="2000" b="1" dirty="0">
                <a:latin typeface="微软雅黑" panose="020B0503020204020204" pitchFamily="34" charset="-122"/>
                <a:ea typeface="微软雅黑" panose="020B0503020204020204" pitchFamily="34" charset="-122"/>
              </a:rPr>
              <a:t>第三十五条</a:t>
            </a:r>
            <a:r>
              <a:rPr lang="en-US" altLang="zh-CN" sz="2000" b="1" dirty="0">
                <a:latin typeface="微软雅黑" panose="020B0503020204020204" pitchFamily="34" charset="-122"/>
                <a:ea typeface="微软雅黑" panose="020B0503020204020204" pitchFamily="34" charset="-122"/>
              </a:rPr>
              <a:t>   </a:t>
            </a:r>
            <a:r>
              <a:rPr lang="zh-CN" altLang="zh-CN" sz="2000" dirty="0">
                <a:latin typeface="微软雅黑" panose="020B0503020204020204" pitchFamily="34" charset="-122"/>
                <a:ea typeface="微软雅黑" panose="020B0503020204020204" pitchFamily="34" charset="-122"/>
              </a:rPr>
              <a:t>一个保险年度内，参保居民负担的合规医药费用累计超过大病保险</a:t>
            </a:r>
            <a:r>
              <a:rPr lang="en-US" altLang="zh-CN" sz="2000" dirty="0">
                <a:latin typeface="微软雅黑" panose="020B0503020204020204" pitchFamily="34" charset="-122"/>
                <a:ea typeface="微软雅黑" panose="020B0503020204020204" pitchFamily="34" charset="-122"/>
              </a:rPr>
              <a:t>2</a:t>
            </a:r>
            <a:r>
              <a:rPr lang="zh-CN" altLang="zh-CN" sz="2000" dirty="0">
                <a:latin typeface="微软雅黑" panose="020B0503020204020204" pitchFamily="34" charset="-122"/>
                <a:ea typeface="微软雅黑" panose="020B0503020204020204" pitchFamily="34" charset="-122"/>
              </a:rPr>
              <a:t>万元的部分，大病保险基金分费用段按比例报销。</a:t>
            </a:r>
            <a:endParaRPr lang="zh-CN" altLang="zh-CN" sz="2000" dirty="0">
              <a:latin typeface="微软雅黑" panose="020B0503020204020204" pitchFamily="34" charset="-122"/>
              <a:ea typeface="微软雅黑" panose="020B0503020204020204" pitchFamily="34" charset="-122"/>
            </a:endParaRPr>
          </a:p>
          <a:p>
            <a:pPr marL="0" indent="0">
              <a:buNone/>
            </a:pPr>
            <a:r>
              <a:rPr lang="zh-CN" altLang="en-US" sz="2000" dirty="0">
                <a:latin typeface="微软雅黑" panose="020B0503020204020204" pitchFamily="34" charset="-122"/>
                <a:ea typeface="微软雅黑" panose="020B0503020204020204" pitchFamily="34" charset="-122"/>
              </a:rPr>
              <a:t> </a:t>
            </a:r>
            <a:r>
              <a:rPr lang="zh-CN" altLang="en-US" sz="2000" dirty="0" smtClean="0">
                <a:latin typeface="微软雅黑" panose="020B0503020204020204" pitchFamily="34" charset="-122"/>
                <a:ea typeface="微软雅黑" panose="020B0503020204020204" pitchFamily="34" charset="-122"/>
              </a:rPr>
              <a:t>   </a:t>
            </a:r>
            <a:r>
              <a:rPr lang="zh-CN" altLang="zh-CN" sz="2000" dirty="0" smtClean="0">
                <a:latin typeface="微软雅黑" panose="020B0503020204020204" pitchFamily="34" charset="-122"/>
                <a:ea typeface="微软雅黑" panose="020B0503020204020204" pitchFamily="34" charset="-122"/>
              </a:rPr>
              <a:t>大</a:t>
            </a:r>
            <a:r>
              <a:rPr lang="zh-CN" altLang="zh-CN" sz="2000" dirty="0">
                <a:latin typeface="微软雅黑" panose="020B0503020204020204" pitchFamily="34" charset="-122"/>
                <a:ea typeface="微软雅黑" panose="020B0503020204020204" pitchFamily="34" charset="-122"/>
              </a:rPr>
              <a:t>病保险起付线以上至</a:t>
            </a:r>
            <a:r>
              <a:rPr lang="en-US" altLang="zh-CN" sz="2000" dirty="0">
                <a:latin typeface="微软雅黑" panose="020B0503020204020204" pitchFamily="34" charset="-122"/>
                <a:ea typeface="微软雅黑" panose="020B0503020204020204" pitchFamily="34" charset="-122"/>
              </a:rPr>
              <a:t>5</a:t>
            </a:r>
            <a:r>
              <a:rPr lang="zh-CN" altLang="zh-CN" sz="2000" dirty="0">
                <a:latin typeface="微软雅黑" panose="020B0503020204020204" pitchFamily="34" charset="-122"/>
                <a:ea typeface="微软雅黑" panose="020B0503020204020204" pitchFamily="34" charset="-122"/>
              </a:rPr>
              <a:t>万元（含），报销比例</a:t>
            </a:r>
            <a:r>
              <a:rPr lang="en-US" altLang="zh-CN" sz="2000" dirty="0">
                <a:latin typeface="微软雅黑" panose="020B0503020204020204" pitchFamily="34" charset="-122"/>
                <a:ea typeface="微软雅黑" panose="020B0503020204020204" pitchFamily="34" charset="-122"/>
              </a:rPr>
              <a:t>60%</a:t>
            </a:r>
            <a:r>
              <a:rPr lang="zh-CN" altLang="zh-CN" sz="2000" dirty="0">
                <a:latin typeface="微软雅黑" panose="020B0503020204020204" pitchFamily="34" charset="-122"/>
                <a:ea typeface="微软雅黑" panose="020B0503020204020204" pitchFamily="34" charset="-122"/>
              </a:rPr>
              <a:t>；</a:t>
            </a:r>
            <a:r>
              <a:rPr lang="en-US" altLang="zh-CN" sz="2000" dirty="0">
                <a:latin typeface="微软雅黑" panose="020B0503020204020204" pitchFamily="34" charset="-122"/>
                <a:ea typeface="微软雅黑" panose="020B0503020204020204" pitchFamily="34" charset="-122"/>
              </a:rPr>
              <a:t>5—10</a:t>
            </a:r>
            <a:r>
              <a:rPr lang="zh-CN" altLang="zh-CN" sz="2000" dirty="0">
                <a:latin typeface="微软雅黑" panose="020B0503020204020204" pitchFamily="34" charset="-122"/>
                <a:ea typeface="微软雅黑" panose="020B0503020204020204" pitchFamily="34" charset="-122"/>
              </a:rPr>
              <a:t>万元（含），报销比例</a:t>
            </a:r>
            <a:r>
              <a:rPr lang="en-US" altLang="zh-CN" sz="2000" dirty="0">
                <a:latin typeface="微软雅黑" panose="020B0503020204020204" pitchFamily="34" charset="-122"/>
                <a:ea typeface="微软雅黑" panose="020B0503020204020204" pitchFamily="34" charset="-122"/>
              </a:rPr>
              <a:t>65%</a:t>
            </a:r>
            <a:r>
              <a:rPr lang="zh-CN" altLang="zh-CN" sz="2000" dirty="0">
                <a:latin typeface="微软雅黑" panose="020B0503020204020204" pitchFamily="34" charset="-122"/>
                <a:ea typeface="微软雅黑" panose="020B0503020204020204" pitchFamily="34" charset="-122"/>
              </a:rPr>
              <a:t>；</a:t>
            </a:r>
            <a:r>
              <a:rPr lang="en-US" altLang="zh-CN" sz="2000" dirty="0">
                <a:latin typeface="微软雅黑" panose="020B0503020204020204" pitchFamily="34" charset="-122"/>
                <a:ea typeface="微软雅黑" panose="020B0503020204020204" pitchFamily="34" charset="-122"/>
              </a:rPr>
              <a:t>10—20</a:t>
            </a:r>
            <a:r>
              <a:rPr lang="zh-CN" altLang="zh-CN" sz="2000" dirty="0">
                <a:latin typeface="微软雅黑" panose="020B0503020204020204" pitchFamily="34" charset="-122"/>
                <a:ea typeface="微软雅黑" panose="020B0503020204020204" pitchFamily="34" charset="-122"/>
              </a:rPr>
              <a:t>万元（含），报销比例</a:t>
            </a:r>
            <a:r>
              <a:rPr lang="en-US" altLang="zh-CN" sz="2000" dirty="0">
                <a:latin typeface="微软雅黑" panose="020B0503020204020204" pitchFamily="34" charset="-122"/>
                <a:ea typeface="微软雅黑" panose="020B0503020204020204" pitchFamily="34" charset="-122"/>
              </a:rPr>
              <a:t>75%</a:t>
            </a:r>
            <a:r>
              <a:rPr lang="zh-CN" altLang="zh-CN" sz="2000" dirty="0">
                <a:latin typeface="微软雅黑" panose="020B0503020204020204" pitchFamily="34" charset="-122"/>
                <a:ea typeface="微软雅黑" panose="020B0503020204020204" pitchFamily="34" charset="-122"/>
              </a:rPr>
              <a:t>；</a:t>
            </a:r>
            <a:r>
              <a:rPr lang="en-US" altLang="zh-CN" sz="2000" dirty="0">
                <a:latin typeface="微软雅黑" panose="020B0503020204020204" pitchFamily="34" charset="-122"/>
                <a:ea typeface="微软雅黑" panose="020B0503020204020204" pitchFamily="34" charset="-122"/>
              </a:rPr>
              <a:t>20</a:t>
            </a:r>
            <a:r>
              <a:rPr lang="zh-CN" altLang="zh-CN" sz="2000" dirty="0">
                <a:latin typeface="微软雅黑" panose="020B0503020204020204" pitchFamily="34" charset="-122"/>
                <a:ea typeface="微软雅黑" panose="020B0503020204020204" pitchFamily="34" charset="-122"/>
              </a:rPr>
              <a:t>万元以上至封顶线段，报销比例</a:t>
            </a:r>
            <a:r>
              <a:rPr lang="en-US" altLang="zh-CN" sz="2000" dirty="0">
                <a:latin typeface="微软雅黑" panose="020B0503020204020204" pitchFamily="34" charset="-122"/>
                <a:ea typeface="微软雅黑" panose="020B0503020204020204" pitchFamily="34" charset="-122"/>
              </a:rPr>
              <a:t>80</a:t>
            </a:r>
            <a:r>
              <a:rPr lang="en-US" altLang="zh-CN" sz="2000" dirty="0" smtClean="0">
                <a:latin typeface="微软雅黑" panose="020B0503020204020204" pitchFamily="34" charset="-122"/>
                <a:ea typeface="微软雅黑" panose="020B0503020204020204" pitchFamily="34" charset="-122"/>
              </a:rPr>
              <a:t>%</a:t>
            </a:r>
            <a:r>
              <a:rPr lang="zh-CN" altLang="zh-CN" sz="2000" dirty="0" smtClean="0">
                <a:latin typeface="微软雅黑" panose="020B0503020204020204" pitchFamily="34" charset="-122"/>
                <a:ea typeface="微软雅黑" panose="020B0503020204020204" pitchFamily="34" charset="-122"/>
              </a:rPr>
              <a:t>。</a:t>
            </a:r>
            <a:endParaRPr lang="zh-CN" altLang="zh-CN" sz="2000" dirty="0">
              <a:latin typeface="微软雅黑" panose="020B0503020204020204" pitchFamily="34" charset="-122"/>
              <a:ea typeface="微软雅黑" panose="020B0503020204020204" pitchFamily="34" charset="-122"/>
            </a:endParaRPr>
          </a:p>
          <a:p>
            <a:r>
              <a:rPr lang="zh-CN" altLang="zh-CN" sz="2000" b="1" dirty="0">
                <a:latin typeface="微软雅黑" panose="020B0503020204020204" pitchFamily="34" charset="-122"/>
                <a:ea typeface="微软雅黑" panose="020B0503020204020204" pitchFamily="34" charset="-122"/>
              </a:rPr>
              <a:t>第三十六条</a:t>
            </a:r>
            <a:r>
              <a:rPr lang="en-US" altLang="zh-CN" sz="2000" dirty="0">
                <a:latin typeface="微软雅黑" panose="020B0503020204020204" pitchFamily="34" charset="-122"/>
                <a:ea typeface="微软雅黑" panose="020B0503020204020204" pitchFamily="34" charset="-122"/>
              </a:rPr>
              <a:t>   </a:t>
            </a:r>
            <a:r>
              <a:rPr lang="zh-CN" altLang="zh-CN" sz="2000" dirty="0">
                <a:latin typeface="微软雅黑" panose="020B0503020204020204" pitchFamily="34" charset="-122"/>
                <a:ea typeface="微软雅黑" panose="020B0503020204020204" pitchFamily="34" charset="-122"/>
              </a:rPr>
              <a:t>省内医疗机构大病保险封顶线</a:t>
            </a:r>
            <a:r>
              <a:rPr lang="en-US" altLang="zh-CN" sz="2000" dirty="0">
                <a:latin typeface="微软雅黑" panose="020B0503020204020204" pitchFamily="34" charset="-122"/>
                <a:ea typeface="微软雅黑" panose="020B0503020204020204" pitchFamily="34" charset="-122"/>
              </a:rPr>
              <a:t>30</a:t>
            </a:r>
            <a:r>
              <a:rPr lang="zh-CN" altLang="zh-CN" sz="2000" dirty="0">
                <a:latin typeface="微软雅黑" panose="020B0503020204020204" pitchFamily="34" charset="-122"/>
                <a:ea typeface="微软雅黑" panose="020B0503020204020204" pitchFamily="34" charset="-122"/>
              </a:rPr>
              <a:t>万元，省外医疗机构大病保险封顶线</a:t>
            </a:r>
            <a:r>
              <a:rPr lang="en-US" altLang="zh-CN" sz="2000" dirty="0">
                <a:latin typeface="微软雅黑" panose="020B0503020204020204" pitchFamily="34" charset="-122"/>
                <a:ea typeface="微软雅黑" panose="020B0503020204020204" pitchFamily="34" charset="-122"/>
              </a:rPr>
              <a:t>20</a:t>
            </a:r>
            <a:r>
              <a:rPr lang="zh-CN" altLang="zh-CN" sz="2000" dirty="0">
                <a:latin typeface="微软雅黑" panose="020B0503020204020204" pitchFamily="34" charset="-122"/>
                <a:ea typeface="微软雅黑" panose="020B0503020204020204" pitchFamily="34" charset="-122"/>
              </a:rPr>
              <a:t>万元。既含省内医疗机构医药费用，又含省外医疗机构医药费用的，封顶线执行省内医疗机构</a:t>
            </a:r>
            <a:r>
              <a:rPr lang="en-US" altLang="zh-CN" sz="2000" dirty="0">
                <a:latin typeface="微软雅黑" panose="020B0503020204020204" pitchFamily="34" charset="-122"/>
                <a:ea typeface="微软雅黑" panose="020B0503020204020204" pitchFamily="34" charset="-122"/>
              </a:rPr>
              <a:t>30</a:t>
            </a:r>
            <a:r>
              <a:rPr lang="zh-CN" altLang="zh-CN" sz="2000" dirty="0">
                <a:latin typeface="微软雅黑" panose="020B0503020204020204" pitchFamily="34" charset="-122"/>
                <a:ea typeface="微软雅黑" panose="020B0503020204020204" pitchFamily="34" charset="-122"/>
              </a:rPr>
              <a:t>万元。</a:t>
            </a:r>
            <a:endParaRPr lang="zh-CN" altLang="zh-CN" sz="2000" dirty="0">
              <a:latin typeface="微软雅黑" panose="020B0503020204020204" pitchFamily="34" charset="-122"/>
              <a:ea typeface="微软雅黑" panose="020B0503020204020204" pitchFamily="34" charset="-122"/>
            </a:endParaRPr>
          </a:p>
          <a:p>
            <a:r>
              <a:rPr lang="zh-CN" altLang="zh-CN" sz="2000" b="1" dirty="0">
                <a:latin typeface="微软雅黑" panose="020B0503020204020204" pitchFamily="34" charset="-122"/>
                <a:ea typeface="微软雅黑" panose="020B0503020204020204" pitchFamily="34" charset="-122"/>
              </a:rPr>
              <a:t>第三十七条</a:t>
            </a:r>
            <a:r>
              <a:rPr lang="en-US" altLang="zh-CN" sz="2000" dirty="0">
                <a:latin typeface="微软雅黑" panose="020B0503020204020204" pitchFamily="34" charset="-122"/>
                <a:ea typeface="微软雅黑" panose="020B0503020204020204" pitchFamily="34" charset="-122"/>
              </a:rPr>
              <a:t>   </a:t>
            </a:r>
            <a:r>
              <a:rPr lang="zh-CN" altLang="zh-CN" sz="2000" dirty="0">
                <a:latin typeface="微软雅黑" panose="020B0503020204020204" pitchFamily="34" charset="-122"/>
                <a:ea typeface="微软雅黑" panose="020B0503020204020204" pitchFamily="34" charset="-122"/>
              </a:rPr>
              <a:t>大病保险合规费用实行“负面清单”制度。</a:t>
            </a:r>
            <a:endParaRPr lang="zh-CN" altLang="zh-CN" sz="2000" dirty="0">
              <a:latin typeface="微软雅黑" panose="020B0503020204020204" pitchFamily="34" charset="-122"/>
              <a:ea typeface="微软雅黑" panose="020B0503020204020204" pitchFamily="34" charset="-122"/>
            </a:endParaRPr>
          </a:p>
          <a:p>
            <a:r>
              <a:rPr lang="zh-CN" altLang="zh-CN" sz="2000" b="1" dirty="0">
                <a:latin typeface="微软雅黑" panose="020B0503020204020204" pitchFamily="34" charset="-122"/>
                <a:ea typeface="微软雅黑" panose="020B0503020204020204" pitchFamily="34" charset="-122"/>
              </a:rPr>
              <a:t>第三十八条</a:t>
            </a:r>
            <a:r>
              <a:rPr lang="en-US" altLang="zh-CN" sz="2000" dirty="0">
                <a:latin typeface="微软雅黑" panose="020B0503020204020204" pitchFamily="34" charset="-122"/>
                <a:ea typeface="微软雅黑" panose="020B0503020204020204" pitchFamily="34" charset="-122"/>
              </a:rPr>
              <a:t>   </a:t>
            </a:r>
            <a:r>
              <a:rPr lang="zh-CN" altLang="zh-CN" sz="2000" dirty="0">
                <a:latin typeface="微软雅黑" panose="020B0503020204020204" pitchFamily="34" charset="-122"/>
                <a:ea typeface="微软雅黑" panose="020B0503020204020204" pitchFamily="34" charset="-122"/>
              </a:rPr>
              <a:t>大病保险报销金额计算公式为：（参保患者住院及特殊慢性病门诊医药总费用</a:t>
            </a:r>
            <a:r>
              <a:rPr lang="en-US" altLang="zh-CN" sz="2000" dirty="0">
                <a:latin typeface="微软雅黑" panose="020B0503020204020204" pitchFamily="34" charset="-122"/>
                <a:ea typeface="微软雅黑" panose="020B0503020204020204" pitchFamily="34" charset="-122"/>
              </a:rPr>
              <a:t>—</a:t>
            </a:r>
            <a:r>
              <a:rPr lang="zh-CN" altLang="zh-CN" sz="2000" dirty="0">
                <a:latin typeface="微软雅黑" panose="020B0503020204020204" pitchFamily="34" charset="-122"/>
                <a:ea typeface="微软雅黑" panose="020B0503020204020204" pitchFamily="34" charset="-122"/>
              </a:rPr>
              <a:t>负面清单费用</a:t>
            </a:r>
            <a:r>
              <a:rPr lang="en-US" altLang="zh-CN" sz="2000" dirty="0">
                <a:latin typeface="微软雅黑" panose="020B0503020204020204" pitchFamily="34" charset="-122"/>
                <a:ea typeface="微软雅黑" panose="020B0503020204020204" pitchFamily="34" charset="-122"/>
              </a:rPr>
              <a:t>—</a:t>
            </a:r>
            <a:r>
              <a:rPr lang="zh-CN" altLang="zh-CN" sz="2000" dirty="0">
                <a:latin typeface="微软雅黑" panose="020B0503020204020204" pitchFamily="34" charset="-122"/>
                <a:ea typeface="微软雅黑" panose="020B0503020204020204" pitchFamily="34" charset="-122"/>
              </a:rPr>
              <a:t>基本医保已报销金额</a:t>
            </a:r>
            <a:r>
              <a:rPr lang="en-US" altLang="zh-CN" sz="2000" dirty="0">
                <a:latin typeface="微软雅黑" panose="020B0503020204020204" pitchFamily="34" charset="-122"/>
                <a:ea typeface="微软雅黑" panose="020B0503020204020204" pitchFamily="34" charset="-122"/>
              </a:rPr>
              <a:t>—</a:t>
            </a:r>
            <a:r>
              <a:rPr lang="zh-CN" altLang="zh-CN" sz="2000" dirty="0">
                <a:latin typeface="微软雅黑" panose="020B0503020204020204" pitchFamily="34" charset="-122"/>
                <a:ea typeface="微软雅黑" panose="020B0503020204020204" pitchFamily="34" charset="-122"/>
              </a:rPr>
              <a:t>基本医保起付线</a:t>
            </a:r>
            <a:r>
              <a:rPr lang="en-US" altLang="zh-CN" sz="2000" dirty="0">
                <a:latin typeface="微软雅黑" panose="020B0503020204020204" pitchFamily="34" charset="-122"/>
                <a:ea typeface="微软雅黑" panose="020B0503020204020204" pitchFamily="34" charset="-122"/>
              </a:rPr>
              <a:t>—</a:t>
            </a:r>
            <a:r>
              <a:rPr lang="zh-CN" altLang="zh-CN" sz="2000" dirty="0">
                <a:latin typeface="微软雅黑" panose="020B0503020204020204" pitchFamily="34" charset="-122"/>
                <a:ea typeface="微软雅黑" panose="020B0503020204020204" pitchFamily="34" charset="-122"/>
              </a:rPr>
              <a:t>大病保险起付线）×分段报销比例。</a:t>
            </a:r>
            <a:endParaRPr lang="zh-CN" altLang="zh-CN" sz="2000" dirty="0">
              <a:latin typeface="微软雅黑" panose="020B0503020204020204" pitchFamily="34" charset="-122"/>
              <a:ea typeface="微软雅黑" panose="020B0503020204020204" pitchFamily="34" charset="-122"/>
            </a:endParaRPr>
          </a:p>
          <a:p>
            <a:pPr>
              <a:buFont typeface="Wingdings 2"/>
              <a:buNone/>
            </a:pPr>
            <a:endParaRPr lang="zh-CN" altLang="en-US" sz="2000" dirty="0"/>
          </a:p>
        </p:txBody>
      </p:sp>
      <p:sp>
        <p:nvSpPr>
          <p:cNvPr id="9" name="标题 1"/>
          <p:cNvSpPr>
            <a:spLocks noGrp="1"/>
          </p:cNvSpPr>
          <p:nvPr>
            <p:ph type="title"/>
          </p:nvPr>
        </p:nvSpPr>
        <p:spPr>
          <a:xfrm>
            <a:off x="467544" y="620688"/>
            <a:ext cx="8229600" cy="576064"/>
          </a:xfrm>
        </p:spPr>
        <p:txBody>
          <a:bodyPr>
            <a:normAutofit fontScale="90000"/>
          </a:bodyPr>
          <a:lstStyle/>
          <a:p>
            <a:r>
              <a:rPr lang="en-US" altLang="zh-CN" sz="3600" b="1" dirty="0" smtClean="0">
                <a:solidFill>
                  <a:srgbClr val="FF0000"/>
                </a:solidFill>
                <a:latin typeface="微软雅黑" panose="020B0503020204020204" pitchFamily="34" charset="-122"/>
                <a:ea typeface="微软雅黑" panose="020B0503020204020204" pitchFamily="34" charset="-122"/>
              </a:rPr>
              <a:t>   </a:t>
            </a:r>
            <a:r>
              <a:rPr lang="zh-CN" altLang="en-US" sz="3600" b="1" dirty="0" smtClean="0">
                <a:solidFill>
                  <a:srgbClr val="00B050"/>
                </a:solidFill>
                <a:latin typeface="+mj-ea"/>
              </a:rPr>
              <a:t>大病保险</a:t>
            </a:r>
            <a:endParaRPr lang="zh-CN" altLang="en-US" sz="36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763688" y="2636912"/>
            <a:ext cx="8229600" cy="5184576"/>
          </a:xfrm>
        </p:spPr>
        <p:txBody>
          <a:bodyPr>
            <a:normAutofit/>
          </a:bodyPr>
          <a:lstStyle/>
          <a:p>
            <a:pPr marL="0" indent="0" algn="ctr">
              <a:buNone/>
            </a:pPr>
            <a:endParaRPr lang="zh-CN" altLang="zh-CN" dirty="0" smtClean="0">
              <a:latin typeface="隶书" pitchFamily="49" charset="-122"/>
              <a:ea typeface="隶书" pitchFamily="49" charset="-122"/>
            </a:endParaRPr>
          </a:p>
          <a:p>
            <a:pPr>
              <a:buNone/>
            </a:pPr>
            <a:endParaRPr lang="zh-CN" altLang="en-US" dirty="0"/>
          </a:p>
        </p:txBody>
      </p:sp>
      <p:sp>
        <p:nvSpPr>
          <p:cNvPr id="4" name="内容占位符 2"/>
          <p:cNvSpPr txBox="1"/>
          <p:nvPr/>
        </p:nvSpPr>
        <p:spPr>
          <a:xfrm>
            <a:off x="395536" y="1484784"/>
            <a:ext cx="8517632" cy="4896544"/>
          </a:xfrm>
          <a:prstGeom prst="rect">
            <a:avLst/>
          </a:prstGeom>
        </p:spPr>
        <p:txBody>
          <a:bodyPr vert="horz">
            <a:normAutofit lnSpcReduction="10000"/>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7015"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7015"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185"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185"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185"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lgn="ctr">
              <a:buNone/>
            </a:pPr>
            <a:r>
              <a:rPr lang="zh-CN" altLang="en-US" sz="2400" b="1" dirty="0" smtClean="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把握要点：办法第</a:t>
            </a:r>
            <a:r>
              <a:rPr lang="en-US" altLang="zh-CN" sz="2400" b="1" dirty="0" smtClean="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35</a:t>
            </a:r>
            <a:r>
              <a:rPr lang="zh-CN" altLang="en-US" sz="2400" b="1" dirty="0" smtClean="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至第</a:t>
            </a:r>
            <a:r>
              <a:rPr lang="en-US" altLang="zh-CN" sz="2400" b="1" dirty="0" smtClean="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38</a:t>
            </a:r>
            <a:r>
              <a:rPr lang="zh-CN" altLang="en-US" sz="2400" b="1" dirty="0" smtClean="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条</a:t>
            </a:r>
            <a:endParaRPr lang="en-US" altLang="zh-CN" sz="2400" b="1" dirty="0" smtClean="0">
              <a:solidFill>
                <a:srgbClr val="FF0000"/>
              </a:solidFill>
              <a:latin typeface="微软雅黑" panose="020B0503020204020204" pitchFamily="34" charset="-122"/>
              <a:ea typeface="微软雅黑" panose="020B0503020204020204" pitchFamily="34" charset="-122"/>
              <a:cs typeface="Times New Roman" panose="02020603050405020304" pitchFamily="18" charset="0"/>
            </a:endParaRPr>
          </a:p>
          <a:p>
            <a:pPr lvl="0"/>
            <a:r>
              <a:rPr lang="en-US" altLang="zh-CN" sz="2400" dirty="0" smtClean="0">
                <a:latin typeface="微软雅黑" panose="020B0503020204020204" pitchFamily="34" charset="-122"/>
                <a:ea typeface="微软雅黑" panose="020B0503020204020204" pitchFamily="34" charset="-122"/>
              </a:rPr>
              <a:t>1、</a:t>
            </a:r>
            <a:r>
              <a:rPr lang="zh-CN" altLang="zh-CN" sz="2400" dirty="0" smtClean="0">
                <a:latin typeface="微软雅黑" panose="020B0503020204020204" pitchFamily="34" charset="-122"/>
                <a:ea typeface="微软雅黑" panose="020B0503020204020204" pitchFamily="34" charset="-122"/>
              </a:rPr>
              <a:t>分段</a:t>
            </a:r>
            <a:r>
              <a:rPr lang="zh-CN" altLang="zh-CN" sz="2400" dirty="0">
                <a:latin typeface="微软雅黑" panose="020B0503020204020204" pitchFamily="34" charset="-122"/>
                <a:ea typeface="微软雅黑" panose="020B0503020204020204" pitchFamily="34" charset="-122"/>
              </a:rPr>
              <a:t>报销比例</a:t>
            </a:r>
            <a:r>
              <a:rPr lang="zh-CN" altLang="zh-CN" sz="2400" dirty="0" smtClean="0">
                <a:latin typeface="微软雅黑" panose="020B0503020204020204" pitchFamily="34" charset="-122"/>
                <a:ea typeface="微软雅黑" panose="020B0503020204020204" pitchFamily="34" charset="-122"/>
              </a:rPr>
              <a:t>变化</a:t>
            </a:r>
            <a:r>
              <a:rPr lang="zh-CN" altLang="en-US" sz="2400" dirty="0" smtClean="0">
                <a:latin typeface="微软雅黑" panose="020B0503020204020204" pitchFamily="34" charset="-122"/>
                <a:ea typeface="微软雅黑" panose="020B0503020204020204" pitchFamily="34" charset="-122"/>
              </a:rPr>
              <a:t>。</a:t>
            </a:r>
            <a:endParaRPr lang="zh-CN" altLang="zh-CN" sz="2400" dirty="0">
              <a:latin typeface="微软雅黑" panose="020B0503020204020204" pitchFamily="34" charset="-122"/>
              <a:ea typeface="微软雅黑" panose="020B0503020204020204" pitchFamily="34" charset="-122"/>
            </a:endParaRPr>
          </a:p>
          <a:p>
            <a:pPr lvl="0"/>
            <a:r>
              <a:rPr lang="en-US" altLang="zh-CN" sz="2400" dirty="0" smtClean="0">
                <a:latin typeface="微软雅黑" panose="020B0503020204020204" pitchFamily="34" charset="-122"/>
                <a:ea typeface="微软雅黑" panose="020B0503020204020204" pitchFamily="34" charset="-122"/>
              </a:rPr>
              <a:t>2、</a:t>
            </a:r>
            <a:r>
              <a:rPr lang="zh-CN" altLang="zh-CN" sz="2400" dirty="0" smtClean="0">
                <a:latin typeface="微软雅黑" panose="020B0503020204020204" pitchFamily="34" charset="-122"/>
                <a:ea typeface="微软雅黑" panose="020B0503020204020204" pitchFamily="34" charset="-122"/>
              </a:rPr>
              <a:t>封顶</a:t>
            </a:r>
            <a:r>
              <a:rPr lang="zh-CN" altLang="zh-CN" sz="2400" dirty="0">
                <a:latin typeface="微软雅黑" panose="020B0503020204020204" pitchFamily="34" charset="-122"/>
                <a:ea typeface="微软雅黑" panose="020B0503020204020204" pitchFamily="34" charset="-122"/>
              </a:rPr>
              <a:t>线变化。省内封顶线</a:t>
            </a:r>
            <a:r>
              <a:rPr lang="en-US" altLang="zh-CN" sz="2400" dirty="0">
                <a:latin typeface="微软雅黑" panose="020B0503020204020204" pitchFamily="34" charset="-122"/>
                <a:ea typeface="微软雅黑" panose="020B0503020204020204" pitchFamily="34" charset="-122"/>
              </a:rPr>
              <a:t>30</a:t>
            </a:r>
            <a:r>
              <a:rPr lang="zh-CN" altLang="zh-CN" sz="2400" dirty="0">
                <a:latin typeface="微软雅黑" panose="020B0503020204020204" pitchFamily="34" charset="-122"/>
                <a:ea typeface="微软雅黑" panose="020B0503020204020204" pitchFamily="34" charset="-122"/>
              </a:rPr>
              <a:t>万元，省外封顶线</a:t>
            </a:r>
            <a:r>
              <a:rPr lang="en-US" altLang="zh-CN" sz="2400" dirty="0">
                <a:latin typeface="微软雅黑" panose="020B0503020204020204" pitchFamily="34" charset="-122"/>
                <a:ea typeface="微软雅黑" panose="020B0503020204020204" pitchFamily="34" charset="-122"/>
              </a:rPr>
              <a:t>20</a:t>
            </a:r>
            <a:r>
              <a:rPr lang="zh-CN" altLang="zh-CN" sz="2400" dirty="0">
                <a:latin typeface="微软雅黑" panose="020B0503020204020204" pitchFamily="34" charset="-122"/>
                <a:ea typeface="微软雅黑" panose="020B0503020204020204" pitchFamily="34" charset="-122"/>
              </a:rPr>
              <a:t>万元。省内</a:t>
            </a:r>
            <a:r>
              <a:rPr lang="en-US" altLang="zh-CN" sz="2400" dirty="0">
                <a:latin typeface="微软雅黑" panose="020B0503020204020204" pitchFamily="34" charset="-122"/>
                <a:ea typeface="微软雅黑" panose="020B0503020204020204" pitchFamily="34" charset="-122"/>
              </a:rPr>
              <a:t>+</a:t>
            </a:r>
            <a:r>
              <a:rPr lang="zh-CN" altLang="zh-CN" sz="2400" dirty="0">
                <a:latin typeface="微软雅黑" panose="020B0503020204020204" pitchFamily="34" charset="-122"/>
                <a:ea typeface="微软雅黑" panose="020B0503020204020204" pitchFamily="34" charset="-122"/>
              </a:rPr>
              <a:t>省外费用，封顶线</a:t>
            </a:r>
            <a:r>
              <a:rPr lang="en-US" altLang="zh-CN" sz="2400" dirty="0">
                <a:latin typeface="微软雅黑" panose="020B0503020204020204" pitchFamily="34" charset="-122"/>
                <a:ea typeface="微软雅黑" panose="020B0503020204020204" pitchFamily="34" charset="-122"/>
              </a:rPr>
              <a:t>30</a:t>
            </a:r>
            <a:r>
              <a:rPr lang="zh-CN" altLang="zh-CN" sz="2400" dirty="0">
                <a:latin typeface="微软雅黑" panose="020B0503020204020204" pitchFamily="34" charset="-122"/>
                <a:ea typeface="微软雅黑" panose="020B0503020204020204" pitchFamily="34" charset="-122"/>
              </a:rPr>
              <a:t>万元。</a:t>
            </a:r>
            <a:r>
              <a:rPr lang="zh-CN" altLang="zh-CN" sz="2400" dirty="0">
                <a:solidFill>
                  <a:srgbClr val="FF0000"/>
                </a:solidFill>
                <a:latin typeface="微软雅黑" panose="020B0503020204020204" pitchFamily="34" charset="-122"/>
                <a:ea typeface="微软雅黑" panose="020B0503020204020204" pitchFamily="34" charset="-122"/>
              </a:rPr>
              <a:t>注意：贫困人口省内不受</a:t>
            </a:r>
            <a:r>
              <a:rPr lang="en-US" altLang="zh-CN" sz="2400" dirty="0">
                <a:solidFill>
                  <a:srgbClr val="FF0000"/>
                </a:solidFill>
                <a:latin typeface="微软雅黑" panose="020B0503020204020204" pitchFamily="34" charset="-122"/>
                <a:ea typeface="微软雅黑" panose="020B0503020204020204" pitchFamily="34" charset="-122"/>
              </a:rPr>
              <a:t>30</a:t>
            </a:r>
            <a:r>
              <a:rPr lang="zh-CN" altLang="zh-CN" sz="2400" dirty="0">
                <a:solidFill>
                  <a:srgbClr val="FF0000"/>
                </a:solidFill>
                <a:latin typeface="微软雅黑" panose="020B0503020204020204" pitchFamily="34" charset="-122"/>
                <a:ea typeface="微软雅黑" panose="020B0503020204020204" pitchFamily="34" charset="-122"/>
              </a:rPr>
              <a:t>万元封顶线限制</a:t>
            </a:r>
            <a:r>
              <a:rPr lang="zh-CN" altLang="zh-CN" sz="2400" dirty="0">
                <a:latin typeface="微软雅黑" panose="020B0503020204020204" pitchFamily="34" charset="-122"/>
                <a:ea typeface="微软雅黑" panose="020B0503020204020204" pitchFamily="34" charset="-122"/>
              </a:rPr>
              <a:t>，但费用全为省外的按</a:t>
            </a:r>
            <a:r>
              <a:rPr lang="en-US" altLang="zh-CN" sz="2400" dirty="0">
                <a:latin typeface="微软雅黑" panose="020B0503020204020204" pitchFamily="34" charset="-122"/>
                <a:ea typeface="微软雅黑" panose="020B0503020204020204" pitchFamily="34" charset="-122"/>
              </a:rPr>
              <a:t>20</a:t>
            </a:r>
            <a:r>
              <a:rPr lang="zh-CN" altLang="zh-CN" sz="2400" dirty="0">
                <a:latin typeface="微软雅黑" panose="020B0503020204020204" pitchFamily="34" charset="-122"/>
                <a:ea typeface="微软雅黑" panose="020B0503020204020204" pitchFamily="34" charset="-122"/>
              </a:rPr>
              <a:t>万元封顶线执行。</a:t>
            </a:r>
            <a:endParaRPr lang="zh-CN" altLang="zh-CN" sz="2400" dirty="0">
              <a:latin typeface="微软雅黑" panose="020B0503020204020204" pitchFamily="34" charset="-122"/>
              <a:ea typeface="微软雅黑" panose="020B0503020204020204" pitchFamily="34" charset="-122"/>
            </a:endParaRPr>
          </a:p>
          <a:p>
            <a:r>
              <a:rPr lang="en-US" altLang="zh-CN" sz="2400" dirty="0">
                <a:latin typeface="微软雅黑" panose="020B0503020204020204" pitchFamily="34" charset="-122"/>
                <a:ea typeface="微软雅黑" panose="020B0503020204020204" pitchFamily="34" charset="-122"/>
              </a:rPr>
              <a:t>3</a:t>
            </a:r>
            <a:r>
              <a:rPr lang="zh-CN" altLang="zh-CN" sz="2400" dirty="0">
                <a:latin typeface="微软雅黑" panose="020B0503020204020204" pitchFamily="34" charset="-122"/>
                <a:ea typeface="微软雅黑" panose="020B0503020204020204" pitchFamily="34" charset="-122"/>
              </a:rPr>
              <a:t>、合规费用实行“负面清单</a:t>
            </a:r>
            <a:r>
              <a:rPr lang="en-US" altLang="zh-CN" sz="2400" dirty="0">
                <a:latin typeface="微软雅黑" panose="020B0503020204020204" pitchFamily="34" charset="-122"/>
                <a:ea typeface="微软雅黑" panose="020B0503020204020204" pitchFamily="34" charset="-122"/>
              </a:rPr>
              <a:t>”</a:t>
            </a:r>
            <a:r>
              <a:rPr lang="zh-CN" altLang="zh-CN" sz="2400" dirty="0">
                <a:latin typeface="微软雅黑" panose="020B0503020204020204" pitchFamily="34" charset="-122"/>
                <a:ea typeface="微软雅黑" panose="020B0503020204020204" pitchFamily="34" charset="-122"/>
              </a:rPr>
              <a:t>。</a:t>
            </a:r>
            <a:endParaRPr lang="zh-CN" altLang="zh-CN" sz="2400" dirty="0">
              <a:latin typeface="微软雅黑" panose="020B0503020204020204" pitchFamily="34" charset="-122"/>
              <a:ea typeface="微软雅黑" panose="020B0503020204020204" pitchFamily="34" charset="-122"/>
            </a:endParaRPr>
          </a:p>
          <a:p>
            <a:r>
              <a:rPr lang="en-US" altLang="zh-CN" sz="2400" dirty="0">
                <a:latin typeface="微软雅黑" panose="020B0503020204020204" pitchFamily="34" charset="-122"/>
                <a:ea typeface="微软雅黑" panose="020B0503020204020204" pitchFamily="34" charset="-122"/>
              </a:rPr>
              <a:t>4</a:t>
            </a:r>
            <a:r>
              <a:rPr lang="zh-CN" altLang="zh-CN" sz="2400" dirty="0">
                <a:latin typeface="微软雅黑" panose="020B0503020204020204" pitchFamily="34" charset="-122"/>
                <a:ea typeface="微软雅黑" panose="020B0503020204020204" pitchFamily="34" charset="-122"/>
              </a:rPr>
              <a:t>、特殊慢性病门诊合规医药费用进入大病保险，但常见慢性病门诊合规医药费用不再进入大病保险报销。</a:t>
            </a:r>
            <a:endParaRPr lang="zh-CN" altLang="zh-CN" sz="2400" dirty="0">
              <a:latin typeface="微软雅黑" panose="020B0503020204020204" pitchFamily="34" charset="-122"/>
              <a:ea typeface="微软雅黑" panose="020B0503020204020204" pitchFamily="34" charset="-122"/>
            </a:endParaRPr>
          </a:p>
          <a:p>
            <a:r>
              <a:rPr lang="en-US" altLang="zh-CN" sz="2400" dirty="0">
                <a:latin typeface="微软雅黑" panose="020B0503020204020204" pitchFamily="34" charset="-122"/>
                <a:ea typeface="微软雅黑" panose="020B0503020204020204" pitchFamily="34" charset="-122"/>
              </a:rPr>
              <a:t>5</a:t>
            </a:r>
            <a:r>
              <a:rPr lang="zh-CN" altLang="zh-CN" sz="2400" dirty="0">
                <a:latin typeface="微软雅黑" panose="020B0503020204020204" pitchFamily="34" charset="-122"/>
                <a:ea typeface="微软雅黑" panose="020B0503020204020204" pitchFamily="34" charset="-122"/>
              </a:rPr>
              <a:t>、基本医保起付线和大病保险起付线不进入大病保险报销。</a:t>
            </a:r>
            <a:endParaRPr lang="zh-CN" altLang="zh-CN" sz="2400" dirty="0">
              <a:latin typeface="微软雅黑" panose="020B0503020204020204" pitchFamily="34" charset="-122"/>
              <a:ea typeface="微软雅黑" panose="020B0503020204020204" pitchFamily="34" charset="-122"/>
            </a:endParaRPr>
          </a:p>
          <a:p>
            <a:r>
              <a:rPr lang="en-US" altLang="zh-CN" sz="2400" dirty="0">
                <a:latin typeface="微软雅黑" panose="020B0503020204020204" pitchFamily="34" charset="-122"/>
                <a:ea typeface="微软雅黑" panose="020B0503020204020204" pitchFamily="34" charset="-122"/>
              </a:rPr>
              <a:t>6</a:t>
            </a:r>
            <a:r>
              <a:rPr lang="zh-CN" altLang="zh-CN" sz="2400" dirty="0">
                <a:latin typeface="微软雅黑" panose="020B0503020204020204" pitchFamily="34" charset="-122"/>
                <a:ea typeface="微软雅黑" panose="020B0503020204020204" pitchFamily="34" charset="-122"/>
              </a:rPr>
              <a:t>、计算公式为：（参保患者住院及特殊慢性病门诊医药总费用</a:t>
            </a:r>
            <a:r>
              <a:rPr lang="en-US" altLang="zh-CN" sz="2400" dirty="0">
                <a:latin typeface="微软雅黑" panose="020B0503020204020204" pitchFamily="34" charset="-122"/>
                <a:ea typeface="微软雅黑" panose="020B0503020204020204" pitchFamily="34" charset="-122"/>
              </a:rPr>
              <a:t>—</a:t>
            </a:r>
            <a:r>
              <a:rPr lang="zh-CN" altLang="zh-CN" sz="2400" dirty="0">
                <a:latin typeface="微软雅黑" panose="020B0503020204020204" pitchFamily="34" charset="-122"/>
                <a:ea typeface="微软雅黑" panose="020B0503020204020204" pitchFamily="34" charset="-122"/>
              </a:rPr>
              <a:t>负面清单费用</a:t>
            </a:r>
            <a:r>
              <a:rPr lang="en-US" altLang="zh-CN" sz="2400" dirty="0">
                <a:latin typeface="微软雅黑" panose="020B0503020204020204" pitchFamily="34" charset="-122"/>
                <a:ea typeface="微软雅黑" panose="020B0503020204020204" pitchFamily="34" charset="-122"/>
              </a:rPr>
              <a:t>—</a:t>
            </a:r>
            <a:r>
              <a:rPr lang="zh-CN" altLang="zh-CN" sz="2400" dirty="0">
                <a:latin typeface="微软雅黑" panose="020B0503020204020204" pitchFamily="34" charset="-122"/>
                <a:ea typeface="微软雅黑" panose="020B0503020204020204" pitchFamily="34" charset="-122"/>
              </a:rPr>
              <a:t>基本医保已报销金额</a:t>
            </a:r>
            <a:r>
              <a:rPr lang="en-US" altLang="zh-CN" sz="2400" dirty="0">
                <a:latin typeface="微软雅黑" panose="020B0503020204020204" pitchFamily="34" charset="-122"/>
                <a:ea typeface="微软雅黑" panose="020B0503020204020204" pitchFamily="34" charset="-122"/>
              </a:rPr>
              <a:t>—</a:t>
            </a:r>
            <a:r>
              <a:rPr lang="zh-CN" altLang="zh-CN" sz="2400" dirty="0">
                <a:latin typeface="微软雅黑" panose="020B0503020204020204" pitchFamily="34" charset="-122"/>
                <a:ea typeface="微软雅黑" panose="020B0503020204020204" pitchFamily="34" charset="-122"/>
              </a:rPr>
              <a:t>基本医保起付线</a:t>
            </a:r>
            <a:r>
              <a:rPr lang="en-US" altLang="zh-CN" sz="2400" dirty="0">
                <a:latin typeface="微软雅黑" panose="020B0503020204020204" pitchFamily="34" charset="-122"/>
                <a:ea typeface="微软雅黑" panose="020B0503020204020204" pitchFamily="34" charset="-122"/>
              </a:rPr>
              <a:t>—</a:t>
            </a:r>
            <a:r>
              <a:rPr lang="zh-CN" altLang="zh-CN" sz="2400" dirty="0">
                <a:latin typeface="微软雅黑" panose="020B0503020204020204" pitchFamily="34" charset="-122"/>
                <a:ea typeface="微软雅黑" panose="020B0503020204020204" pitchFamily="34" charset="-122"/>
              </a:rPr>
              <a:t>大病保险起付线）×分段报销比例。</a:t>
            </a:r>
            <a:endParaRPr lang="zh-CN" altLang="zh-CN" sz="2400" dirty="0">
              <a:latin typeface="微软雅黑" panose="020B0503020204020204" pitchFamily="34" charset="-122"/>
              <a:ea typeface="微软雅黑" panose="020B0503020204020204" pitchFamily="34" charset="-122"/>
            </a:endParaRPr>
          </a:p>
          <a:p>
            <a:pPr algn="ctr">
              <a:buNone/>
            </a:pPr>
            <a:endParaRPr lang="zh-CN" altLang="en-US" sz="2400" dirty="0"/>
          </a:p>
        </p:txBody>
      </p:sp>
      <p:sp>
        <p:nvSpPr>
          <p:cNvPr id="6" name="标题 1"/>
          <p:cNvSpPr>
            <a:spLocks noGrp="1"/>
          </p:cNvSpPr>
          <p:nvPr>
            <p:ph type="title"/>
          </p:nvPr>
        </p:nvSpPr>
        <p:spPr>
          <a:xfrm>
            <a:off x="467544" y="620688"/>
            <a:ext cx="8229600" cy="576064"/>
          </a:xfrm>
        </p:spPr>
        <p:txBody>
          <a:bodyPr>
            <a:normAutofit fontScale="90000"/>
          </a:bodyPr>
          <a:lstStyle/>
          <a:p>
            <a:r>
              <a:rPr lang="en-US" altLang="zh-CN" sz="3600" b="1" dirty="0" smtClean="0">
                <a:solidFill>
                  <a:srgbClr val="FF0000"/>
                </a:solidFill>
                <a:latin typeface="微软雅黑" panose="020B0503020204020204" pitchFamily="34" charset="-122"/>
                <a:ea typeface="微软雅黑" panose="020B0503020204020204" pitchFamily="34" charset="-122"/>
              </a:rPr>
              <a:t>  </a:t>
            </a:r>
            <a:endParaRPr lang="zh-CN" altLang="en-US" sz="3600" b="1" dirty="0">
              <a:solidFill>
                <a:srgbClr val="FF0000"/>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2492896"/>
            <a:ext cx="8229600" cy="2520280"/>
          </a:xfrm>
        </p:spPr>
        <p:txBody>
          <a:bodyPr>
            <a:normAutofit/>
          </a:bodyPr>
          <a:lstStyle/>
          <a:p>
            <a:pPr marL="0" indent="0" algn="ctr">
              <a:buNone/>
            </a:pPr>
            <a:r>
              <a:rPr lang="zh-CN" altLang="en-US" sz="9600" i="1" dirty="0" smtClean="0">
                <a:solidFill>
                  <a:schemeClr val="tx2">
                    <a:lumMod val="75000"/>
                  </a:schemeClr>
                </a:solidFill>
                <a:latin typeface="微软雅黑" panose="020B0503020204020204" pitchFamily="34" charset="-122"/>
                <a:ea typeface="微软雅黑" panose="020B0503020204020204" pitchFamily="34" charset="-122"/>
              </a:rPr>
              <a:t>谢谢！</a:t>
            </a:r>
            <a:endParaRPr lang="zh-CN" altLang="en-US" sz="9600" i="1" dirty="0">
              <a:solidFill>
                <a:schemeClr val="tx2">
                  <a:lumMod val="75000"/>
                </a:schemeClr>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39649" y="1844824"/>
            <a:ext cx="8229600" cy="4464496"/>
          </a:xfrm>
        </p:spPr>
        <p:txBody>
          <a:bodyPr>
            <a:normAutofit/>
          </a:bodyPr>
          <a:lstStyle/>
          <a:p>
            <a:pPr marL="0" indent="0">
              <a:buNone/>
            </a:pPr>
            <a:endParaRPr lang="zh-CN" altLang="zh-CN" dirty="0">
              <a:latin typeface="隶书" pitchFamily="49" charset="-122"/>
              <a:ea typeface="隶书" pitchFamily="49" charset="-122"/>
            </a:endParaRPr>
          </a:p>
          <a:p>
            <a:pPr>
              <a:buNone/>
            </a:pPr>
            <a:endParaRPr lang="zh-CN" altLang="en-US" dirty="0"/>
          </a:p>
        </p:txBody>
      </p:sp>
      <p:sp>
        <p:nvSpPr>
          <p:cNvPr id="4" name="内容占位符 2"/>
          <p:cNvSpPr txBox="1"/>
          <p:nvPr/>
        </p:nvSpPr>
        <p:spPr>
          <a:xfrm>
            <a:off x="539750" y="1556385"/>
            <a:ext cx="8229600" cy="5212080"/>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7015"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7015"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185"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185"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185"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r>
              <a:rPr lang="zh-CN" altLang="zh-CN" sz="2300" b="1" dirty="0">
                <a:latin typeface="微软雅黑" panose="020B0503020204020204" pitchFamily="34" charset="-122"/>
                <a:ea typeface="微软雅黑" panose="020B0503020204020204" pitchFamily="34" charset="-122"/>
                <a:cs typeface="微软雅黑" panose="020B0503020204020204" pitchFamily="34" charset="-122"/>
              </a:rPr>
              <a:t>第三条</a:t>
            </a:r>
            <a:r>
              <a:rPr lang="en-US" altLang="zh-CN" sz="2300" dirty="0">
                <a:latin typeface="微软雅黑" panose="020B0503020204020204" pitchFamily="34" charset="-122"/>
                <a:ea typeface="微软雅黑" panose="020B0503020204020204" pitchFamily="34" charset="-122"/>
                <a:cs typeface="微软雅黑" panose="020B0503020204020204" pitchFamily="34" charset="-122"/>
              </a:rPr>
              <a:t>   </a:t>
            </a:r>
            <a:r>
              <a:rPr lang="zh-CN" altLang="zh-CN" sz="2300" dirty="0">
                <a:latin typeface="微软雅黑" panose="020B0503020204020204" pitchFamily="34" charset="-122"/>
                <a:ea typeface="微软雅黑" panose="020B0503020204020204" pitchFamily="34" charset="-122"/>
                <a:cs typeface="微软雅黑" panose="020B0503020204020204" pitchFamily="34" charset="-122"/>
              </a:rPr>
              <a:t>城乡居民在参保县（区）域内定点基层医疗卫生机构（含二级乡镇卫生院或社区卫生服务中心等）、一级及以下定点医疗机构（含村卫生室、社区卫生服务站、社区诊所等）发生的普通门诊政策范围内医药费用报销比例为</a:t>
            </a:r>
            <a:r>
              <a:rPr lang="en-US" altLang="zh-CN" sz="2300" dirty="0">
                <a:latin typeface="微软雅黑" panose="020B0503020204020204" pitchFamily="34" charset="-122"/>
                <a:ea typeface="微软雅黑" panose="020B0503020204020204" pitchFamily="34" charset="-122"/>
                <a:cs typeface="微软雅黑" panose="020B0503020204020204" pitchFamily="34" charset="-122"/>
              </a:rPr>
              <a:t>55%</a:t>
            </a:r>
            <a:r>
              <a:rPr lang="zh-CN" altLang="zh-CN" sz="2300" dirty="0">
                <a:latin typeface="微软雅黑" panose="020B0503020204020204" pitchFamily="34" charset="-122"/>
                <a:ea typeface="微软雅黑" panose="020B0503020204020204" pitchFamily="34" charset="-122"/>
                <a:cs typeface="微软雅黑" panose="020B0503020204020204" pitchFamily="34" charset="-122"/>
              </a:rPr>
              <a:t>，普通门诊起付线和年度基金报销限额分别为</a:t>
            </a:r>
            <a:r>
              <a:rPr lang="en-US" altLang="zh-CN" sz="2300" dirty="0">
                <a:latin typeface="微软雅黑" panose="020B0503020204020204" pitchFamily="34" charset="-122"/>
                <a:ea typeface="微软雅黑" panose="020B0503020204020204" pitchFamily="34" charset="-122"/>
                <a:cs typeface="微软雅黑" panose="020B0503020204020204" pitchFamily="34" charset="-122"/>
              </a:rPr>
              <a:t>40</a:t>
            </a:r>
            <a:r>
              <a:rPr lang="zh-CN" altLang="zh-CN" sz="2300" dirty="0">
                <a:latin typeface="微软雅黑" panose="020B0503020204020204" pitchFamily="34" charset="-122"/>
                <a:ea typeface="微软雅黑" panose="020B0503020204020204" pitchFamily="34" charset="-122"/>
                <a:cs typeface="微软雅黑" panose="020B0503020204020204" pitchFamily="34" charset="-122"/>
              </a:rPr>
              <a:t>元和</a:t>
            </a:r>
            <a:r>
              <a:rPr lang="en-US" altLang="zh-CN" sz="2300" dirty="0">
                <a:latin typeface="微软雅黑" panose="020B0503020204020204" pitchFamily="34" charset="-122"/>
                <a:ea typeface="微软雅黑" panose="020B0503020204020204" pitchFamily="34" charset="-122"/>
                <a:cs typeface="微软雅黑" panose="020B0503020204020204" pitchFamily="34" charset="-122"/>
              </a:rPr>
              <a:t>130</a:t>
            </a:r>
            <a:r>
              <a:rPr lang="zh-CN" altLang="zh-CN" sz="2300" dirty="0">
                <a:latin typeface="微软雅黑" panose="020B0503020204020204" pitchFamily="34" charset="-122"/>
                <a:ea typeface="微软雅黑" panose="020B0503020204020204" pitchFamily="34" charset="-122"/>
                <a:cs typeface="微软雅黑" panose="020B0503020204020204" pitchFamily="34" charset="-122"/>
              </a:rPr>
              <a:t>元。建档立卡贫困人口普通门诊免起付线，报销比例为</a:t>
            </a:r>
            <a:r>
              <a:rPr lang="en-US" altLang="zh-CN" sz="2300" dirty="0">
                <a:latin typeface="微软雅黑" panose="020B0503020204020204" pitchFamily="34" charset="-122"/>
                <a:ea typeface="微软雅黑" panose="020B0503020204020204" pitchFamily="34" charset="-122"/>
                <a:cs typeface="微软雅黑" panose="020B0503020204020204" pitchFamily="34" charset="-122"/>
              </a:rPr>
              <a:t>70%</a:t>
            </a:r>
            <a:r>
              <a:rPr lang="zh-CN" altLang="zh-CN" sz="2300" dirty="0">
                <a:latin typeface="微软雅黑" panose="020B0503020204020204" pitchFamily="34" charset="-122"/>
                <a:ea typeface="微软雅黑" panose="020B0503020204020204" pitchFamily="34" charset="-122"/>
                <a:cs typeface="微软雅黑" panose="020B0503020204020204" pitchFamily="34" charset="-122"/>
              </a:rPr>
              <a:t>（不含一般诊疗费），年度基金报销限额为</a:t>
            </a:r>
            <a:r>
              <a:rPr lang="en-US" altLang="zh-CN" sz="2300" dirty="0">
                <a:latin typeface="微软雅黑" panose="020B0503020204020204" pitchFamily="34" charset="-122"/>
                <a:ea typeface="微软雅黑" panose="020B0503020204020204" pitchFamily="34" charset="-122"/>
                <a:cs typeface="微软雅黑" panose="020B0503020204020204" pitchFamily="34" charset="-122"/>
              </a:rPr>
              <a:t>260</a:t>
            </a:r>
            <a:r>
              <a:rPr lang="zh-CN" altLang="zh-CN" sz="2300" dirty="0">
                <a:latin typeface="微软雅黑" panose="020B0503020204020204" pitchFamily="34" charset="-122"/>
                <a:ea typeface="微软雅黑" panose="020B0503020204020204" pitchFamily="34" charset="-122"/>
                <a:cs typeface="微软雅黑" panose="020B0503020204020204" pitchFamily="34" charset="-122"/>
              </a:rPr>
              <a:t>元。</a:t>
            </a:r>
            <a:endParaRPr lang="zh-CN" altLang="zh-CN" sz="2300" dirty="0">
              <a:latin typeface="微软雅黑" panose="020B0503020204020204" pitchFamily="34" charset="-122"/>
              <a:ea typeface="微软雅黑" panose="020B0503020204020204" pitchFamily="34" charset="-122"/>
              <a:cs typeface="微软雅黑" panose="020B0503020204020204" pitchFamily="34" charset="-122"/>
            </a:endParaRPr>
          </a:p>
          <a:p>
            <a:r>
              <a:rPr lang="zh-CN" altLang="zh-CN" sz="2300" b="1" dirty="0">
                <a:latin typeface="微软雅黑" panose="020B0503020204020204" pitchFamily="34" charset="-122"/>
                <a:ea typeface="微软雅黑" panose="020B0503020204020204" pitchFamily="34" charset="-122"/>
                <a:cs typeface="微软雅黑" panose="020B0503020204020204" pitchFamily="34" charset="-122"/>
              </a:rPr>
              <a:t>第四条</a:t>
            </a:r>
            <a:r>
              <a:rPr lang="en-US" altLang="zh-CN" sz="2300" dirty="0">
                <a:latin typeface="微软雅黑" panose="020B0503020204020204" pitchFamily="34" charset="-122"/>
                <a:ea typeface="微软雅黑" panose="020B0503020204020204" pitchFamily="34" charset="-122"/>
                <a:cs typeface="微软雅黑" panose="020B0503020204020204" pitchFamily="34" charset="-122"/>
              </a:rPr>
              <a:t>   </a:t>
            </a:r>
            <a:r>
              <a:rPr lang="zh-CN" altLang="zh-CN" sz="2300" dirty="0">
                <a:latin typeface="微软雅黑" panose="020B0503020204020204" pitchFamily="34" charset="-122"/>
                <a:ea typeface="微软雅黑" panose="020B0503020204020204" pitchFamily="34" charset="-122"/>
                <a:cs typeface="微软雅黑" panose="020B0503020204020204" pitchFamily="34" charset="-122"/>
              </a:rPr>
              <a:t>普通门诊政策范围内医药费用是指符合《安徽省基本医疗保险药品目录》《安徽省基本医疗保险医疗服务项目目录》（以下简称“两个目录”）规定的纳入报销范围的医药费用。</a:t>
            </a:r>
            <a:endParaRPr lang="zh-CN" altLang="zh-CN" sz="2300" dirty="0">
              <a:latin typeface="微软雅黑" panose="020B0503020204020204" pitchFamily="34" charset="-122"/>
              <a:ea typeface="微软雅黑" panose="020B0503020204020204" pitchFamily="34" charset="-122"/>
              <a:cs typeface="微软雅黑" panose="020B0503020204020204" pitchFamily="34" charset="-122"/>
            </a:endParaRPr>
          </a:p>
          <a:p>
            <a:r>
              <a:rPr lang="zh-CN" altLang="zh-CN" sz="2300" b="1" dirty="0">
                <a:latin typeface="微软雅黑" panose="020B0503020204020204" pitchFamily="34" charset="-122"/>
                <a:ea typeface="微软雅黑" panose="020B0503020204020204" pitchFamily="34" charset="-122"/>
                <a:cs typeface="微软雅黑" panose="020B0503020204020204" pitchFamily="34" charset="-122"/>
              </a:rPr>
              <a:t>第五条</a:t>
            </a:r>
            <a:r>
              <a:rPr lang="en-US" altLang="zh-CN" sz="2300" dirty="0">
                <a:latin typeface="微软雅黑" panose="020B0503020204020204" pitchFamily="34" charset="-122"/>
                <a:ea typeface="微软雅黑" panose="020B0503020204020204" pitchFamily="34" charset="-122"/>
                <a:cs typeface="微软雅黑" panose="020B0503020204020204" pitchFamily="34" charset="-122"/>
              </a:rPr>
              <a:t>   </a:t>
            </a:r>
            <a:r>
              <a:rPr lang="zh-CN" altLang="zh-CN" sz="2300" dirty="0">
                <a:latin typeface="微软雅黑" panose="020B0503020204020204" pitchFamily="34" charset="-122"/>
                <a:ea typeface="微软雅黑" panose="020B0503020204020204" pitchFamily="34" charset="-122"/>
                <a:cs typeface="微软雅黑" panose="020B0503020204020204" pitchFamily="34" charset="-122"/>
              </a:rPr>
              <a:t>普通门诊报销金额计算公式为：（政策范围内医药费用</a:t>
            </a:r>
            <a:r>
              <a:rPr lang="en-US" altLang="zh-CN" sz="2300" dirty="0">
                <a:latin typeface="微软雅黑" panose="020B0503020204020204" pitchFamily="34" charset="-122"/>
                <a:ea typeface="微软雅黑" panose="020B0503020204020204" pitchFamily="34" charset="-122"/>
                <a:cs typeface="微软雅黑" panose="020B0503020204020204" pitchFamily="34" charset="-122"/>
              </a:rPr>
              <a:t>—</a:t>
            </a:r>
            <a:r>
              <a:rPr lang="zh-CN" altLang="zh-CN" sz="2300" dirty="0">
                <a:latin typeface="微软雅黑" panose="020B0503020204020204" pitchFamily="34" charset="-122"/>
                <a:ea typeface="微软雅黑" panose="020B0503020204020204" pitchFamily="34" charset="-122"/>
                <a:cs typeface="微软雅黑" panose="020B0503020204020204" pitchFamily="34" charset="-122"/>
              </a:rPr>
              <a:t>起付线）×报销比例。年度累计报销金额不超过年度限额。</a:t>
            </a:r>
            <a:endParaRPr lang="zh-CN" altLang="zh-CN" sz="2300" dirty="0">
              <a:latin typeface="微软雅黑" panose="020B0503020204020204" pitchFamily="34" charset="-122"/>
              <a:ea typeface="微软雅黑" panose="020B0503020204020204" pitchFamily="34" charset="-122"/>
              <a:cs typeface="微软雅黑" panose="020B0503020204020204" pitchFamily="34" charset="-122"/>
            </a:endParaRPr>
          </a:p>
          <a:p>
            <a:pPr>
              <a:buFont typeface="Wingdings 2"/>
              <a:buNone/>
            </a:pPr>
            <a:endParaRPr lang="zh-CN" altLang="zh-CN" sz="2000"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6" name="标题 1"/>
          <p:cNvSpPr txBox="1"/>
          <p:nvPr/>
        </p:nvSpPr>
        <p:spPr>
          <a:xfrm>
            <a:off x="662427" y="1268417"/>
            <a:ext cx="8034716" cy="398055"/>
          </a:xfrm>
          <a:prstGeom prst="rect">
            <a:avLst/>
          </a:prstGeom>
        </p:spPr>
        <p:txBody>
          <a:bodyPr vert="horz" lIns="0" rIns="0" bIns="0" anchor="b">
            <a:normAutofit fontScale="250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r>
              <a:rPr lang="zh-CN" altLang="en-US" sz="9600" b="1" dirty="0">
                <a:solidFill>
                  <a:schemeClr val="accent2">
                    <a:lumMod val="50000"/>
                  </a:schemeClr>
                </a:solidFill>
                <a:latin typeface="微软雅黑" panose="020B0503020204020204" pitchFamily="34" charset="-122"/>
                <a:ea typeface="微软雅黑" panose="020B0503020204020204" pitchFamily="34" charset="-122"/>
                <a:cs typeface="Times New Roman" panose="02020603050405020304" pitchFamily="18" charset="0"/>
              </a:rPr>
              <a:t> </a:t>
            </a:r>
            <a:r>
              <a:rPr lang="zh-CN" altLang="en-US" sz="9600" b="1" dirty="0" smtClean="0">
                <a:solidFill>
                  <a:schemeClr val="accent2">
                    <a:lumMod val="50000"/>
                  </a:schemeClr>
                </a:solidFill>
                <a:latin typeface="微软雅黑" panose="020B0503020204020204" pitchFamily="34" charset="-122"/>
                <a:ea typeface="微软雅黑" panose="020B0503020204020204" pitchFamily="34" charset="-122"/>
                <a:cs typeface="Times New Roman" panose="02020603050405020304" pitchFamily="18" charset="0"/>
              </a:rPr>
              <a:t> </a:t>
            </a:r>
            <a:r>
              <a:rPr lang="zh-CN" altLang="en-US" sz="9600" b="1" dirty="0" smtClean="0">
                <a:solidFill>
                  <a:schemeClr val="accent1">
                    <a:lumMod val="75000"/>
                  </a:schemeClr>
                </a:solidFill>
                <a:latin typeface="微软雅黑" panose="020B0503020204020204" pitchFamily="34" charset="-122"/>
                <a:ea typeface="微软雅黑" panose="020B0503020204020204" pitchFamily="34" charset="-122"/>
                <a:cs typeface="Times New Roman" panose="02020603050405020304" pitchFamily="18" charset="0"/>
              </a:rPr>
              <a:t>（一）、普通门诊</a:t>
            </a:r>
            <a:endParaRPr lang="zh-CN" altLang="en-US" sz="9600" b="1" dirty="0">
              <a:solidFill>
                <a:schemeClr val="accent1">
                  <a:lumMod val="75000"/>
                </a:schemeClr>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9" name="标题 1"/>
          <p:cNvSpPr>
            <a:spLocks noGrp="1"/>
          </p:cNvSpPr>
          <p:nvPr>
            <p:ph type="title"/>
          </p:nvPr>
        </p:nvSpPr>
        <p:spPr>
          <a:xfrm>
            <a:off x="467544" y="620688"/>
            <a:ext cx="8229600" cy="576064"/>
          </a:xfrm>
        </p:spPr>
        <p:txBody>
          <a:bodyPr>
            <a:normAutofit fontScale="90000"/>
          </a:bodyPr>
          <a:lstStyle/>
          <a:p>
            <a:r>
              <a:rPr lang="en-US" altLang="zh-CN" sz="3600" b="1" dirty="0" smtClean="0">
                <a:solidFill>
                  <a:srgbClr val="FF0000"/>
                </a:solidFill>
                <a:latin typeface="微软雅黑" panose="020B0503020204020204" pitchFamily="34" charset="-122"/>
                <a:ea typeface="微软雅黑" panose="020B0503020204020204" pitchFamily="34" charset="-122"/>
              </a:rPr>
              <a:t>    </a:t>
            </a:r>
            <a:r>
              <a:rPr lang="zh-CN" altLang="en-US" sz="3555" b="1" dirty="0">
                <a:solidFill>
                  <a:srgbClr val="00B050"/>
                </a:solidFill>
                <a:latin typeface="微软雅黑" panose="020B0503020204020204" pitchFamily="34" charset="-122"/>
                <a:ea typeface="微软雅黑" panose="020B0503020204020204" pitchFamily="34" charset="-122"/>
                <a:sym typeface="+mn-ea"/>
              </a:rPr>
              <a:t>门诊</a:t>
            </a:r>
            <a:endParaRPr lang="zh-CN" altLang="en-US" sz="3555" b="1" dirty="0" smtClean="0">
              <a:solidFill>
                <a:srgbClr val="00B050"/>
              </a:solidFill>
              <a:latin typeface="微软雅黑" panose="020B0503020204020204" pitchFamily="34" charset="-122"/>
              <a:ea typeface="微软雅黑" panose="020B0503020204020204" pitchFamily="34" charset="-122"/>
              <a:cs typeface="Times New Roman" panose="02020603050405020304" pitchFamily="18" charset="0"/>
              <a:sym typeface="+mn-ea"/>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763688" y="2636912"/>
            <a:ext cx="8229600" cy="5184576"/>
          </a:xfrm>
        </p:spPr>
        <p:txBody>
          <a:bodyPr>
            <a:normAutofit/>
          </a:bodyPr>
          <a:lstStyle/>
          <a:p>
            <a:pPr marL="0" indent="0" algn="ctr">
              <a:buNone/>
            </a:pPr>
            <a:endParaRPr lang="zh-CN" altLang="zh-CN" dirty="0" smtClean="0">
              <a:latin typeface="隶书" pitchFamily="49" charset="-122"/>
              <a:ea typeface="隶书" pitchFamily="49" charset="-122"/>
            </a:endParaRPr>
          </a:p>
          <a:p>
            <a:pPr>
              <a:buNone/>
            </a:pPr>
            <a:endParaRPr lang="zh-CN" altLang="en-US" dirty="0"/>
          </a:p>
        </p:txBody>
      </p:sp>
      <p:sp>
        <p:nvSpPr>
          <p:cNvPr id="4" name="内容占位符 2"/>
          <p:cNvSpPr txBox="1"/>
          <p:nvPr/>
        </p:nvSpPr>
        <p:spPr>
          <a:xfrm>
            <a:off x="395605" y="1144270"/>
            <a:ext cx="8517890" cy="5495925"/>
          </a:xfrm>
          <a:prstGeom prst="rect">
            <a:avLst/>
          </a:prstGeom>
        </p:spPr>
        <p:txBody>
          <a:bodyPr vert="horz">
            <a:normAutofit fontScale="90000" lnSpcReduction="20000"/>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7015"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7015"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185"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185"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185"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lgn="ctr">
              <a:buNone/>
            </a:pPr>
            <a:r>
              <a:rPr lang="zh-CN" altLang="en-US" sz="2665" b="1" dirty="0" smtClean="0">
                <a:solidFill>
                  <a:srgbClr val="FF0000"/>
                </a:solidFill>
                <a:latin typeface="微软雅黑" panose="020B0503020204020204" pitchFamily="34" charset="-122"/>
                <a:ea typeface="微软雅黑" panose="020B0503020204020204" pitchFamily="34" charset="-122"/>
                <a:cs typeface="Times New Roman" panose="02020603050405020304" pitchFamily="18" charset="0"/>
                <a:sym typeface="+mn-ea"/>
              </a:rPr>
              <a:t>普通门诊</a:t>
            </a:r>
            <a:r>
              <a:rPr lang="zh-CN" altLang="en-US" sz="2665" b="1" dirty="0" smtClean="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把握要点：办法第</a:t>
            </a:r>
            <a:r>
              <a:rPr lang="en-US" altLang="zh-CN" sz="2665" b="1" dirty="0" smtClean="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3</a:t>
            </a:r>
            <a:r>
              <a:rPr lang="zh-CN" altLang="en-US" sz="2665" b="1" dirty="0" smtClean="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至第</a:t>
            </a:r>
            <a:r>
              <a:rPr lang="en-US" altLang="zh-CN" sz="2665" b="1" dirty="0" smtClean="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5</a:t>
            </a:r>
            <a:r>
              <a:rPr lang="zh-CN" altLang="en-US" sz="2665" b="1" dirty="0" smtClean="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条</a:t>
            </a:r>
            <a:endParaRPr lang="en-US" altLang="zh-CN" sz="2665" b="1" dirty="0" smtClean="0">
              <a:solidFill>
                <a:srgbClr val="FF0000"/>
              </a:solidFill>
              <a:latin typeface="微软雅黑" panose="020B0503020204020204" pitchFamily="34" charset="-122"/>
              <a:ea typeface="微软雅黑" panose="020B0503020204020204" pitchFamily="34" charset="-122"/>
              <a:cs typeface="Times New Roman" panose="02020603050405020304" pitchFamily="18" charset="0"/>
            </a:endParaRPr>
          </a:p>
          <a:p>
            <a:endParaRPr lang="en-US" altLang="zh-CN" sz="2160" dirty="0">
              <a:latin typeface="微软雅黑" panose="020B0503020204020204" pitchFamily="34" charset="-122"/>
              <a:ea typeface="微软雅黑" panose="020B0503020204020204" pitchFamily="34" charset="-122"/>
            </a:endParaRPr>
          </a:p>
          <a:p>
            <a:r>
              <a:rPr lang="en-US" altLang="zh-CN" sz="2400" dirty="0">
                <a:latin typeface="微软雅黑" panose="020B0503020204020204" pitchFamily="34" charset="-122"/>
                <a:ea typeface="微软雅黑" panose="020B0503020204020204" pitchFamily="34" charset="-122"/>
              </a:rPr>
              <a:t>1</a:t>
            </a:r>
            <a:r>
              <a:rPr lang="zh-CN" altLang="zh-CN" sz="2400" dirty="0">
                <a:latin typeface="微软雅黑" panose="020B0503020204020204" pitchFamily="34" charset="-122"/>
                <a:ea typeface="微软雅黑" panose="020B0503020204020204" pitchFamily="34" charset="-122"/>
              </a:rPr>
              <a:t>、</a:t>
            </a:r>
            <a:r>
              <a:rPr lang="zh-CN" altLang="zh-CN" sz="2400" dirty="0">
                <a:latin typeface="微软雅黑" panose="020B0503020204020204" pitchFamily="34" charset="-122"/>
                <a:ea typeface="微软雅黑" panose="020B0503020204020204" pitchFamily="34" charset="-122"/>
                <a:cs typeface="微软雅黑" panose="020B0503020204020204" pitchFamily="34" charset="-122"/>
              </a:rPr>
              <a:t>在参保县（区）域</a:t>
            </a:r>
            <a:r>
              <a:rPr lang="zh-CN" altLang="zh-CN" sz="2400" dirty="0" smtClean="0">
                <a:latin typeface="微软雅黑" panose="020B0503020204020204" pitchFamily="34" charset="-122"/>
                <a:ea typeface="微软雅黑" panose="020B0503020204020204" pitchFamily="34" charset="-122"/>
                <a:cs typeface="微软雅黑" panose="020B0503020204020204" pitchFamily="34" charset="-122"/>
              </a:rPr>
              <a:t>内。</a:t>
            </a:r>
            <a:endParaRPr lang="zh-CN" altLang="zh-CN" sz="2400" dirty="0">
              <a:latin typeface="微软雅黑" panose="020B0503020204020204" pitchFamily="34" charset="-122"/>
              <a:ea typeface="微软雅黑" panose="020B0503020204020204" pitchFamily="34" charset="-122"/>
              <a:cs typeface="微软雅黑" panose="020B0503020204020204" pitchFamily="34" charset="-122"/>
            </a:endParaRPr>
          </a:p>
          <a:p>
            <a:pPr lvl="0"/>
            <a:r>
              <a:rPr lang="en-US" altLang="zh-CN" sz="2400" dirty="0" smtClean="0">
                <a:latin typeface="微软雅黑" panose="020B0503020204020204" pitchFamily="34" charset="-122"/>
                <a:ea typeface="微软雅黑" panose="020B0503020204020204" pitchFamily="34" charset="-122"/>
                <a:cs typeface="微软雅黑" panose="020B0503020204020204" pitchFamily="34" charset="-122"/>
              </a:rPr>
              <a:t>2、</a:t>
            </a:r>
            <a:r>
              <a:rPr lang="zh-CN" altLang="zh-CN" sz="2400" dirty="0" smtClean="0">
                <a:latin typeface="微软雅黑" panose="020B0503020204020204" pitchFamily="34" charset="-122"/>
                <a:ea typeface="微软雅黑" panose="020B0503020204020204" pitchFamily="34" charset="-122"/>
                <a:cs typeface="微软雅黑" panose="020B0503020204020204" pitchFamily="34" charset="-122"/>
              </a:rPr>
              <a:t>定点</a:t>
            </a:r>
            <a:r>
              <a:rPr lang="zh-CN" altLang="zh-CN" sz="2400" dirty="0">
                <a:latin typeface="微软雅黑" panose="020B0503020204020204" pitchFamily="34" charset="-122"/>
                <a:ea typeface="微软雅黑" panose="020B0503020204020204" pitchFamily="34" charset="-122"/>
                <a:cs typeface="微软雅黑" panose="020B0503020204020204" pitchFamily="34" charset="-122"/>
              </a:rPr>
              <a:t>基层医疗卫生机构（含二级乡镇卫生院或社区卫生服务中心等）、一级及以下定点医疗机构（含村卫生室、社区卫生服务站、社区诊所等</a:t>
            </a:r>
            <a:r>
              <a:rPr lang="zh-CN" altLang="zh-CN" sz="2400" dirty="0" smtClean="0">
                <a:latin typeface="微软雅黑" panose="020B0503020204020204" pitchFamily="34" charset="-122"/>
                <a:ea typeface="微软雅黑" panose="020B0503020204020204" pitchFamily="34" charset="-122"/>
                <a:cs typeface="微软雅黑" panose="020B0503020204020204" pitchFamily="34" charset="-122"/>
              </a:rPr>
              <a:t>）。</a:t>
            </a:r>
            <a:endParaRPr lang="zh-CN" altLang="zh-CN" sz="2400" dirty="0">
              <a:latin typeface="微软雅黑" panose="020B0503020204020204" pitchFamily="34" charset="-122"/>
              <a:ea typeface="微软雅黑" panose="020B0503020204020204" pitchFamily="34" charset="-122"/>
              <a:cs typeface="微软雅黑" panose="020B0503020204020204" pitchFamily="34" charset="-122"/>
            </a:endParaRPr>
          </a:p>
          <a:p>
            <a:r>
              <a:rPr lang="en-US" altLang="zh-CN" sz="2400" dirty="0">
                <a:latin typeface="微软雅黑" panose="020B0503020204020204" pitchFamily="34" charset="-122"/>
                <a:ea typeface="微软雅黑" panose="020B0503020204020204" pitchFamily="34" charset="-122"/>
                <a:cs typeface="微软雅黑" panose="020B0503020204020204" pitchFamily="34" charset="-122"/>
              </a:rPr>
              <a:t>3</a:t>
            </a:r>
            <a:r>
              <a:rPr lang="zh-CN" altLang="zh-CN" sz="2400" dirty="0">
                <a:latin typeface="微软雅黑" panose="020B0503020204020204" pitchFamily="34" charset="-122"/>
                <a:ea typeface="微软雅黑" panose="020B0503020204020204" pitchFamily="34" charset="-122"/>
                <a:cs typeface="微软雅黑" panose="020B0503020204020204" pitchFamily="34" charset="-122"/>
              </a:rPr>
              <a:t>、政策范围内医药费用，指“两个目录”，即符合《安徽省基本医疗保险药品目录》</a:t>
            </a:r>
            <a:r>
              <a:rPr lang="zh-CN" altLang="zh-CN" sz="2400" dirty="0" smtClean="0">
                <a:latin typeface="微软雅黑" panose="020B0503020204020204" pitchFamily="34" charset="-122"/>
                <a:ea typeface="微软雅黑" panose="020B0503020204020204" pitchFamily="34" charset="-122"/>
                <a:cs typeface="微软雅黑" panose="020B0503020204020204" pitchFamily="34" charset="-122"/>
              </a:rPr>
              <a:t>《安徽省基本医疗保险医疗服务项目目录》。</a:t>
            </a:r>
            <a:endParaRPr lang="zh-CN" altLang="zh-CN" sz="2400" dirty="0">
              <a:latin typeface="微软雅黑" panose="020B0503020204020204" pitchFamily="34" charset="-122"/>
              <a:ea typeface="微软雅黑" panose="020B0503020204020204" pitchFamily="34" charset="-122"/>
              <a:cs typeface="微软雅黑" panose="020B0503020204020204" pitchFamily="34" charset="-122"/>
            </a:endParaRPr>
          </a:p>
          <a:p>
            <a:r>
              <a:rPr lang="en-US" altLang="zh-CN" sz="2400" dirty="0">
                <a:latin typeface="微软雅黑" panose="020B0503020204020204" pitchFamily="34" charset="-122"/>
                <a:ea typeface="微软雅黑" panose="020B0503020204020204" pitchFamily="34" charset="-122"/>
                <a:cs typeface="微软雅黑" panose="020B0503020204020204" pitchFamily="34" charset="-122"/>
              </a:rPr>
              <a:t>4</a:t>
            </a:r>
            <a:r>
              <a:rPr lang="zh-CN" altLang="zh-CN" sz="2400" dirty="0">
                <a:latin typeface="微软雅黑" panose="020B0503020204020204" pitchFamily="34" charset="-122"/>
                <a:ea typeface="微软雅黑" panose="020B0503020204020204" pitchFamily="34" charset="-122"/>
                <a:cs typeface="微软雅黑" panose="020B0503020204020204" pitchFamily="34" charset="-122"/>
              </a:rPr>
              <a:t>、参保居民在二级及以上医疗机构发生的普通门诊医药费用不予报销（建档立卡贫困人口除外</a:t>
            </a:r>
            <a:r>
              <a:rPr lang="zh-CN" altLang="zh-CN" sz="2400" dirty="0" smtClean="0">
                <a:latin typeface="微软雅黑" panose="020B0503020204020204" pitchFamily="34" charset="-122"/>
                <a:ea typeface="微软雅黑" panose="020B0503020204020204" pitchFamily="34" charset="-122"/>
                <a:cs typeface="微软雅黑" panose="020B0503020204020204" pitchFamily="34" charset="-122"/>
              </a:rPr>
              <a:t>）。</a:t>
            </a:r>
            <a:endParaRPr lang="zh-CN" altLang="zh-CN" sz="2400" dirty="0">
              <a:latin typeface="微软雅黑" panose="020B0503020204020204" pitchFamily="34" charset="-122"/>
              <a:ea typeface="微软雅黑" panose="020B0503020204020204" pitchFamily="34" charset="-122"/>
              <a:cs typeface="微软雅黑" panose="020B0503020204020204" pitchFamily="34" charset="-122"/>
            </a:endParaRPr>
          </a:p>
          <a:p>
            <a:r>
              <a:rPr lang="en-US" altLang="zh-CN" sz="2400" dirty="0">
                <a:latin typeface="微软雅黑" panose="020B0503020204020204" pitchFamily="34" charset="-122"/>
                <a:ea typeface="微软雅黑" panose="020B0503020204020204" pitchFamily="34" charset="-122"/>
                <a:cs typeface="微软雅黑" panose="020B0503020204020204" pitchFamily="34" charset="-122"/>
              </a:rPr>
              <a:t>5</a:t>
            </a:r>
            <a:r>
              <a:rPr lang="zh-CN" altLang="zh-CN" sz="2400" dirty="0">
                <a:latin typeface="微软雅黑" panose="020B0503020204020204" pitchFamily="34" charset="-122"/>
                <a:ea typeface="微软雅黑" panose="020B0503020204020204" pitchFamily="34" charset="-122"/>
                <a:cs typeface="微软雅黑" panose="020B0503020204020204" pitchFamily="34" charset="-122"/>
              </a:rPr>
              <a:t>、年度报销限额是指基本医保基金年度实际最高支付金额（下同</a:t>
            </a:r>
            <a:r>
              <a:rPr lang="zh-CN" altLang="zh-CN" sz="2400" dirty="0" smtClean="0">
                <a:latin typeface="微软雅黑" panose="020B0503020204020204" pitchFamily="34" charset="-122"/>
                <a:ea typeface="微软雅黑" panose="020B0503020204020204" pitchFamily="34" charset="-122"/>
                <a:cs typeface="微软雅黑" panose="020B0503020204020204" pitchFamily="34" charset="-122"/>
              </a:rPr>
              <a:t>）。</a:t>
            </a:r>
            <a:endParaRPr lang="en-US" altLang="zh-CN" sz="2400" dirty="0">
              <a:latin typeface="微软雅黑" panose="020B0503020204020204" pitchFamily="34" charset="-122"/>
              <a:ea typeface="微软雅黑" panose="020B0503020204020204" pitchFamily="34" charset="-122"/>
              <a:cs typeface="微软雅黑" panose="020B0503020204020204" pitchFamily="34" charset="-122"/>
            </a:endParaRPr>
          </a:p>
          <a:p>
            <a:r>
              <a:rPr lang="en-US" altLang="zh-CN" sz="2400" dirty="0">
                <a:latin typeface="微软雅黑" panose="020B0503020204020204" pitchFamily="34" charset="-122"/>
                <a:ea typeface="微软雅黑" panose="020B0503020204020204" pitchFamily="34" charset="-122"/>
                <a:cs typeface="微软雅黑" panose="020B0503020204020204" pitchFamily="34" charset="-122"/>
              </a:rPr>
              <a:t>6</a:t>
            </a:r>
            <a:r>
              <a:rPr lang="zh-CN" altLang="zh-CN" sz="2400" dirty="0">
                <a:latin typeface="微软雅黑" panose="020B0503020204020204" pitchFamily="34" charset="-122"/>
                <a:ea typeface="微软雅黑" panose="020B0503020204020204" pitchFamily="34" charset="-122"/>
                <a:cs typeface="微软雅黑" panose="020B0503020204020204" pitchFamily="34" charset="-122"/>
              </a:rPr>
              <a:t>、因普通门诊年度限额计算口径修改，建档立卡贫困人口普通门诊年度基金报销限额调整为</a:t>
            </a:r>
            <a:r>
              <a:rPr lang="en-US" altLang="zh-CN" sz="2400" dirty="0">
                <a:latin typeface="微软雅黑" panose="020B0503020204020204" pitchFamily="34" charset="-122"/>
                <a:ea typeface="微软雅黑" panose="020B0503020204020204" pitchFamily="34" charset="-122"/>
                <a:cs typeface="微软雅黑" panose="020B0503020204020204" pitchFamily="34" charset="-122"/>
              </a:rPr>
              <a:t>260</a:t>
            </a:r>
            <a:r>
              <a:rPr lang="zh-CN" altLang="zh-CN" sz="2400" dirty="0">
                <a:latin typeface="微软雅黑" panose="020B0503020204020204" pitchFamily="34" charset="-122"/>
                <a:ea typeface="微软雅黑" panose="020B0503020204020204" pitchFamily="34" charset="-122"/>
                <a:cs typeface="微软雅黑" panose="020B0503020204020204" pitchFamily="34" charset="-122"/>
              </a:rPr>
              <a:t>元，基金比原先每人少支付</a:t>
            </a:r>
            <a:r>
              <a:rPr lang="en-US" altLang="zh-CN" sz="2400" dirty="0">
                <a:latin typeface="微软雅黑" panose="020B0503020204020204" pitchFamily="34" charset="-122"/>
                <a:ea typeface="微软雅黑" panose="020B0503020204020204" pitchFamily="34" charset="-122"/>
                <a:cs typeface="微软雅黑" panose="020B0503020204020204" pitchFamily="34" charset="-122"/>
              </a:rPr>
              <a:t>160</a:t>
            </a:r>
            <a:r>
              <a:rPr lang="zh-CN" altLang="zh-CN" sz="2400" dirty="0">
                <a:latin typeface="微软雅黑" panose="020B0503020204020204" pitchFamily="34" charset="-122"/>
                <a:ea typeface="微软雅黑" panose="020B0503020204020204" pitchFamily="34" charset="-122"/>
                <a:cs typeface="微软雅黑" panose="020B0503020204020204" pitchFamily="34" charset="-122"/>
              </a:rPr>
              <a:t>元（对基金应支付</a:t>
            </a:r>
            <a:r>
              <a:rPr lang="en-US" altLang="zh-CN" sz="2400" dirty="0">
                <a:latin typeface="微软雅黑" panose="020B0503020204020204" pitchFamily="34" charset="-122"/>
                <a:ea typeface="微软雅黑" panose="020B0503020204020204" pitchFamily="34" charset="-122"/>
                <a:cs typeface="微软雅黑" panose="020B0503020204020204" pitchFamily="34" charset="-122"/>
              </a:rPr>
              <a:t>260</a:t>
            </a:r>
            <a:r>
              <a:rPr lang="zh-CN" altLang="zh-CN" sz="2400" dirty="0">
                <a:latin typeface="微软雅黑" panose="020B0503020204020204" pitchFamily="34" charset="-122"/>
                <a:ea typeface="微软雅黑" panose="020B0503020204020204" pitchFamily="34" charset="-122"/>
                <a:cs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cs typeface="微软雅黑" panose="020B0503020204020204" pitchFamily="34" charset="-122"/>
              </a:rPr>
              <a:t>420</a:t>
            </a:r>
            <a:r>
              <a:rPr lang="zh-CN" altLang="zh-CN" sz="2400" dirty="0">
                <a:latin typeface="微软雅黑" panose="020B0503020204020204" pitchFamily="34" charset="-122"/>
                <a:ea typeface="微软雅黑" panose="020B0503020204020204" pitchFamily="34" charset="-122"/>
                <a:cs typeface="微软雅黑" panose="020B0503020204020204" pitchFamily="34" charset="-122"/>
              </a:rPr>
              <a:t>元间的贫困人口有影响</a:t>
            </a:r>
            <a:r>
              <a:rPr lang="zh-CN" altLang="zh-CN" sz="2400" dirty="0" smtClean="0">
                <a:latin typeface="微软雅黑" panose="020B0503020204020204" pitchFamily="34" charset="-122"/>
                <a:ea typeface="微软雅黑" panose="020B0503020204020204" pitchFamily="34" charset="-122"/>
                <a:cs typeface="微软雅黑" panose="020B0503020204020204" pitchFamily="34" charset="-122"/>
              </a:rPr>
              <a:t>）。</a:t>
            </a:r>
            <a:endParaRPr lang="zh-CN" altLang="zh-CN" sz="2400" dirty="0">
              <a:latin typeface="微软雅黑" panose="020B0503020204020204" pitchFamily="34" charset="-122"/>
              <a:ea typeface="微软雅黑" panose="020B0503020204020204" pitchFamily="34" charset="-122"/>
              <a:cs typeface="微软雅黑" panose="020B0503020204020204" pitchFamily="34" charset="-122"/>
            </a:endParaRPr>
          </a:p>
          <a:p>
            <a:r>
              <a:rPr lang="en-US" altLang="zh-CN" sz="2400" dirty="0">
                <a:latin typeface="微软雅黑" panose="020B0503020204020204" pitchFamily="34" charset="-122"/>
                <a:ea typeface="微软雅黑" panose="020B0503020204020204" pitchFamily="34" charset="-122"/>
                <a:cs typeface="微软雅黑" panose="020B0503020204020204" pitchFamily="34" charset="-122"/>
              </a:rPr>
              <a:t>7</a:t>
            </a:r>
            <a:r>
              <a:rPr lang="zh-CN" altLang="zh-CN" sz="2400" dirty="0">
                <a:latin typeface="微软雅黑" panose="020B0503020204020204" pitchFamily="34" charset="-122"/>
                <a:ea typeface="微软雅黑" panose="020B0503020204020204" pitchFamily="34" charset="-122"/>
                <a:cs typeface="微软雅黑" panose="020B0503020204020204" pitchFamily="34" charset="-122"/>
              </a:rPr>
              <a:t>、计算公式为：（政策范围内医药费用</a:t>
            </a:r>
            <a:r>
              <a:rPr lang="en-US" altLang="zh-CN" sz="2400" dirty="0">
                <a:latin typeface="微软雅黑" panose="020B0503020204020204" pitchFamily="34" charset="-122"/>
                <a:ea typeface="微软雅黑" panose="020B0503020204020204" pitchFamily="34" charset="-122"/>
                <a:cs typeface="微软雅黑" panose="020B0503020204020204" pitchFamily="34" charset="-122"/>
              </a:rPr>
              <a:t>—</a:t>
            </a:r>
            <a:r>
              <a:rPr lang="zh-CN" altLang="zh-CN" sz="2400" dirty="0">
                <a:latin typeface="微软雅黑" panose="020B0503020204020204" pitchFamily="34" charset="-122"/>
                <a:ea typeface="微软雅黑" panose="020B0503020204020204" pitchFamily="34" charset="-122"/>
                <a:cs typeface="微软雅黑" panose="020B0503020204020204" pitchFamily="34" charset="-122"/>
              </a:rPr>
              <a:t>起付线）×报销比例。年度累计报销金额不超过年度限额</a:t>
            </a:r>
            <a:r>
              <a:rPr lang="zh-CN" altLang="zh-CN" sz="2400" dirty="0">
                <a:latin typeface="微软雅黑" panose="020B0503020204020204" pitchFamily="34" charset="-122"/>
                <a:ea typeface="微软雅黑" panose="020B0503020204020204" pitchFamily="34" charset="-122"/>
              </a:rPr>
              <a:t>。</a:t>
            </a:r>
            <a:endParaRPr lang="zh-CN" altLang="zh-CN" sz="2400" dirty="0">
              <a:latin typeface="微软雅黑" panose="020B0503020204020204" pitchFamily="34" charset="-122"/>
              <a:ea typeface="微软雅黑" panose="020B0503020204020204" pitchFamily="34" charset="-122"/>
            </a:endParaRPr>
          </a:p>
          <a:p>
            <a:pPr algn="ctr">
              <a:buNone/>
            </a:pPr>
            <a:endParaRPr lang="zh-CN" altLang="en-US" sz="2400" dirty="0"/>
          </a:p>
        </p:txBody>
      </p:sp>
      <p:sp>
        <p:nvSpPr>
          <p:cNvPr id="6" name="标题 1"/>
          <p:cNvSpPr>
            <a:spLocks noGrp="1"/>
          </p:cNvSpPr>
          <p:nvPr>
            <p:ph type="title"/>
          </p:nvPr>
        </p:nvSpPr>
        <p:spPr>
          <a:xfrm>
            <a:off x="467544" y="620688"/>
            <a:ext cx="8229600" cy="576064"/>
          </a:xfrm>
        </p:spPr>
        <p:txBody>
          <a:bodyPr>
            <a:normAutofit fontScale="90000"/>
          </a:bodyPr>
          <a:lstStyle/>
          <a:p>
            <a:r>
              <a:rPr lang="en-US" altLang="zh-CN" sz="3600" b="1" dirty="0" smtClean="0">
                <a:solidFill>
                  <a:srgbClr val="FF0000"/>
                </a:solidFill>
                <a:latin typeface="微软雅黑" panose="020B0503020204020204" pitchFamily="34" charset="-122"/>
                <a:ea typeface="微软雅黑" panose="020B0503020204020204" pitchFamily="34" charset="-122"/>
              </a:rPr>
              <a:t>   </a:t>
            </a:r>
            <a:endParaRPr lang="zh-CN" altLang="en-US" sz="3600" b="1" dirty="0">
              <a:solidFill>
                <a:srgbClr val="FF0000"/>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763688" y="2636912"/>
            <a:ext cx="8229600" cy="5184576"/>
          </a:xfrm>
        </p:spPr>
        <p:txBody>
          <a:bodyPr>
            <a:normAutofit/>
          </a:bodyPr>
          <a:lstStyle/>
          <a:p>
            <a:pPr marL="0" indent="0" algn="ctr">
              <a:buNone/>
            </a:pPr>
            <a:endParaRPr lang="zh-CN" altLang="zh-CN" dirty="0" smtClean="0">
              <a:latin typeface="隶书" pitchFamily="49" charset="-122"/>
              <a:ea typeface="隶书" pitchFamily="49" charset="-122"/>
            </a:endParaRPr>
          </a:p>
          <a:p>
            <a:pPr>
              <a:buNone/>
            </a:pPr>
            <a:endParaRPr lang="zh-CN" altLang="en-US" dirty="0"/>
          </a:p>
        </p:txBody>
      </p:sp>
      <p:sp>
        <p:nvSpPr>
          <p:cNvPr id="4" name="内容占位符 2"/>
          <p:cNvSpPr txBox="1"/>
          <p:nvPr/>
        </p:nvSpPr>
        <p:spPr>
          <a:xfrm>
            <a:off x="395536" y="1484784"/>
            <a:ext cx="8517632" cy="4896544"/>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7015"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7015"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185"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185"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185"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buNone/>
            </a:pPr>
            <a:r>
              <a:rPr lang="zh-CN" altLang="en-US" sz="2800" b="1" dirty="0">
                <a:solidFill>
                  <a:schemeClr val="accent4">
                    <a:lumMod val="50000"/>
                  </a:schemeClr>
                </a:solidFill>
                <a:latin typeface="微软雅黑" panose="020B0503020204020204" pitchFamily="34" charset="-122"/>
                <a:ea typeface="微软雅黑" panose="020B0503020204020204" pitchFamily="34" charset="-122"/>
                <a:cs typeface="Times New Roman" panose="02020603050405020304" pitchFamily="18" charset="0"/>
              </a:rPr>
              <a:t> </a:t>
            </a:r>
            <a:r>
              <a:rPr lang="zh-CN" altLang="en-US" sz="2800" b="1" dirty="0" smtClean="0">
                <a:solidFill>
                  <a:schemeClr val="tx1"/>
                </a:solidFill>
                <a:latin typeface="微软雅黑" panose="020B0503020204020204" pitchFamily="34" charset="-122"/>
                <a:ea typeface="微软雅黑" panose="020B0503020204020204" pitchFamily="34" charset="-122"/>
                <a:cs typeface="Times New Roman" panose="02020603050405020304" pitchFamily="18" charset="0"/>
              </a:rPr>
              <a:t> </a:t>
            </a:r>
            <a:r>
              <a:rPr lang="zh-CN" altLang="en-US" sz="2400" b="1"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示例</a:t>
            </a:r>
            <a:r>
              <a:rPr lang="zh-CN" altLang="zh-CN" sz="2400" b="1"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a:t>
            </a:r>
            <a:endParaRPr lang="en-US" altLang="zh-CN" sz="2400" b="1"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a:buNone/>
            </a:pPr>
            <a:r>
              <a:rPr lang="zh-CN" altLang="en-US" sz="2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400"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如</a:t>
            </a:r>
            <a:r>
              <a:rPr lang="zh-CN" altLang="zh-CN" sz="2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某</a:t>
            </a:r>
            <a:r>
              <a:rPr lang="zh-CN" altLang="zh-CN" sz="2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参保居民</a:t>
            </a:r>
            <a:r>
              <a:rPr lang="en-US" altLang="zh-CN" sz="2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2021</a:t>
            </a:r>
            <a:r>
              <a:rPr lang="zh-CN" altLang="en-US" sz="2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年</a:t>
            </a:r>
            <a:r>
              <a:rPr lang="en-US" altLang="zh-CN" sz="2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7</a:t>
            </a:r>
            <a:r>
              <a:rPr lang="zh-CN" altLang="en-US" sz="2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月</a:t>
            </a:r>
            <a:r>
              <a:rPr lang="zh-CN" altLang="zh-CN" sz="2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发生普通门诊医药费</a:t>
            </a:r>
            <a:r>
              <a:rPr lang="en-US" altLang="zh-CN" sz="2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650</a:t>
            </a:r>
            <a:r>
              <a:rPr lang="zh-CN" altLang="zh-CN" sz="2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元，其中在某乡卫生院花费</a:t>
            </a:r>
            <a:r>
              <a:rPr lang="en-US" altLang="zh-CN" sz="2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350</a:t>
            </a:r>
            <a:r>
              <a:rPr lang="zh-CN" altLang="zh-CN" sz="2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元，政策范围内费用</a:t>
            </a:r>
            <a:r>
              <a:rPr lang="en-US" altLang="zh-CN" sz="2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280</a:t>
            </a:r>
            <a:r>
              <a:rPr lang="zh-CN" altLang="zh-CN" sz="2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元；在某村卫生室花费</a:t>
            </a:r>
            <a:r>
              <a:rPr lang="en-US" altLang="zh-CN" sz="2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180</a:t>
            </a:r>
            <a:r>
              <a:rPr lang="zh-CN" altLang="zh-CN" sz="2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元（全部为政策范围内费用</a:t>
            </a:r>
            <a:r>
              <a:rPr lang="zh-CN" altLang="zh-CN" sz="2400"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zh-CN" sz="2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。该居民普通门诊报销金额计算为（</a:t>
            </a:r>
            <a:r>
              <a:rPr lang="en-US" altLang="zh-CN" sz="2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280</a:t>
            </a:r>
            <a:r>
              <a:rPr lang="zh-CN" altLang="zh-CN" sz="2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元</a:t>
            </a:r>
            <a:r>
              <a:rPr lang="en-US" altLang="zh-CN" sz="2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+180</a:t>
            </a:r>
            <a:r>
              <a:rPr lang="zh-CN" altLang="zh-CN" sz="2400"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元）</a:t>
            </a:r>
            <a:r>
              <a:rPr lang="en-US" altLang="zh-CN" sz="2400"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×55</a:t>
            </a:r>
            <a:r>
              <a:rPr lang="en-US" altLang="zh-CN" sz="2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%=253</a:t>
            </a:r>
            <a:r>
              <a:rPr lang="zh-CN" altLang="zh-CN" sz="2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元。因普通门诊年度报销限额为</a:t>
            </a:r>
            <a:r>
              <a:rPr lang="en-US" altLang="zh-CN" sz="2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130</a:t>
            </a:r>
            <a:r>
              <a:rPr lang="zh-CN" altLang="zh-CN" sz="2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元，所以基金实报</a:t>
            </a:r>
            <a:r>
              <a:rPr lang="en-US" altLang="zh-CN" sz="2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130</a:t>
            </a:r>
            <a:r>
              <a:rPr lang="zh-CN" altLang="zh-CN" sz="2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元，余下费用全由个人承担。</a:t>
            </a:r>
            <a:endParaRPr lang="zh-CN" altLang="zh-CN" sz="2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a:buNone/>
            </a:pPr>
            <a:endParaRPr lang="en-US" altLang="zh-CN" sz="4000" b="1" dirty="0" smtClean="0">
              <a:solidFill>
                <a:srgbClr val="FF0000"/>
              </a:solidFill>
              <a:latin typeface="微软雅黑" panose="020B0503020204020204" pitchFamily="34" charset="-122"/>
              <a:ea typeface="微软雅黑" panose="020B0503020204020204" pitchFamily="34" charset="-122"/>
              <a:cs typeface="Times New Roman" panose="02020603050405020304" pitchFamily="18" charset="0"/>
            </a:endParaRPr>
          </a:p>
          <a:p>
            <a:pPr algn="ctr">
              <a:buNone/>
            </a:pPr>
            <a:endParaRPr lang="zh-CN" altLang="en-US" sz="1600" dirty="0"/>
          </a:p>
        </p:txBody>
      </p:sp>
      <p:sp>
        <p:nvSpPr>
          <p:cNvPr id="6" name="标题 1"/>
          <p:cNvSpPr>
            <a:spLocks noGrp="1"/>
          </p:cNvSpPr>
          <p:nvPr>
            <p:ph type="title"/>
          </p:nvPr>
        </p:nvSpPr>
        <p:spPr>
          <a:xfrm>
            <a:off x="457384" y="728638"/>
            <a:ext cx="8229600" cy="576064"/>
          </a:xfrm>
        </p:spPr>
        <p:txBody>
          <a:bodyPr>
            <a:normAutofit/>
          </a:bodyPr>
          <a:lstStyle/>
          <a:p>
            <a:r>
              <a:rPr lang="en-US" altLang="zh-CN" sz="3200" b="1" dirty="0" smtClean="0">
                <a:solidFill>
                  <a:srgbClr val="00B050"/>
                </a:solidFill>
                <a:latin typeface="+mj-ea"/>
                <a:sym typeface="+mn-ea"/>
              </a:rPr>
              <a:t>  </a:t>
            </a:r>
            <a:endParaRPr lang="zh-CN" altLang="en-US" sz="3200" b="1" dirty="0">
              <a:solidFill>
                <a:srgbClr val="00B050"/>
              </a:solidFill>
              <a:latin typeface="+mj-ea"/>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39649" y="1844824"/>
            <a:ext cx="8229600" cy="4464496"/>
          </a:xfrm>
        </p:spPr>
        <p:txBody>
          <a:bodyPr>
            <a:normAutofit/>
          </a:bodyPr>
          <a:lstStyle/>
          <a:p>
            <a:pPr marL="0" indent="0">
              <a:buNone/>
            </a:pPr>
            <a:endParaRPr lang="zh-CN" altLang="zh-CN" dirty="0">
              <a:latin typeface="隶书" pitchFamily="49" charset="-122"/>
              <a:ea typeface="隶书" pitchFamily="49" charset="-122"/>
            </a:endParaRPr>
          </a:p>
          <a:p>
            <a:pPr>
              <a:buNone/>
            </a:pPr>
            <a:endParaRPr lang="zh-CN" altLang="en-US" dirty="0"/>
          </a:p>
        </p:txBody>
      </p:sp>
      <p:sp>
        <p:nvSpPr>
          <p:cNvPr id="4" name="内容占位符 2"/>
          <p:cNvSpPr txBox="1"/>
          <p:nvPr/>
        </p:nvSpPr>
        <p:spPr>
          <a:xfrm>
            <a:off x="542957" y="1844824"/>
            <a:ext cx="8229600" cy="4752528"/>
          </a:xfrm>
          <a:prstGeom prst="rect">
            <a:avLst/>
          </a:prstGeom>
        </p:spPr>
        <p:txBody>
          <a:bodyPr vert="horz">
            <a:normAutofit fontScale="92500"/>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7015"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7015"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185"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185"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185"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r>
              <a:rPr lang="zh-CN" altLang="zh-CN" b="1" dirty="0">
                <a:latin typeface="微软雅黑" panose="020B0503020204020204" pitchFamily="34" charset="-122"/>
                <a:ea typeface="微软雅黑" panose="020B0503020204020204" pitchFamily="34" charset="-122"/>
              </a:rPr>
              <a:t>第六条 </a:t>
            </a:r>
            <a:r>
              <a:rPr lang="en-US" altLang="zh-CN" dirty="0">
                <a:latin typeface="微软雅黑" panose="020B0503020204020204" pitchFamily="34" charset="-122"/>
                <a:ea typeface="微软雅黑" panose="020B0503020204020204" pitchFamily="34" charset="-122"/>
              </a:rPr>
              <a:t>  </a:t>
            </a:r>
            <a:r>
              <a:rPr lang="zh-CN" altLang="zh-CN" dirty="0">
                <a:latin typeface="微软雅黑" panose="020B0503020204020204" pitchFamily="34" charset="-122"/>
                <a:ea typeface="微软雅黑" panose="020B0503020204020204" pitchFamily="34" charset="-122"/>
              </a:rPr>
              <a:t>省内医疗机构发生的常见慢性病门诊医药费用报销比例</a:t>
            </a:r>
            <a:r>
              <a:rPr lang="en-US" altLang="zh-CN" dirty="0">
                <a:latin typeface="微软雅黑" panose="020B0503020204020204" pitchFamily="34" charset="-122"/>
                <a:ea typeface="微软雅黑" panose="020B0503020204020204" pitchFamily="34" charset="-122"/>
              </a:rPr>
              <a:t>60%</a:t>
            </a:r>
            <a:r>
              <a:rPr lang="zh-CN" altLang="zh-CN" dirty="0">
                <a:latin typeface="微软雅黑" panose="020B0503020204020204" pitchFamily="34" charset="-122"/>
                <a:ea typeface="微软雅黑" panose="020B0503020204020204" pitchFamily="34" charset="-122"/>
              </a:rPr>
              <a:t>，按病种设定年度起付线和报销限额（见附件</a:t>
            </a:r>
            <a:r>
              <a:rPr lang="en-US" altLang="zh-CN" dirty="0">
                <a:latin typeface="微软雅黑" panose="020B0503020204020204" pitchFamily="34" charset="-122"/>
                <a:ea typeface="微软雅黑" panose="020B0503020204020204" pitchFamily="34" charset="-122"/>
              </a:rPr>
              <a:t>1</a:t>
            </a:r>
            <a:r>
              <a:rPr lang="zh-CN" altLang="zh-CN" dirty="0">
                <a:latin typeface="微软雅黑" panose="020B0503020204020204" pitchFamily="34" charset="-122"/>
                <a:ea typeface="微软雅黑" panose="020B0503020204020204" pitchFamily="34" charset="-122"/>
              </a:rPr>
              <a:t>）。参保居民个人负担的常见慢性病门诊合规医药费用不进入大病保险报销。</a:t>
            </a:r>
            <a:endParaRPr lang="zh-CN" altLang="zh-CN" dirty="0">
              <a:latin typeface="微软雅黑" panose="020B0503020204020204" pitchFamily="34" charset="-122"/>
              <a:ea typeface="微软雅黑" panose="020B0503020204020204" pitchFamily="34" charset="-122"/>
            </a:endParaRPr>
          </a:p>
          <a:p>
            <a:r>
              <a:rPr lang="zh-CN" altLang="zh-CN" dirty="0">
                <a:latin typeface="微软雅黑" panose="020B0503020204020204" pitchFamily="34" charset="-122"/>
                <a:ea typeface="微软雅黑" panose="020B0503020204020204" pitchFamily="34" charset="-122"/>
              </a:rPr>
              <a:t>省外医疗机构发生的常见慢性病门诊医药费用参照执行。</a:t>
            </a:r>
            <a:endParaRPr lang="zh-CN" altLang="zh-CN" dirty="0">
              <a:latin typeface="微软雅黑" panose="020B0503020204020204" pitchFamily="34" charset="-122"/>
              <a:ea typeface="微软雅黑" panose="020B0503020204020204" pitchFamily="34" charset="-122"/>
            </a:endParaRPr>
          </a:p>
          <a:p>
            <a:r>
              <a:rPr lang="zh-CN" altLang="zh-CN" b="1" dirty="0">
                <a:latin typeface="微软雅黑" panose="020B0503020204020204" pitchFamily="34" charset="-122"/>
                <a:ea typeface="微软雅黑" panose="020B0503020204020204" pitchFamily="34" charset="-122"/>
              </a:rPr>
              <a:t>第七条</a:t>
            </a:r>
            <a:r>
              <a:rPr lang="en-US" altLang="zh-CN" dirty="0">
                <a:latin typeface="微软雅黑" panose="020B0503020204020204" pitchFamily="34" charset="-122"/>
                <a:ea typeface="微软雅黑" panose="020B0503020204020204" pitchFamily="34" charset="-122"/>
              </a:rPr>
              <a:t>   </a:t>
            </a:r>
            <a:r>
              <a:rPr lang="zh-CN" altLang="zh-CN" dirty="0">
                <a:latin typeface="微软雅黑" panose="020B0503020204020204" pitchFamily="34" charset="-122"/>
                <a:ea typeface="微软雅黑" panose="020B0503020204020204" pitchFamily="34" charset="-122"/>
              </a:rPr>
              <a:t>常见慢性病门诊政策范围内医药费用是指符合常见慢性病用药及诊疗目录规定的费用，具体按省医疗保障局制定的《常见慢性病用药及诊疗目录》执行。</a:t>
            </a:r>
            <a:endParaRPr lang="zh-CN" altLang="zh-CN" dirty="0">
              <a:latin typeface="微软雅黑" panose="020B0503020204020204" pitchFamily="34" charset="-122"/>
              <a:ea typeface="微软雅黑" panose="020B0503020204020204" pitchFamily="34" charset="-122"/>
            </a:endParaRPr>
          </a:p>
          <a:p>
            <a:r>
              <a:rPr lang="zh-CN" altLang="zh-CN" b="1" dirty="0">
                <a:latin typeface="微软雅黑" panose="020B0503020204020204" pitchFamily="34" charset="-122"/>
                <a:ea typeface="微软雅黑" panose="020B0503020204020204" pitchFamily="34" charset="-122"/>
              </a:rPr>
              <a:t>第八条</a:t>
            </a:r>
            <a:r>
              <a:rPr lang="en-US" altLang="zh-CN" dirty="0">
                <a:latin typeface="微软雅黑" panose="020B0503020204020204" pitchFamily="34" charset="-122"/>
                <a:ea typeface="微软雅黑" panose="020B0503020204020204" pitchFamily="34" charset="-122"/>
              </a:rPr>
              <a:t>   </a:t>
            </a:r>
            <a:r>
              <a:rPr lang="zh-CN" altLang="zh-CN" dirty="0">
                <a:latin typeface="微软雅黑" panose="020B0503020204020204" pitchFamily="34" charset="-122"/>
                <a:ea typeface="微软雅黑" panose="020B0503020204020204" pitchFamily="34" charset="-122"/>
              </a:rPr>
              <a:t>常见慢性病门诊报销金额计算公式为：（政策范围内医药费用</a:t>
            </a:r>
            <a:r>
              <a:rPr lang="en-US" altLang="zh-CN" dirty="0">
                <a:latin typeface="微软雅黑" panose="020B0503020204020204" pitchFamily="34" charset="-122"/>
                <a:ea typeface="微软雅黑" panose="020B0503020204020204" pitchFamily="34" charset="-122"/>
              </a:rPr>
              <a:t>—</a:t>
            </a:r>
            <a:r>
              <a:rPr lang="zh-CN" altLang="zh-CN" dirty="0">
                <a:latin typeface="微软雅黑" panose="020B0503020204020204" pitchFamily="34" charset="-122"/>
                <a:ea typeface="微软雅黑" panose="020B0503020204020204" pitchFamily="34" charset="-122"/>
              </a:rPr>
              <a:t>起付线）×报销比例。年度累计报销金额不超过病种年度限额。</a:t>
            </a:r>
            <a:endParaRPr lang="zh-CN" altLang="zh-CN" dirty="0">
              <a:latin typeface="微软雅黑" panose="020B0503020204020204" pitchFamily="34" charset="-122"/>
              <a:ea typeface="微软雅黑" panose="020B0503020204020204" pitchFamily="34" charset="-122"/>
            </a:endParaRPr>
          </a:p>
          <a:p>
            <a:pPr>
              <a:buFont typeface="Wingdings 2"/>
              <a:buNone/>
            </a:pPr>
            <a:endParaRPr lang="zh-CN" altLang="en-US" dirty="0"/>
          </a:p>
        </p:txBody>
      </p:sp>
      <p:sp>
        <p:nvSpPr>
          <p:cNvPr id="6" name="标题 1"/>
          <p:cNvSpPr txBox="1"/>
          <p:nvPr/>
        </p:nvSpPr>
        <p:spPr>
          <a:xfrm>
            <a:off x="668777" y="1363667"/>
            <a:ext cx="8034716" cy="398055"/>
          </a:xfrm>
          <a:prstGeom prst="rect">
            <a:avLst/>
          </a:prstGeom>
        </p:spPr>
        <p:txBody>
          <a:bodyPr vert="horz" lIns="0" rIns="0" bIns="0" anchor="b">
            <a:normAutofit fontScale="90000" lnSpcReduction="200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r>
              <a:rPr lang="zh-CN" altLang="en-US" sz="2000" b="1" dirty="0">
                <a:solidFill>
                  <a:schemeClr val="accent2">
                    <a:lumMod val="50000"/>
                  </a:schemeClr>
                </a:solidFill>
                <a:latin typeface="微软雅黑" panose="020B0503020204020204" pitchFamily="34" charset="-122"/>
                <a:ea typeface="微软雅黑" panose="020B0503020204020204" pitchFamily="34" charset="-122"/>
                <a:cs typeface="Times New Roman" panose="02020603050405020304" pitchFamily="18" charset="0"/>
              </a:rPr>
              <a:t> </a:t>
            </a:r>
            <a:r>
              <a:rPr lang="zh-CN" altLang="en-US" sz="2000" b="1" dirty="0" smtClean="0">
                <a:solidFill>
                  <a:schemeClr val="accent2">
                    <a:lumMod val="50000"/>
                  </a:schemeClr>
                </a:solidFill>
                <a:latin typeface="微软雅黑" panose="020B0503020204020204" pitchFamily="34" charset="-122"/>
                <a:ea typeface="微软雅黑" panose="020B0503020204020204" pitchFamily="34" charset="-122"/>
                <a:cs typeface="Times New Roman" panose="02020603050405020304" pitchFamily="18" charset="0"/>
              </a:rPr>
              <a:t> </a:t>
            </a:r>
            <a:r>
              <a:rPr lang="zh-CN" altLang="en-US" sz="2400" b="1" dirty="0" smtClean="0">
                <a:solidFill>
                  <a:schemeClr val="accent1">
                    <a:lumMod val="75000"/>
                  </a:schemeClr>
                </a:solidFill>
                <a:latin typeface="微软雅黑" panose="020B0503020204020204" pitchFamily="34" charset="-122"/>
                <a:ea typeface="微软雅黑" panose="020B0503020204020204" pitchFamily="34" charset="-122"/>
                <a:cs typeface="Times New Roman" panose="02020603050405020304" pitchFamily="18" charset="0"/>
              </a:rPr>
              <a:t>（二）、常见慢性病门诊</a:t>
            </a:r>
            <a:endParaRPr lang="zh-CN" altLang="en-US" sz="2400" b="1" dirty="0">
              <a:solidFill>
                <a:schemeClr val="accent1">
                  <a:lumMod val="75000"/>
                </a:schemeClr>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9" name="标题 1"/>
          <p:cNvSpPr>
            <a:spLocks noGrp="1"/>
          </p:cNvSpPr>
          <p:nvPr>
            <p:ph type="title"/>
          </p:nvPr>
        </p:nvSpPr>
        <p:spPr>
          <a:xfrm>
            <a:off x="467544" y="620688"/>
            <a:ext cx="8229600" cy="576064"/>
          </a:xfrm>
        </p:spPr>
        <p:txBody>
          <a:bodyPr>
            <a:normAutofit fontScale="90000"/>
          </a:bodyPr>
          <a:lstStyle/>
          <a:p>
            <a:r>
              <a:rPr lang="en-US" altLang="zh-CN" sz="3600" b="1" dirty="0" smtClean="0">
                <a:solidFill>
                  <a:srgbClr val="FF0000"/>
                </a:solidFill>
                <a:latin typeface="微软雅黑" panose="020B0503020204020204" pitchFamily="34" charset="-122"/>
                <a:ea typeface="微软雅黑" panose="020B0503020204020204" pitchFamily="34" charset="-122"/>
              </a:rPr>
              <a:t>    </a:t>
            </a:r>
            <a:r>
              <a:rPr lang="zh-CN" altLang="en-US" sz="3600" b="1" dirty="0" smtClean="0">
                <a:solidFill>
                  <a:srgbClr val="00B050"/>
                </a:solidFill>
                <a:latin typeface="+mj-ea"/>
              </a:rPr>
              <a:t>门诊</a:t>
            </a:r>
            <a:endParaRPr lang="zh-CN" altLang="en-US" sz="36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763688" y="2636912"/>
            <a:ext cx="8229600" cy="5184576"/>
          </a:xfrm>
        </p:spPr>
        <p:txBody>
          <a:bodyPr>
            <a:normAutofit/>
          </a:bodyPr>
          <a:lstStyle/>
          <a:p>
            <a:pPr marL="0" indent="0" algn="ctr">
              <a:buNone/>
            </a:pPr>
            <a:endParaRPr lang="zh-CN" altLang="zh-CN" dirty="0" smtClean="0">
              <a:latin typeface="隶书" pitchFamily="49" charset="-122"/>
              <a:ea typeface="隶书" pitchFamily="49" charset="-122"/>
            </a:endParaRPr>
          </a:p>
          <a:p>
            <a:pPr>
              <a:buNone/>
            </a:pPr>
            <a:endParaRPr lang="zh-CN" altLang="en-US" dirty="0"/>
          </a:p>
        </p:txBody>
      </p:sp>
      <p:sp>
        <p:nvSpPr>
          <p:cNvPr id="4" name="内容占位符 2"/>
          <p:cNvSpPr txBox="1"/>
          <p:nvPr/>
        </p:nvSpPr>
        <p:spPr>
          <a:xfrm>
            <a:off x="395605" y="908685"/>
            <a:ext cx="8517890" cy="5220335"/>
          </a:xfrm>
          <a:prstGeom prst="rect">
            <a:avLst/>
          </a:prstGeom>
        </p:spPr>
        <p:txBody>
          <a:bodyPr vert="horz">
            <a:normAutofit fontScale="25000"/>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7015"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7015"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185"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185"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185"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lgn="ctr">
              <a:buNone/>
            </a:pPr>
            <a:r>
              <a:rPr lang="zh-CN" altLang="en-US" sz="9600" b="1" dirty="0" smtClean="0">
                <a:solidFill>
                  <a:srgbClr val="FF0000"/>
                </a:solidFill>
                <a:latin typeface="微软雅黑" panose="020B0503020204020204" pitchFamily="34" charset="-122"/>
                <a:ea typeface="微软雅黑" panose="020B0503020204020204" pitchFamily="34" charset="-122"/>
                <a:cs typeface="Times New Roman" panose="02020603050405020304" pitchFamily="18" charset="0"/>
                <a:sym typeface="+mn-ea"/>
              </a:rPr>
              <a:t>常见慢病</a:t>
            </a:r>
            <a:r>
              <a:rPr lang="zh-CN" altLang="en-US" sz="9600" b="1" dirty="0" smtClean="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把握要点：办法第</a:t>
            </a:r>
            <a:r>
              <a:rPr lang="en-US" altLang="zh-CN" sz="9600" b="1" dirty="0" smtClean="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6</a:t>
            </a:r>
            <a:r>
              <a:rPr lang="zh-CN" altLang="en-US" sz="9600" b="1" dirty="0" smtClean="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至第</a:t>
            </a:r>
            <a:r>
              <a:rPr lang="en-US" altLang="zh-CN" sz="9600" b="1" dirty="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8</a:t>
            </a:r>
            <a:r>
              <a:rPr lang="zh-CN" altLang="en-US" sz="9600" b="1" dirty="0" smtClean="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条</a:t>
            </a:r>
            <a:endParaRPr lang="en-US" altLang="zh-CN" sz="9600" b="1" dirty="0" smtClean="0">
              <a:solidFill>
                <a:srgbClr val="FF0000"/>
              </a:solidFill>
              <a:latin typeface="微软雅黑" panose="020B0503020204020204" pitchFamily="34" charset="-122"/>
              <a:ea typeface="微软雅黑" panose="020B0503020204020204" pitchFamily="34" charset="-122"/>
              <a:cs typeface="Times New Roman" panose="02020603050405020304" pitchFamily="18" charset="0"/>
            </a:endParaRPr>
          </a:p>
          <a:p>
            <a:endParaRPr lang="en-US" altLang="zh-CN" sz="2000" dirty="0">
              <a:latin typeface="微软雅黑" panose="020B0503020204020204" pitchFamily="34" charset="-122"/>
              <a:ea typeface="微软雅黑" panose="020B0503020204020204" pitchFamily="34" charset="-122"/>
            </a:endParaRPr>
          </a:p>
          <a:p>
            <a:r>
              <a:rPr lang="en-US" altLang="zh-CN" sz="8000" dirty="0">
                <a:latin typeface="微软雅黑" panose="020B0503020204020204" pitchFamily="34" charset="-122"/>
                <a:ea typeface="微软雅黑" panose="020B0503020204020204" pitchFamily="34" charset="-122"/>
              </a:rPr>
              <a:t>1</a:t>
            </a:r>
            <a:r>
              <a:rPr lang="zh-CN" altLang="zh-CN" sz="8000" dirty="0">
                <a:latin typeface="微软雅黑" panose="020B0503020204020204" pitchFamily="34" charset="-122"/>
                <a:ea typeface="微软雅黑" panose="020B0503020204020204" pitchFamily="34" charset="-122"/>
              </a:rPr>
              <a:t>、常见慢性病病种</a:t>
            </a:r>
            <a:r>
              <a:rPr lang="en-US" altLang="zh-CN" sz="8000" dirty="0">
                <a:latin typeface="微软雅黑" panose="020B0503020204020204" pitchFamily="34" charset="-122"/>
                <a:ea typeface="微软雅黑" panose="020B0503020204020204" pitchFamily="34" charset="-122"/>
              </a:rPr>
              <a:t>40</a:t>
            </a:r>
            <a:r>
              <a:rPr lang="zh-CN" altLang="zh-CN" sz="8000" dirty="0">
                <a:latin typeface="微软雅黑" panose="020B0503020204020204" pitchFamily="34" charset="-122"/>
                <a:ea typeface="微软雅黑" panose="020B0503020204020204" pitchFamily="34" charset="-122"/>
              </a:rPr>
              <a:t>个，如高血压（Ⅱ、Ⅲ级）。</a:t>
            </a:r>
            <a:endParaRPr lang="zh-CN" altLang="zh-CN" sz="8000" dirty="0">
              <a:latin typeface="微软雅黑" panose="020B0503020204020204" pitchFamily="34" charset="-122"/>
              <a:ea typeface="微软雅黑" panose="020B0503020204020204" pitchFamily="34" charset="-122"/>
            </a:endParaRPr>
          </a:p>
          <a:p>
            <a:r>
              <a:rPr lang="en-US" altLang="zh-CN" sz="8000" dirty="0">
                <a:latin typeface="微软雅黑" panose="020B0503020204020204" pitchFamily="34" charset="-122"/>
                <a:ea typeface="微软雅黑" panose="020B0503020204020204" pitchFamily="34" charset="-122"/>
              </a:rPr>
              <a:t>2</a:t>
            </a:r>
            <a:r>
              <a:rPr lang="zh-CN" altLang="zh-CN" sz="8000" dirty="0">
                <a:latin typeface="微软雅黑" panose="020B0503020204020204" pitchFamily="34" charset="-122"/>
                <a:ea typeface="微软雅黑" panose="020B0503020204020204" pitchFamily="34" charset="-122"/>
              </a:rPr>
              <a:t>、政策范围内医药费用是指符合常见慢性病用药及诊疗目录规定的费用。</a:t>
            </a:r>
            <a:endParaRPr lang="zh-CN" altLang="zh-CN" sz="8000" dirty="0">
              <a:latin typeface="微软雅黑" panose="020B0503020204020204" pitchFamily="34" charset="-122"/>
              <a:ea typeface="微软雅黑" panose="020B0503020204020204" pitchFamily="34" charset="-122"/>
            </a:endParaRPr>
          </a:p>
          <a:p>
            <a:r>
              <a:rPr lang="en-US" altLang="zh-CN" sz="8000" dirty="0">
                <a:latin typeface="微软雅黑" panose="020B0503020204020204" pitchFamily="34" charset="-122"/>
                <a:ea typeface="微软雅黑" panose="020B0503020204020204" pitchFamily="34" charset="-122"/>
              </a:rPr>
              <a:t>3</a:t>
            </a:r>
            <a:r>
              <a:rPr lang="zh-CN" altLang="zh-CN" sz="8000" dirty="0">
                <a:latin typeface="微软雅黑" panose="020B0503020204020204" pitchFamily="34" charset="-122"/>
                <a:ea typeface="微软雅黑" panose="020B0503020204020204" pitchFamily="34" charset="-122"/>
              </a:rPr>
              <a:t>、参保居民在省内、外医疗机构发生的常见慢性病门诊合规费用纳入报销 。</a:t>
            </a:r>
            <a:endParaRPr lang="zh-CN" altLang="zh-CN" sz="8000" dirty="0">
              <a:latin typeface="微软雅黑" panose="020B0503020204020204" pitchFamily="34" charset="-122"/>
              <a:ea typeface="微软雅黑" panose="020B0503020204020204" pitchFamily="34" charset="-122"/>
            </a:endParaRPr>
          </a:p>
          <a:p>
            <a:pPr algn="l"/>
            <a:r>
              <a:rPr lang="en-US" altLang="zh-CN" sz="8000" dirty="0">
                <a:latin typeface="微软雅黑" panose="020B0503020204020204" pitchFamily="34" charset="-122"/>
                <a:ea typeface="微软雅黑" panose="020B0503020204020204" pitchFamily="34" charset="-122"/>
              </a:rPr>
              <a:t>4</a:t>
            </a:r>
            <a:r>
              <a:rPr lang="zh-CN" altLang="zh-CN" sz="8000" dirty="0">
                <a:latin typeface="微软雅黑" panose="020B0503020204020204" pitchFamily="34" charset="-122"/>
                <a:ea typeface="微软雅黑" panose="020B0503020204020204" pitchFamily="34" charset="-122"/>
              </a:rPr>
              <a:t>、调整后的常见慢性病年度限额为统筹基金年度实际最高支付金额。</a:t>
            </a:r>
            <a:endParaRPr lang="zh-CN" altLang="zh-CN" sz="8000" dirty="0">
              <a:latin typeface="微软雅黑" panose="020B0503020204020204" pitchFamily="34" charset="-122"/>
              <a:ea typeface="微软雅黑" panose="020B0503020204020204" pitchFamily="34" charset="-122"/>
            </a:endParaRPr>
          </a:p>
          <a:p>
            <a:r>
              <a:rPr lang="en-US" altLang="zh-CN" sz="8000" dirty="0">
                <a:latin typeface="微软雅黑" panose="020B0503020204020204" pitchFamily="34" charset="-122"/>
                <a:ea typeface="微软雅黑" panose="020B0503020204020204" pitchFamily="34" charset="-122"/>
              </a:rPr>
              <a:t>5</a:t>
            </a:r>
            <a:r>
              <a:rPr lang="zh-CN" altLang="en-US" sz="8000" dirty="0">
                <a:latin typeface="微软雅黑" panose="020B0503020204020204" pitchFamily="34" charset="-122"/>
                <a:ea typeface="微软雅黑" panose="020B0503020204020204" pitchFamily="34" charset="-122"/>
              </a:rPr>
              <a:t>、</a:t>
            </a:r>
            <a:r>
              <a:rPr lang="zh-CN" altLang="zh-CN" sz="8000" dirty="0">
                <a:latin typeface="微软雅黑" panose="020B0503020204020204" pitchFamily="34" charset="-122"/>
                <a:ea typeface="微软雅黑" panose="020B0503020204020204" pitchFamily="34" charset="-122"/>
              </a:rPr>
              <a:t>计算公式为：（政策范围内医药费用</a:t>
            </a:r>
            <a:r>
              <a:rPr lang="en-US" altLang="zh-CN" sz="8000" dirty="0">
                <a:latin typeface="微软雅黑" panose="020B0503020204020204" pitchFamily="34" charset="-122"/>
                <a:ea typeface="微软雅黑" panose="020B0503020204020204" pitchFamily="34" charset="-122"/>
              </a:rPr>
              <a:t>—</a:t>
            </a:r>
            <a:r>
              <a:rPr lang="zh-CN" altLang="zh-CN" sz="8000" dirty="0">
                <a:latin typeface="微软雅黑" panose="020B0503020204020204" pitchFamily="34" charset="-122"/>
                <a:ea typeface="微软雅黑" panose="020B0503020204020204" pitchFamily="34" charset="-122"/>
              </a:rPr>
              <a:t>起付线）×报销比例。年度累计报销金额不超过病种年度限额。上述病种起付线均为</a:t>
            </a:r>
            <a:r>
              <a:rPr lang="en-US" altLang="zh-CN" sz="8000" dirty="0">
                <a:latin typeface="微软雅黑" panose="020B0503020204020204" pitchFamily="34" charset="-122"/>
                <a:ea typeface="微软雅黑" panose="020B0503020204020204" pitchFamily="34" charset="-122"/>
              </a:rPr>
              <a:t>500</a:t>
            </a:r>
            <a:r>
              <a:rPr lang="zh-CN" altLang="en-US" sz="8000" dirty="0">
                <a:latin typeface="微软雅黑" panose="020B0503020204020204" pitchFamily="34" charset="-122"/>
                <a:ea typeface="微软雅黑" panose="020B0503020204020204" pitchFamily="34" charset="-122"/>
              </a:rPr>
              <a:t>元。</a:t>
            </a:r>
            <a:endParaRPr lang="zh-CN" altLang="zh-CN" sz="8000" dirty="0">
              <a:latin typeface="微软雅黑" panose="020B0503020204020204" pitchFamily="34" charset="-122"/>
              <a:ea typeface="微软雅黑" panose="020B0503020204020204" pitchFamily="34" charset="-122"/>
            </a:endParaRPr>
          </a:p>
          <a:p>
            <a:pPr algn="ctr">
              <a:buNone/>
            </a:pPr>
            <a:endParaRPr lang="zh-CN" altLang="en-US" sz="8000" dirty="0"/>
          </a:p>
        </p:txBody>
      </p:sp>
      <p:sp>
        <p:nvSpPr>
          <p:cNvPr id="6" name="标题 1"/>
          <p:cNvSpPr>
            <a:spLocks noGrp="1"/>
          </p:cNvSpPr>
          <p:nvPr>
            <p:ph type="title"/>
          </p:nvPr>
        </p:nvSpPr>
        <p:spPr>
          <a:xfrm>
            <a:off x="467544" y="620688"/>
            <a:ext cx="8229600" cy="576064"/>
          </a:xfrm>
        </p:spPr>
        <p:txBody>
          <a:bodyPr>
            <a:normAutofit fontScale="90000"/>
          </a:bodyPr>
          <a:lstStyle/>
          <a:p>
            <a:r>
              <a:rPr lang="en-US" altLang="zh-CN" sz="3600" b="1" dirty="0" smtClean="0">
                <a:solidFill>
                  <a:srgbClr val="FF0000"/>
                </a:solidFill>
                <a:latin typeface="微软雅黑" panose="020B0503020204020204" pitchFamily="34" charset="-122"/>
                <a:ea typeface="微软雅黑" panose="020B0503020204020204" pitchFamily="34" charset="-122"/>
              </a:rPr>
              <a:t> </a:t>
            </a:r>
            <a:endParaRPr lang="zh-CN" altLang="en-US" sz="3600" b="1" dirty="0">
              <a:solidFill>
                <a:srgbClr val="FF0000"/>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1"/>
          <p:cNvSpPr>
            <a:spLocks noGrp="1"/>
          </p:cNvSpPr>
          <p:nvPr>
            <p:ph type="title"/>
          </p:nvPr>
        </p:nvSpPr>
        <p:spPr>
          <a:xfrm>
            <a:off x="467544" y="692696"/>
            <a:ext cx="8280920" cy="504056"/>
          </a:xfrm>
        </p:spPr>
        <p:txBody>
          <a:bodyPr anchor="ctr">
            <a:normAutofit fontScale="90000"/>
          </a:bodyPr>
          <a:lstStyle/>
          <a:p>
            <a:r>
              <a:rPr lang="zh-CN" altLang="en-US" sz="2800" b="1" dirty="0" smtClean="0">
                <a:solidFill>
                  <a:schemeClr val="accent1"/>
                </a:solidFill>
                <a:latin typeface="微软雅黑" panose="020B0503020204020204" pitchFamily="34" charset="-122"/>
                <a:ea typeface="微软雅黑" panose="020B0503020204020204" pitchFamily="34" charset="-122"/>
              </a:rPr>
              <a:t>附件</a:t>
            </a:r>
            <a:r>
              <a:rPr lang="en-US" altLang="zh-CN" sz="2800" b="1" dirty="0" smtClean="0">
                <a:solidFill>
                  <a:schemeClr val="accent1"/>
                </a:solidFill>
                <a:latin typeface="微软雅黑" panose="020B0503020204020204" pitchFamily="34" charset="-122"/>
                <a:ea typeface="微软雅黑" panose="020B0503020204020204" pitchFamily="34" charset="-122"/>
              </a:rPr>
              <a:t>1：</a:t>
            </a:r>
            <a:r>
              <a:rPr lang="zh-CN" altLang="zh-CN" sz="2800" dirty="0"/>
              <a:t>六安市居民基本医保常见慢性病病种及限额</a:t>
            </a:r>
            <a:br>
              <a:rPr lang="zh-CN" altLang="zh-CN" sz="2800" dirty="0"/>
            </a:br>
            <a:endParaRPr lang="zh-CN" altLang="en-US" sz="2800" b="1" dirty="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endParaRPr>
          </a:p>
        </p:txBody>
      </p:sp>
      <p:graphicFrame>
        <p:nvGraphicFramePr>
          <p:cNvPr id="5" name="表格 4"/>
          <p:cNvGraphicFramePr>
            <a:graphicFrameLocks noGrp="1"/>
          </p:cNvGraphicFramePr>
          <p:nvPr/>
        </p:nvGraphicFramePr>
        <p:xfrm>
          <a:off x="457200" y="1268765"/>
          <a:ext cx="8229599" cy="4855486"/>
        </p:xfrm>
        <a:graphic>
          <a:graphicData uri="http://schemas.openxmlformats.org/drawingml/2006/table">
            <a:tbl>
              <a:tblPr>
                <a:tableStyleId>{3C2FFA5D-87B4-456A-9821-1D502468CF0F}</a:tableStyleId>
              </a:tblPr>
              <a:tblGrid>
                <a:gridCol w="370384"/>
                <a:gridCol w="2232248"/>
                <a:gridCol w="648072"/>
                <a:gridCol w="648072"/>
                <a:gridCol w="504056"/>
                <a:gridCol w="2448272"/>
                <a:gridCol w="750814"/>
                <a:gridCol w="627681"/>
              </a:tblGrid>
              <a:tr h="515775">
                <a:tc>
                  <a:txBody>
                    <a:bodyPr/>
                    <a:lstStyle/>
                    <a:p>
                      <a:pPr algn="ctr" fontAlgn="ctr"/>
                      <a:r>
                        <a:rPr lang="zh-CN" sz="1200" b="1" u="none" strike="noStrike" dirty="0">
                          <a:solidFill>
                            <a:srgbClr val="FF0000"/>
                          </a:solidFill>
                          <a:effectLst/>
                        </a:rPr>
                        <a:t>序号</a:t>
                      </a:r>
                      <a:endParaRPr lang="zh-CN" sz="1200" b="1" i="0" u="none" strike="noStrike" dirty="0">
                        <a:solidFill>
                          <a:srgbClr val="FF0000"/>
                        </a:solidFill>
                        <a:effectLst/>
                        <a:latin typeface="+mn-ea"/>
                        <a:ea typeface="+mn-ea"/>
                      </a:endParaRPr>
                    </a:p>
                  </a:txBody>
                  <a:tcPr marL="8718" marR="8718" marT="8718" marB="0" anchor="ctr"/>
                </a:tc>
                <a:tc>
                  <a:txBody>
                    <a:bodyPr/>
                    <a:lstStyle/>
                    <a:p>
                      <a:pPr algn="ctr" fontAlgn="ctr"/>
                      <a:r>
                        <a:rPr lang="zh-CN" sz="1200" b="1" u="none" strike="noStrike" dirty="0">
                          <a:effectLst/>
                        </a:rPr>
                        <a:t>病种</a:t>
                      </a:r>
                      <a:endParaRPr lang="zh-CN" sz="1200" b="1" i="0" u="none" strike="noStrike" dirty="0">
                        <a:solidFill>
                          <a:srgbClr val="000000"/>
                        </a:solidFill>
                        <a:effectLst/>
                        <a:latin typeface="+mn-ea"/>
                        <a:ea typeface="+mn-ea"/>
                      </a:endParaRPr>
                    </a:p>
                  </a:txBody>
                  <a:tcPr marL="8718" marR="8718" marT="8718" marB="0" anchor="ctr"/>
                </a:tc>
                <a:tc>
                  <a:txBody>
                    <a:bodyPr/>
                    <a:lstStyle/>
                    <a:p>
                      <a:pPr algn="ctr" fontAlgn="ctr"/>
                      <a:r>
                        <a:rPr lang="zh-CN" sz="1200" b="1" u="none" strike="noStrike" dirty="0">
                          <a:effectLst/>
                        </a:rPr>
                        <a:t>年度</a:t>
                      </a:r>
                      <a:r>
                        <a:rPr lang="zh-CN" sz="1200" b="1" u="none" strike="noStrike" dirty="0" smtClean="0">
                          <a:effectLst/>
                        </a:rPr>
                        <a:t>报销</a:t>
                      </a:r>
                      <a:endParaRPr lang="en-US" altLang="zh-CN" sz="1200" b="1" u="none" strike="noStrike" dirty="0" smtClean="0">
                        <a:effectLst/>
                      </a:endParaRPr>
                    </a:p>
                    <a:p>
                      <a:pPr algn="ctr" fontAlgn="ctr"/>
                      <a:r>
                        <a:rPr lang="zh-CN" sz="1200" b="1" u="none" strike="noStrike" dirty="0" smtClean="0">
                          <a:effectLst/>
                        </a:rPr>
                        <a:t>限额</a:t>
                      </a:r>
                      <a:r>
                        <a:rPr lang="en-US" altLang="zh-CN" sz="1200" b="1" u="none" strike="noStrike" dirty="0" smtClean="0">
                          <a:effectLst/>
                        </a:rPr>
                        <a:t>             </a:t>
                      </a:r>
                      <a:r>
                        <a:rPr lang="zh-CN" sz="1200" b="1" u="none" strike="noStrike" dirty="0" smtClean="0">
                          <a:effectLst/>
                        </a:rPr>
                        <a:t>（</a:t>
                      </a:r>
                      <a:r>
                        <a:rPr lang="zh-CN" sz="1200" b="1" u="none" strike="noStrike" dirty="0">
                          <a:effectLst/>
                        </a:rPr>
                        <a:t>元）</a:t>
                      </a:r>
                      <a:endParaRPr lang="zh-CN" sz="1200" b="1" i="0" u="none" strike="noStrike" dirty="0">
                        <a:solidFill>
                          <a:srgbClr val="000000"/>
                        </a:solidFill>
                        <a:effectLst/>
                        <a:latin typeface="+mn-ea"/>
                        <a:ea typeface="+mn-ea"/>
                      </a:endParaRPr>
                    </a:p>
                  </a:txBody>
                  <a:tcPr marL="8718" marR="8718" marT="8718" marB="0" anchor="ctr"/>
                </a:tc>
                <a:tc>
                  <a:txBody>
                    <a:bodyPr/>
                    <a:lstStyle/>
                    <a:p>
                      <a:pPr algn="ctr" fontAlgn="ctr"/>
                      <a:r>
                        <a:rPr lang="zh-CN" sz="1200" b="1" u="none" strike="noStrike" dirty="0">
                          <a:effectLst/>
                        </a:rPr>
                        <a:t>报销</a:t>
                      </a:r>
                      <a:r>
                        <a:rPr lang="zh-CN" sz="1200" b="1" u="none" strike="noStrike" dirty="0" smtClean="0">
                          <a:effectLst/>
                        </a:rPr>
                        <a:t>比例</a:t>
                      </a:r>
                      <a:r>
                        <a:rPr lang="en-US" altLang="zh-CN" sz="1200" b="1" u="none" strike="noStrike" dirty="0" smtClean="0">
                          <a:effectLst/>
                        </a:rPr>
                        <a:t>             </a:t>
                      </a:r>
                      <a:r>
                        <a:rPr lang="zh-CN" sz="1200" b="1" u="none" strike="noStrike" dirty="0" smtClean="0">
                          <a:effectLst/>
                        </a:rPr>
                        <a:t>（</a:t>
                      </a:r>
                      <a:r>
                        <a:rPr lang="zh-CN" sz="1200" b="1" u="none" strike="noStrike" dirty="0">
                          <a:effectLst/>
                        </a:rPr>
                        <a:t>%）</a:t>
                      </a:r>
                      <a:endParaRPr lang="zh-CN" sz="1200" b="1" i="0" u="none" strike="noStrike" dirty="0">
                        <a:solidFill>
                          <a:srgbClr val="000000"/>
                        </a:solidFill>
                        <a:effectLst/>
                        <a:latin typeface="+mn-ea"/>
                        <a:ea typeface="+mn-ea"/>
                      </a:endParaRPr>
                    </a:p>
                  </a:txBody>
                  <a:tcPr marL="8718" marR="8718" marT="8718" marB="0" anchor="ctr"/>
                </a:tc>
                <a:tc>
                  <a:txBody>
                    <a:bodyPr/>
                    <a:lstStyle/>
                    <a:p>
                      <a:pPr algn="ctr" fontAlgn="ctr"/>
                      <a:r>
                        <a:rPr lang="zh-CN" sz="1200" b="1" u="none" strike="noStrike" dirty="0">
                          <a:solidFill>
                            <a:srgbClr val="FF0000"/>
                          </a:solidFill>
                          <a:effectLst/>
                        </a:rPr>
                        <a:t>序号</a:t>
                      </a:r>
                      <a:endParaRPr lang="zh-CN" sz="1200" b="1" i="0" u="none" strike="noStrike" dirty="0">
                        <a:solidFill>
                          <a:srgbClr val="FF0000"/>
                        </a:solidFill>
                        <a:effectLst/>
                        <a:latin typeface="+mn-ea"/>
                        <a:ea typeface="+mn-ea"/>
                      </a:endParaRPr>
                    </a:p>
                  </a:txBody>
                  <a:tcPr marL="8718" marR="8718" marT="8718" marB="0" anchor="ctr"/>
                </a:tc>
                <a:tc>
                  <a:txBody>
                    <a:bodyPr/>
                    <a:lstStyle/>
                    <a:p>
                      <a:pPr algn="ctr" fontAlgn="ctr"/>
                      <a:r>
                        <a:rPr lang="zh-CN" sz="1200" b="1" u="none" strike="noStrike" dirty="0">
                          <a:effectLst/>
                        </a:rPr>
                        <a:t>病种</a:t>
                      </a:r>
                      <a:endParaRPr lang="zh-CN" sz="1200" b="1" i="0" u="none" strike="noStrike" dirty="0">
                        <a:solidFill>
                          <a:srgbClr val="000000"/>
                        </a:solidFill>
                        <a:effectLst/>
                        <a:latin typeface="+mn-ea"/>
                        <a:ea typeface="+mn-ea"/>
                      </a:endParaRPr>
                    </a:p>
                  </a:txBody>
                  <a:tcPr marL="8718" marR="8718" marT="8718" marB="0" anchor="ctr"/>
                </a:tc>
                <a:tc>
                  <a:txBody>
                    <a:bodyPr/>
                    <a:lstStyle/>
                    <a:p>
                      <a:pPr algn="ctr" fontAlgn="ctr"/>
                      <a:r>
                        <a:rPr lang="zh-CN" sz="1200" b="1" u="none" strike="noStrike" dirty="0">
                          <a:effectLst/>
                        </a:rPr>
                        <a:t>年度</a:t>
                      </a:r>
                      <a:r>
                        <a:rPr lang="zh-CN" sz="1200" b="1" u="none" strike="noStrike" dirty="0" smtClean="0">
                          <a:effectLst/>
                        </a:rPr>
                        <a:t>报销</a:t>
                      </a:r>
                      <a:endParaRPr lang="en-US" altLang="zh-CN" sz="1200" b="1" u="none" strike="noStrike" dirty="0" smtClean="0">
                        <a:effectLst/>
                      </a:endParaRPr>
                    </a:p>
                    <a:p>
                      <a:pPr algn="ctr" fontAlgn="ctr"/>
                      <a:r>
                        <a:rPr lang="zh-CN" sz="1200" b="1" u="none" strike="noStrike" dirty="0" smtClean="0">
                          <a:effectLst/>
                        </a:rPr>
                        <a:t>限额</a:t>
                      </a:r>
                      <a:endParaRPr lang="en-US" altLang="zh-CN" sz="1200" b="1" u="none" strike="noStrike" dirty="0" smtClean="0">
                        <a:effectLst/>
                      </a:endParaRPr>
                    </a:p>
                    <a:p>
                      <a:pPr algn="ctr" fontAlgn="ctr"/>
                      <a:r>
                        <a:rPr lang="zh-CN" sz="1200" b="1" u="none" strike="noStrike" dirty="0" smtClean="0">
                          <a:effectLst/>
                        </a:rPr>
                        <a:t>（</a:t>
                      </a:r>
                      <a:r>
                        <a:rPr lang="zh-CN" sz="1200" b="1" u="none" strike="noStrike" dirty="0">
                          <a:effectLst/>
                        </a:rPr>
                        <a:t>元）</a:t>
                      </a:r>
                      <a:endParaRPr lang="zh-CN" sz="1200" b="1" i="0" u="none" strike="noStrike" dirty="0">
                        <a:solidFill>
                          <a:srgbClr val="000000"/>
                        </a:solidFill>
                        <a:effectLst/>
                        <a:latin typeface="+mn-ea"/>
                        <a:ea typeface="+mn-ea"/>
                      </a:endParaRPr>
                    </a:p>
                  </a:txBody>
                  <a:tcPr marL="8718" marR="8718" marT="8718" marB="0" anchor="ctr"/>
                </a:tc>
                <a:tc>
                  <a:txBody>
                    <a:bodyPr/>
                    <a:lstStyle/>
                    <a:p>
                      <a:pPr algn="ctr" fontAlgn="ctr"/>
                      <a:r>
                        <a:rPr lang="zh-CN" sz="1200" b="1" u="none" strike="noStrike" dirty="0">
                          <a:effectLst/>
                        </a:rPr>
                        <a:t>报销比例（%）</a:t>
                      </a:r>
                      <a:endParaRPr lang="zh-CN" sz="1200" b="1" i="0" u="none" strike="noStrike" dirty="0">
                        <a:solidFill>
                          <a:srgbClr val="000000"/>
                        </a:solidFill>
                        <a:effectLst/>
                        <a:latin typeface="+mn-ea"/>
                        <a:ea typeface="+mn-ea"/>
                      </a:endParaRPr>
                    </a:p>
                  </a:txBody>
                  <a:tcPr marL="8718" marR="8718" marT="8718" marB="0" anchor="ctr"/>
                </a:tc>
              </a:tr>
              <a:tr h="268633">
                <a:tc>
                  <a:txBody>
                    <a:bodyPr/>
                    <a:lstStyle/>
                    <a:p>
                      <a:pPr algn="ctr" fontAlgn="ctr"/>
                      <a:r>
                        <a:rPr lang="en-US" sz="1200" u="none" strike="noStrike" dirty="0">
                          <a:solidFill>
                            <a:srgbClr val="FF0000"/>
                          </a:solidFill>
                          <a:effectLst/>
                          <a:latin typeface="+mn-ea"/>
                          <a:ea typeface="+mn-ea"/>
                        </a:rPr>
                        <a:t>1</a:t>
                      </a:r>
                      <a:endParaRPr lang="zh-CN" sz="1200" b="0" i="0" u="none" strike="noStrike" dirty="0">
                        <a:solidFill>
                          <a:srgbClr val="FF0000"/>
                        </a:solidFill>
                        <a:effectLst/>
                        <a:latin typeface="+mn-ea"/>
                        <a:ea typeface="+mn-ea"/>
                      </a:endParaRPr>
                    </a:p>
                  </a:txBody>
                  <a:tcPr marL="8718" marR="8718" marT="8718" marB="0" anchor="ctr"/>
                </a:tc>
                <a:tc>
                  <a:txBody>
                    <a:bodyPr/>
                    <a:lstStyle/>
                    <a:p>
                      <a:pPr algn="l" fontAlgn="ctr"/>
                      <a:r>
                        <a:rPr lang="zh-CN" sz="1200" u="none" strike="noStrike" dirty="0">
                          <a:effectLst/>
                          <a:latin typeface="+mn-ea"/>
                          <a:ea typeface="+mn-ea"/>
                        </a:rPr>
                        <a:t>高血压（Ⅱ、Ⅲ级）</a:t>
                      </a:r>
                      <a:endParaRPr lang="zh-CN" sz="1200" b="0" i="0" u="none" strike="noStrike" dirty="0">
                        <a:solidFill>
                          <a:srgbClr val="000000"/>
                        </a:solidFill>
                        <a:effectLst/>
                        <a:latin typeface="+mn-ea"/>
                        <a:ea typeface="+mn-ea"/>
                      </a:endParaRPr>
                    </a:p>
                  </a:txBody>
                  <a:tcPr marL="8718" marR="8718" marT="8718" marB="0" anchor="ctr"/>
                </a:tc>
                <a:tc>
                  <a:txBody>
                    <a:bodyPr/>
                    <a:lstStyle/>
                    <a:p>
                      <a:pPr algn="ctr" fontAlgn="ctr"/>
                      <a:r>
                        <a:rPr lang="en-US" sz="1200" u="none" strike="noStrike" dirty="0">
                          <a:effectLst/>
                          <a:latin typeface="+mn-ea"/>
                          <a:ea typeface="+mn-ea"/>
                        </a:rPr>
                        <a:t>2400</a:t>
                      </a:r>
                      <a:endParaRPr lang="zh-CN" sz="1200" b="0" i="0" u="none" strike="noStrike" dirty="0">
                        <a:solidFill>
                          <a:srgbClr val="000000"/>
                        </a:solidFill>
                        <a:effectLst/>
                        <a:latin typeface="+mn-ea"/>
                        <a:ea typeface="+mn-ea"/>
                      </a:endParaRPr>
                    </a:p>
                  </a:txBody>
                  <a:tcPr marL="8718" marR="8718" marT="8718" marB="0" anchor="ctr"/>
                </a:tc>
                <a:tc>
                  <a:txBody>
                    <a:bodyPr/>
                    <a:lstStyle/>
                    <a:p>
                      <a:pPr algn="ctr" fontAlgn="ctr"/>
                      <a:r>
                        <a:rPr lang="en-US" sz="1200" u="none" strike="noStrike" dirty="0">
                          <a:effectLst/>
                          <a:latin typeface="+mn-ea"/>
                          <a:ea typeface="+mn-ea"/>
                        </a:rPr>
                        <a:t>60</a:t>
                      </a:r>
                      <a:endParaRPr lang="zh-CN" sz="1200" b="0" i="0" u="none" strike="noStrike" dirty="0">
                        <a:solidFill>
                          <a:srgbClr val="000000"/>
                        </a:solidFill>
                        <a:effectLst/>
                        <a:latin typeface="+mn-ea"/>
                        <a:ea typeface="+mn-ea"/>
                      </a:endParaRPr>
                    </a:p>
                  </a:txBody>
                  <a:tcPr marL="8718" marR="8718" marT="8718" marB="0" anchor="ctr"/>
                </a:tc>
                <a:tc>
                  <a:txBody>
                    <a:bodyPr/>
                    <a:lstStyle/>
                    <a:p>
                      <a:pPr algn="ctr" fontAlgn="ctr"/>
                      <a:r>
                        <a:rPr lang="en-US" sz="1200" u="none" strike="noStrike" dirty="0">
                          <a:solidFill>
                            <a:srgbClr val="FF0000"/>
                          </a:solidFill>
                          <a:effectLst/>
                          <a:latin typeface="+mn-ea"/>
                          <a:ea typeface="+mn-ea"/>
                        </a:rPr>
                        <a:t>17</a:t>
                      </a:r>
                      <a:endParaRPr lang="zh-CN" sz="1200" b="0" i="0" u="none" strike="noStrike" dirty="0">
                        <a:solidFill>
                          <a:srgbClr val="FF0000"/>
                        </a:solidFill>
                        <a:effectLst/>
                        <a:latin typeface="+mn-ea"/>
                        <a:ea typeface="+mn-ea"/>
                      </a:endParaRPr>
                    </a:p>
                  </a:txBody>
                  <a:tcPr marL="8718" marR="8718" marT="8718" marB="0" anchor="ctr"/>
                </a:tc>
                <a:tc>
                  <a:txBody>
                    <a:bodyPr/>
                    <a:lstStyle/>
                    <a:p>
                      <a:pPr algn="l" fontAlgn="ctr"/>
                      <a:r>
                        <a:rPr lang="zh-CN" sz="1200" u="none" strike="noStrike" dirty="0">
                          <a:effectLst/>
                          <a:latin typeface="+mn-ea"/>
                          <a:ea typeface="+mn-ea"/>
                        </a:rPr>
                        <a:t>特发性血小板减少性紫癜</a:t>
                      </a:r>
                      <a:endParaRPr lang="zh-CN" sz="1200" b="0" i="0" u="none" strike="noStrike" dirty="0">
                        <a:solidFill>
                          <a:srgbClr val="000000"/>
                        </a:solidFill>
                        <a:effectLst/>
                        <a:latin typeface="+mn-ea"/>
                        <a:ea typeface="+mn-ea"/>
                      </a:endParaRPr>
                    </a:p>
                  </a:txBody>
                  <a:tcPr marL="8718" marR="8718" marT="8718" marB="0" anchor="ctr"/>
                </a:tc>
                <a:tc>
                  <a:txBody>
                    <a:bodyPr/>
                    <a:lstStyle/>
                    <a:p>
                      <a:pPr algn="ctr" fontAlgn="ctr"/>
                      <a:r>
                        <a:rPr lang="en-US" sz="1200" u="none" strike="noStrike" dirty="0">
                          <a:effectLst/>
                          <a:latin typeface="+mn-ea"/>
                          <a:ea typeface="+mn-ea"/>
                        </a:rPr>
                        <a:t>3300</a:t>
                      </a:r>
                      <a:endParaRPr lang="zh-CN" sz="1200" b="0" i="0" u="none" strike="noStrike" dirty="0">
                        <a:solidFill>
                          <a:srgbClr val="000000"/>
                        </a:solidFill>
                        <a:effectLst/>
                        <a:latin typeface="+mn-ea"/>
                        <a:ea typeface="+mn-ea"/>
                      </a:endParaRPr>
                    </a:p>
                  </a:txBody>
                  <a:tcPr marL="8718" marR="8718" marT="8718" marB="0" anchor="ctr"/>
                </a:tc>
                <a:tc>
                  <a:txBody>
                    <a:bodyPr/>
                    <a:lstStyle/>
                    <a:p>
                      <a:pPr algn="ctr" fontAlgn="ctr"/>
                      <a:r>
                        <a:rPr lang="en-US" sz="1200" u="none" strike="noStrike" dirty="0">
                          <a:effectLst/>
                          <a:latin typeface="+mn-ea"/>
                          <a:ea typeface="+mn-ea"/>
                        </a:rPr>
                        <a:t>60</a:t>
                      </a:r>
                      <a:endParaRPr lang="zh-CN" sz="1200" b="0" i="0" u="none" strike="noStrike" dirty="0">
                        <a:solidFill>
                          <a:srgbClr val="000000"/>
                        </a:solidFill>
                        <a:effectLst/>
                        <a:latin typeface="+mn-ea"/>
                        <a:ea typeface="+mn-ea"/>
                      </a:endParaRPr>
                    </a:p>
                  </a:txBody>
                  <a:tcPr marL="8718" marR="8718" marT="8718" marB="0" anchor="ctr"/>
                </a:tc>
              </a:tr>
              <a:tr h="268633">
                <a:tc>
                  <a:txBody>
                    <a:bodyPr/>
                    <a:lstStyle/>
                    <a:p>
                      <a:pPr algn="ctr" fontAlgn="ctr"/>
                      <a:r>
                        <a:rPr lang="en-US" sz="1200" u="none" strike="noStrike" dirty="0">
                          <a:solidFill>
                            <a:srgbClr val="FF0000"/>
                          </a:solidFill>
                          <a:effectLst/>
                          <a:latin typeface="+mn-ea"/>
                          <a:ea typeface="+mn-ea"/>
                        </a:rPr>
                        <a:t>2</a:t>
                      </a:r>
                      <a:endParaRPr lang="zh-CN" sz="1200" b="0" i="0" u="none" strike="noStrike" dirty="0">
                        <a:solidFill>
                          <a:srgbClr val="FF0000"/>
                        </a:solidFill>
                        <a:effectLst/>
                        <a:latin typeface="+mn-ea"/>
                        <a:ea typeface="+mn-ea"/>
                      </a:endParaRPr>
                    </a:p>
                  </a:txBody>
                  <a:tcPr marL="8718" marR="8718" marT="8718" marB="0" anchor="ctr"/>
                </a:tc>
                <a:tc>
                  <a:txBody>
                    <a:bodyPr/>
                    <a:lstStyle/>
                    <a:p>
                      <a:pPr algn="l" fontAlgn="ctr"/>
                      <a:r>
                        <a:rPr lang="zh-CN" sz="1200" u="none" strike="noStrike" dirty="0">
                          <a:effectLst/>
                          <a:latin typeface="+mn-ea"/>
                          <a:ea typeface="+mn-ea"/>
                        </a:rPr>
                        <a:t>慢性心功能不全</a:t>
                      </a:r>
                      <a:endParaRPr lang="zh-CN" sz="1200" b="0" i="0" u="none" strike="noStrike" dirty="0">
                        <a:solidFill>
                          <a:srgbClr val="000000"/>
                        </a:solidFill>
                        <a:effectLst/>
                        <a:latin typeface="+mn-ea"/>
                        <a:ea typeface="+mn-ea"/>
                      </a:endParaRPr>
                    </a:p>
                  </a:txBody>
                  <a:tcPr marL="8718" marR="8718" marT="8718" marB="0" anchor="ctr"/>
                </a:tc>
                <a:tc>
                  <a:txBody>
                    <a:bodyPr/>
                    <a:lstStyle/>
                    <a:p>
                      <a:pPr algn="ctr" fontAlgn="ctr"/>
                      <a:r>
                        <a:rPr lang="en-US" sz="1200" u="none" strike="noStrike">
                          <a:effectLst/>
                          <a:latin typeface="+mn-ea"/>
                          <a:ea typeface="+mn-ea"/>
                        </a:rPr>
                        <a:t>1800</a:t>
                      </a:r>
                      <a:endParaRPr lang="zh-CN" sz="1200" b="0" i="0" u="none" strike="noStrike">
                        <a:solidFill>
                          <a:srgbClr val="000000"/>
                        </a:solidFill>
                        <a:effectLst/>
                        <a:latin typeface="+mn-ea"/>
                        <a:ea typeface="+mn-ea"/>
                      </a:endParaRPr>
                    </a:p>
                  </a:txBody>
                  <a:tcPr marL="8718" marR="8718" marT="8718" marB="0" anchor="ctr"/>
                </a:tc>
                <a:tc>
                  <a:txBody>
                    <a:bodyPr/>
                    <a:lstStyle/>
                    <a:p>
                      <a:pPr algn="ctr" fontAlgn="ctr"/>
                      <a:r>
                        <a:rPr lang="en-US" sz="1200" u="none" strike="noStrike" dirty="0">
                          <a:effectLst/>
                          <a:latin typeface="+mn-ea"/>
                          <a:ea typeface="+mn-ea"/>
                        </a:rPr>
                        <a:t>60</a:t>
                      </a:r>
                      <a:endParaRPr lang="zh-CN" sz="1200" b="0" i="0" u="none" strike="noStrike" dirty="0">
                        <a:solidFill>
                          <a:srgbClr val="000000"/>
                        </a:solidFill>
                        <a:effectLst/>
                        <a:latin typeface="+mn-ea"/>
                        <a:ea typeface="+mn-ea"/>
                      </a:endParaRPr>
                    </a:p>
                  </a:txBody>
                  <a:tcPr marL="8718" marR="8718" marT="8718" marB="0" anchor="ctr"/>
                </a:tc>
                <a:tc>
                  <a:txBody>
                    <a:bodyPr/>
                    <a:lstStyle/>
                    <a:p>
                      <a:pPr algn="ctr" fontAlgn="ctr"/>
                      <a:r>
                        <a:rPr lang="en-US" sz="1200" u="none" strike="noStrike" dirty="0">
                          <a:solidFill>
                            <a:srgbClr val="FF0000"/>
                          </a:solidFill>
                          <a:effectLst/>
                          <a:latin typeface="+mn-ea"/>
                          <a:ea typeface="+mn-ea"/>
                        </a:rPr>
                        <a:t>18</a:t>
                      </a:r>
                      <a:endParaRPr lang="zh-CN" sz="1200" b="0" i="0" u="none" strike="noStrike" dirty="0">
                        <a:solidFill>
                          <a:srgbClr val="FF0000"/>
                        </a:solidFill>
                        <a:effectLst/>
                        <a:latin typeface="+mn-ea"/>
                        <a:ea typeface="+mn-ea"/>
                      </a:endParaRPr>
                    </a:p>
                  </a:txBody>
                  <a:tcPr marL="8718" marR="8718" marT="8718" marB="0" anchor="ctr"/>
                </a:tc>
                <a:tc>
                  <a:txBody>
                    <a:bodyPr/>
                    <a:lstStyle/>
                    <a:p>
                      <a:pPr algn="l" fontAlgn="ctr"/>
                      <a:r>
                        <a:rPr lang="zh-CN" sz="1200" u="none" strike="noStrike" dirty="0">
                          <a:effectLst/>
                          <a:latin typeface="+mn-ea"/>
                          <a:ea typeface="+mn-ea"/>
                        </a:rPr>
                        <a:t>硬皮病</a:t>
                      </a:r>
                      <a:endParaRPr lang="zh-CN" sz="1200" b="0" i="0" u="none" strike="noStrike" dirty="0">
                        <a:solidFill>
                          <a:srgbClr val="000000"/>
                        </a:solidFill>
                        <a:effectLst/>
                        <a:latin typeface="+mn-ea"/>
                        <a:ea typeface="+mn-ea"/>
                      </a:endParaRPr>
                    </a:p>
                  </a:txBody>
                  <a:tcPr marL="8718" marR="8718" marT="8718" marB="0" anchor="ctr"/>
                </a:tc>
                <a:tc>
                  <a:txBody>
                    <a:bodyPr/>
                    <a:lstStyle/>
                    <a:p>
                      <a:pPr algn="ctr" fontAlgn="ctr"/>
                      <a:r>
                        <a:rPr lang="en-US" sz="1200" u="none" strike="noStrike" dirty="0">
                          <a:effectLst/>
                          <a:latin typeface="+mn-ea"/>
                          <a:ea typeface="+mn-ea"/>
                        </a:rPr>
                        <a:t>2400</a:t>
                      </a:r>
                      <a:endParaRPr lang="zh-CN" sz="1200" b="0" i="0" u="none" strike="noStrike" dirty="0">
                        <a:solidFill>
                          <a:srgbClr val="000000"/>
                        </a:solidFill>
                        <a:effectLst/>
                        <a:latin typeface="+mn-ea"/>
                        <a:ea typeface="+mn-ea"/>
                      </a:endParaRPr>
                    </a:p>
                  </a:txBody>
                  <a:tcPr marL="8718" marR="8718" marT="8718" marB="0" anchor="ctr"/>
                </a:tc>
                <a:tc>
                  <a:txBody>
                    <a:bodyPr/>
                    <a:lstStyle/>
                    <a:p>
                      <a:pPr algn="ctr" fontAlgn="ctr"/>
                      <a:r>
                        <a:rPr lang="en-US" sz="1200" u="none" strike="noStrike" dirty="0">
                          <a:effectLst/>
                          <a:latin typeface="+mn-ea"/>
                          <a:ea typeface="+mn-ea"/>
                        </a:rPr>
                        <a:t>60</a:t>
                      </a:r>
                      <a:endParaRPr lang="zh-CN" sz="1200" b="0" i="0" u="none" strike="noStrike" dirty="0">
                        <a:solidFill>
                          <a:srgbClr val="000000"/>
                        </a:solidFill>
                        <a:effectLst/>
                        <a:latin typeface="+mn-ea"/>
                        <a:ea typeface="+mn-ea"/>
                      </a:endParaRPr>
                    </a:p>
                  </a:txBody>
                  <a:tcPr marL="8718" marR="8718" marT="8718" marB="0" anchor="ctr"/>
                </a:tc>
              </a:tr>
              <a:tr h="268633">
                <a:tc>
                  <a:txBody>
                    <a:bodyPr/>
                    <a:lstStyle/>
                    <a:p>
                      <a:pPr algn="ctr" fontAlgn="ctr"/>
                      <a:r>
                        <a:rPr lang="en-US" sz="1200" u="none" strike="noStrike">
                          <a:solidFill>
                            <a:srgbClr val="FF0000"/>
                          </a:solidFill>
                          <a:effectLst/>
                          <a:latin typeface="+mn-ea"/>
                          <a:ea typeface="+mn-ea"/>
                        </a:rPr>
                        <a:t>3</a:t>
                      </a:r>
                      <a:endParaRPr lang="zh-CN" sz="1200" b="0" i="0" u="none" strike="noStrike">
                        <a:solidFill>
                          <a:srgbClr val="FF0000"/>
                        </a:solidFill>
                        <a:effectLst/>
                        <a:latin typeface="+mn-ea"/>
                        <a:ea typeface="+mn-ea"/>
                      </a:endParaRPr>
                    </a:p>
                  </a:txBody>
                  <a:tcPr marL="8718" marR="8718" marT="8718" marB="0" anchor="ctr"/>
                </a:tc>
                <a:tc>
                  <a:txBody>
                    <a:bodyPr/>
                    <a:lstStyle/>
                    <a:p>
                      <a:pPr algn="l" fontAlgn="ctr"/>
                      <a:r>
                        <a:rPr lang="zh-CN" sz="1200" u="none" strike="noStrike" dirty="0">
                          <a:effectLst/>
                          <a:latin typeface="+mn-ea"/>
                          <a:ea typeface="+mn-ea"/>
                        </a:rPr>
                        <a:t>冠心病</a:t>
                      </a:r>
                      <a:endParaRPr lang="zh-CN" sz="1200" b="0" i="0" u="none" strike="noStrike" dirty="0">
                        <a:solidFill>
                          <a:srgbClr val="000000"/>
                        </a:solidFill>
                        <a:effectLst/>
                        <a:latin typeface="+mn-ea"/>
                        <a:ea typeface="+mn-ea"/>
                      </a:endParaRPr>
                    </a:p>
                  </a:txBody>
                  <a:tcPr marL="8718" marR="8718" marT="8718" marB="0" anchor="ctr"/>
                </a:tc>
                <a:tc>
                  <a:txBody>
                    <a:bodyPr/>
                    <a:lstStyle/>
                    <a:p>
                      <a:pPr algn="ctr" fontAlgn="ctr"/>
                      <a:r>
                        <a:rPr lang="en-US" sz="1200" u="none" strike="noStrike" dirty="0">
                          <a:effectLst/>
                          <a:latin typeface="+mn-ea"/>
                          <a:ea typeface="+mn-ea"/>
                        </a:rPr>
                        <a:t>2400</a:t>
                      </a:r>
                      <a:endParaRPr lang="zh-CN" sz="1200" b="0" i="0" u="none" strike="noStrike" dirty="0">
                        <a:solidFill>
                          <a:srgbClr val="000000"/>
                        </a:solidFill>
                        <a:effectLst/>
                        <a:latin typeface="+mn-ea"/>
                        <a:ea typeface="+mn-ea"/>
                      </a:endParaRPr>
                    </a:p>
                  </a:txBody>
                  <a:tcPr marL="8718" marR="8718" marT="8718" marB="0" anchor="ctr"/>
                </a:tc>
                <a:tc>
                  <a:txBody>
                    <a:bodyPr/>
                    <a:lstStyle/>
                    <a:p>
                      <a:pPr algn="ctr" fontAlgn="ctr"/>
                      <a:r>
                        <a:rPr lang="en-US" sz="1200" u="none" strike="noStrike" dirty="0">
                          <a:effectLst/>
                          <a:latin typeface="+mn-ea"/>
                          <a:ea typeface="+mn-ea"/>
                        </a:rPr>
                        <a:t>60</a:t>
                      </a:r>
                      <a:endParaRPr lang="zh-CN" sz="1200" b="0" i="0" u="none" strike="noStrike" dirty="0">
                        <a:solidFill>
                          <a:srgbClr val="000000"/>
                        </a:solidFill>
                        <a:effectLst/>
                        <a:latin typeface="+mn-ea"/>
                        <a:ea typeface="+mn-ea"/>
                      </a:endParaRPr>
                    </a:p>
                  </a:txBody>
                  <a:tcPr marL="8718" marR="8718" marT="8718" marB="0" anchor="ctr"/>
                </a:tc>
                <a:tc>
                  <a:txBody>
                    <a:bodyPr/>
                    <a:lstStyle/>
                    <a:p>
                      <a:pPr algn="ctr" fontAlgn="ctr"/>
                      <a:r>
                        <a:rPr lang="en-US" sz="1200" u="none" strike="noStrike" dirty="0">
                          <a:solidFill>
                            <a:srgbClr val="FF0000"/>
                          </a:solidFill>
                          <a:effectLst/>
                          <a:latin typeface="+mn-ea"/>
                          <a:ea typeface="+mn-ea"/>
                        </a:rPr>
                        <a:t>19</a:t>
                      </a:r>
                      <a:endParaRPr lang="zh-CN" sz="1200" b="0" i="0" u="none" strike="noStrike" dirty="0">
                        <a:solidFill>
                          <a:srgbClr val="FF0000"/>
                        </a:solidFill>
                        <a:effectLst/>
                        <a:latin typeface="+mn-ea"/>
                        <a:ea typeface="+mn-ea"/>
                      </a:endParaRPr>
                    </a:p>
                  </a:txBody>
                  <a:tcPr marL="8718" marR="8718" marT="8718" marB="0" anchor="ctr"/>
                </a:tc>
                <a:tc>
                  <a:txBody>
                    <a:bodyPr/>
                    <a:lstStyle/>
                    <a:p>
                      <a:pPr algn="l" fontAlgn="ctr"/>
                      <a:r>
                        <a:rPr lang="zh-CN" sz="1200" u="none" strike="noStrike" dirty="0">
                          <a:effectLst/>
                          <a:latin typeface="+mn-ea"/>
                          <a:ea typeface="+mn-ea"/>
                        </a:rPr>
                        <a:t>晚期血吸虫病</a:t>
                      </a:r>
                      <a:endParaRPr lang="zh-CN" sz="1200" b="0" i="0" u="none" strike="noStrike" dirty="0">
                        <a:solidFill>
                          <a:srgbClr val="000000"/>
                        </a:solidFill>
                        <a:effectLst/>
                        <a:latin typeface="+mn-ea"/>
                        <a:ea typeface="+mn-ea"/>
                      </a:endParaRPr>
                    </a:p>
                  </a:txBody>
                  <a:tcPr marL="8718" marR="8718" marT="8718" marB="0" anchor="ctr"/>
                </a:tc>
                <a:tc>
                  <a:txBody>
                    <a:bodyPr/>
                    <a:lstStyle/>
                    <a:p>
                      <a:pPr algn="ctr" fontAlgn="ctr"/>
                      <a:r>
                        <a:rPr lang="en-US" sz="1200" u="none" strike="noStrike">
                          <a:effectLst/>
                          <a:latin typeface="+mn-ea"/>
                          <a:ea typeface="+mn-ea"/>
                        </a:rPr>
                        <a:t>1200</a:t>
                      </a:r>
                      <a:endParaRPr lang="zh-CN" sz="1200" b="0" i="0" u="none" strike="noStrike">
                        <a:solidFill>
                          <a:srgbClr val="000000"/>
                        </a:solidFill>
                        <a:effectLst/>
                        <a:latin typeface="+mn-ea"/>
                        <a:ea typeface="+mn-ea"/>
                      </a:endParaRPr>
                    </a:p>
                  </a:txBody>
                  <a:tcPr marL="8718" marR="8718" marT="8718" marB="0" anchor="ctr"/>
                </a:tc>
                <a:tc>
                  <a:txBody>
                    <a:bodyPr/>
                    <a:lstStyle/>
                    <a:p>
                      <a:pPr algn="ctr" fontAlgn="ctr"/>
                      <a:r>
                        <a:rPr lang="en-US" sz="1200" u="none" strike="noStrike" dirty="0">
                          <a:effectLst/>
                          <a:latin typeface="+mn-ea"/>
                          <a:ea typeface="+mn-ea"/>
                        </a:rPr>
                        <a:t>60</a:t>
                      </a:r>
                      <a:endParaRPr lang="zh-CN" sz="1200" b="0" i="0" u="none" strike="noStrike" dirty="0">
                        <a:solidFill>
                          <a:srgbClr val="000000"/>
                        </a:solidFill>
                        <a:effectLst/>
                        <a:latin typeface="+mn-ea"/>
                        <a:ea typeface="+mn-ea"/>
                      </a:endParaRPr>
                    </a:p>
                  </a:txBody>
                  <a:tcPr marL="8718" marR="8718" marT="8718" marB="0" anchor="ctr"/>
                </a:tc>
              </a:tr>
              <a:tr h="268633">
                <a:tc>
                  <a:txBody>
                    <a:bodyPr/>
                    <a:lstStyle/>
                    <a:p>
                      <a:pPr algn="ctr" fontAlgn="ctr"/>
                      <a:r>
                        <a:rPr lang="en-US" sz="1200" u="none" strike="noStrike" dirty="0">
                          <a:solidFill>
                            <a:srgbClr val="FF0000"/>
                          </a:solidFill>
                          <a:effectLst/>
                          <a:latin typeface="+mn-ea"/>
                          <a:ea typeface="+mn-ea"/>
                        </a:rPr>
                        <a:t>4</a:t>
                      </a:r>
                      <a:endParaRPr lang="zh-CN" sz="1200" b="0" i="0" u="none" strike="noStrike" dirty="0">
                        <a:solidFill>
                          <a:srgbClr val="FF0000"/>
                        </a:solidFill>
                        <a:effectLst/>
                        <a:latin typeface="+mn-ea"/>
                        <a:ea typeface="+mn-ea"/>
                      </a:endParaRPr>
                    </a:p>
                  </a:txBody>
                  <a:tcPr marL="8718" marR="8718" marT="8718" marB="0" anchor="ctr"/>
                </a:tc>
                <a:tc>
                  <a:txBody>
                    <a:bodyPr/>
                    <a:lstStyle/>
                    <a:p>
                      <a:pPr algn="l" fontAlgn="ctr"/>
                      <a:r>
                        <a:rPr lang="zh-CN" sz="1200" u="none" strike="noStrike" dirty="0">
                          <a:effectLst/>
                          <a:latin typeface="+mn-ea"/>
                          <a:ea typeface="+mn-ea"/>
                        </a:rPr>
                        <a:t>脑出血及脑梗死（恢复期）</a:t>
                      </a:r>
                      <a:endParaRPr lang="zh-CN" sz="1200" b="0" i="0" u="none" strike="noStrike" dirty="0">
                        <a:solidFill>
                          <a:srgbClr val="000000"/>
                        </a:solidFill>
                        <a:effectLst/>
                        <a:latin typeface="+mn-ea"/>
                        <a:ea typeface="+mn-ea"/>
                      </a:endParaRPr>
                    </a:p>
                  </a:txBody>
                  <a:tcPr marL="8718" marR="8718" marT="8718" marB="0" anchor="ctr"/>
                </a:tc>
                <a:tc>
                  <a:txBody>
                    <a:bodyPr/>
                    <a:lstStyle/>
                    <a:p>
                      <a:pPr algn="ctr" fontAlgn="ctr"/>
                      <a:r>
                        <a:rPr lang="en-US" sz="1200" u="none" strike="noStrike">
                          <a:effectLst/>
                          <a:latin typeface="+mn-ea"/>
                          <a:ea typeface="+mn-ea"/>
                        </a:rPr>
                        <a:t>2700</a:t>
                      </a:r>
                      <a:endParaRPr lang="zh-CN" sz="1200" b="0" i="0" u="none" strike="noStrike">
                        <a:solidFill>
                          <a:srgbClr val="000000"/>
                        </a:solidFill>
                        <a:effectLst/>
                        <a:latin typeface="+mn-ea"/>
                        <a:ea typeface="+mn-ea"/>
                      </a:endParaRPr>
                    </a:p>
                  </a:txBody>
                  <a:tcPr marL="8718" marR="8718" marT="8718" marB="0" anchor="ctr"/>
                </a:tc>
                <a:tc>
                  <a:txBody>
                    <a:bodyPr/>
                    <a:lstStyle/>
                    <a:p>
                      <a:pPr algn="ctr" fontAlgn="ctr"/>
                      <a:r>
                        <a:rPr lang="en-US" sz="1200" u="none" strike="noStrike">
                          <a:effectLst/>
                          <a:latin typeface="+mn-ea"/>
                          <a:ea typeface="+mn-ea"/>
                        </a:rPr>
                        <a:t>60</a:t>
                      </a:r>
                      <a:endParaRPr lang="zh-CN" sz="1200" b="0" i="0" u="none" strike="noStrike">
                        <a:solidFill>
                          <a:srgbClr val="000000"/>
                        </a:solidFill>
                        <a:effectLst/>
                        <a:latin typeface="+mn-ea"/>
                        <a:ea typeface="+mn-ea"/>
                      </a:endParaRPr>
                    </a:p>
                  </a:txBody>
                  <a:tcPr marL="8718" marR="8718" marT="8718" marB="0" anchor="ctr"/>
                </a:tc>
                <a:tc>
                  <a:txBody>
                    <a:bodyPr/>
                    <a:lstStyle/>
                    <a:p>
                      <a:pPr algn="ctr" fontAlgn="ctr"/>
                      <a:r>
                        <a:rPr lang="en-US" sz="1200" u="none" strike="noStrike" dirty="0">
                          <a:solidFill>
                            <a:srgbClr val="FF0000"/>
                          </a:solidFill>
                          <a:effectLst/>
                          <a:latin typeface="+mn-ea"/>
                          <a:ea typeface="+mn-ea"/>
                        </a:rPr>
                        <a:t>20</a:t>
                      </a:r>
                      <a:endParaRPr lang="zh-CN" sz="1200" b="0" i="0" u="none" strike="noStrike" dirty="0">
                        <a:solidFill>
                          <a:srgbClr val="FF0000"/>
                        </a:solidFill>
                        <a:effectLst/>
                        <a:latin typeface="+mn-ea"/>
                        <a:ea typeface="+mn-ea"/>
                      </a:endParaRPr>
                    </a:p>
                  </a:txBody>
                  <a:tcPr marL="8718" marR="8718" marT="8718" marB="0" anchor="ctr"/>
                </a:tc>
                <a:tc>
                  <a:txBody>
                    <a:bodyPr/>
                    <a:lstStyle/>
                    <a:p>
                      <a:pPr algn="l" fontAlgn="ctr"/>
                      <a:r>
                        <a:rPr lang="zh-CN" sz="1200" u="none" strike="noStrike" dirty="0">
                          <a:effectLst/>
                          <a:latin typeface="+mn-ea"/>
                          <a:ea typeface="+mn-ea"/>
                        </a:rPr>
                        <a:t>银屑病</a:t>
                      </a:r>
                      <a:endParaRPr lang="zh-CN" sz="1200" b="0" i="0" u="none" strike="noStrike" dirty="0">
                        <a:solidFill>
                          <a:srgbClr val="000000"/>
                        </a:solidFill>
                        <a:effectLst/>
                        <a:latin typeface="+mn-ea"/>
                        <a:ea typeface="+mn-ea"/>
                      </a:endParaRPr>
                    </a:p>
                  </a:txBody>
                  <a:tcPr marL="8718" marR="8718" marT="8718" marB="0" anchor="ctr"/>
                </a:tc>
                <a:tc>
                  <a:txBody>
                    <a:bodyPr/>
                    <a:lstStyle/>
                    <a:p>
                      <a:pPr algn="ctr" fontAlgn="ctr"/>
                      <a:r>
                        <a:rPr lang="en-US" sz="1200" u="none" strike="noStrike">
                          <a:effectLst/>
                          <a:latin typeface="+mn-ea"/>
                          <a:ea typeface="+mn-ea"/>
                        </a:rPr>
                        <a:t>2100</a:t>
                      </a:r>
                      <a:endParaRPr lang="zh-CN" sz="1200" b="0" i="0" u="none" strike="noStrike">
                        <a:solidFill>
                          <a:srgbClr val="000000"/>
                        </a:solidFill>
                        <a:effectLst/>
                        <a:latin typeface="+mn-ea"/>
                        <a:ea typeface="+mn-ea"/>
                      </a:endParaRPr>
                    </a:p>
                  </a:txBody>
                  <a:tcPr marL="8718" marR="8718" marT="8718" marB="0" anchor="ctr"/>
                </a:tc>
                <a:tc>
                  <a:txBody>
                    <a:bodyPr/>
                    <a:lstStyle/>
                    <a:p>
                      <a:pPr algn="ctr" fontAlgn="ctr"/>
                      <a:r>
                        <a:rPr lang="en-US" sz="1200" u="none" strike="noStrike" dirty="0">
                          <a:effectLst/>
                          <a:latin typeface="+mn-ea"/>
                          <a:ea typeface="+mn-ea"/>
                        </a:rPr>
                        <a:t>60</a:t>
                      </a:r>
                      <a:endParaRPr lang="zh-CN" sz="1200" b="0" i="0" u="none" strike="noStrike" dirty="0">
                        <a:solidFill>
                          <a:srgbClr val="000000"/>
                        </a:solidFill>
                        <a:effectLst/>
                        <a:latin typeface="+mn-ea"/>
                        <a:ea typeface="+mn-ea"/>
                      </a:endParaRPr>
                    </a:p>
                  </a:txBody>
                  <a:tcPr marL="8718" marR="8718" marT="8718" marB="0" anchor="ctr"/>
                </a:tc>
              </a:tr>
              <a:tr h="268633">
                <a:tc>
                  <a:txBody>
                    <a:bodyPr/>
                    <a:lstStyle/>
                    <a:p>
                      <a:pPr algn="ctr" fontAlgn="ctr"/>
                      <a:r>
                        <a:rPr lang="en-US" sz="1200" u="none" strike="noStrike" dirty="0">
                          <a:solidFill>
                            <a:srgbClr val="FF0000"/>
                          </a:solidFill>
                          <a:effectLst/>
                          <a:latin typeface="+mn-ea"/>
                          <a:ea typeface="+mn-ea"/>
                        </a:rPr>
                        <a:t>5</a:t>
                      </a:r>
                      <a:endParaRPr lang="zh-CN" sz="1200" b="0" i="0" u="none" strike="noStrike" dirty="0">
                        <a:solidFill>
                          <a:srgbClr val="FF0000"/>
                        </a:solidFill>
                        <a:effectLst/>
                        <a:latin typeface="+mn-ea"/>
                        <a:ea typeface="+mn-ea"/>
                      </a:endParaRPr>
                    </a:p>
                  </a:txBody>
                  <a:tcPr marL="8718" marR="8718" marT="8718" marB="0" anchor="ctr"/>
                </a:tc>
                <a:tc>
                  <a:txBody>
                    <a:bodyPr/>
                    <a:lstStyle/>
                    <a:p>
                      <a:pPr algn="l" fontAlgn="ctr"/>
                      <a:r>
                        <a:rPr lang="zh-CN" sz="1200" u="none" strike="noStrike">
                          <a:effectLst/>
                          <a:latin typeface="+mn-ea"/>
                          <a:ea typeface="+mn-ea"/>
                        </a:rPr>
                        <a:t>慢性阻塞性肺疾病</a:t>
                      </a:r>
                      <a:endParaRPr lang="zh-CN" sz="1200" b="0" i="0" u="none" strike="noStrike">
                        <a:solidFill>
                          <a:srgbClr val="000000"/>
                        </a:solidFill>
                        <a:effectLst/>
                        <a:latin typeface="+mn-ea"/>
                        <a:ea typeface="+mn-ea"/>
                      </a:endParaRPr>
                    </a:p>
                  </a:txBody>
                  <a:tcPr marL="8718" marR="8718" marT="8718" marB="0" anchor="ctr"/>
                </a:tc>
                <a:tc>
                  <a:txBody>
                    <a:bodyPr/>
                    <a:lstStyle/>
                    <a:p>
                      <a:pPr algn="ctr" fontAlgn="ctr"/>
                      <a:r>
                        <a:rPr lang="en-US" sz="1200" u="none" strike="noStrike" dirty="0">
                          <a:effectLst/>
                          <a:latin typeface="+mn-ea"/>
                          <a:ea typeface="+mn-ea"/>
                        </a:rPr>
                        <a:t>2100</a:t>
                      </a:r>
                      <a:endParaRPr lang="zh-CN" sz="1200" b="0" i="0" u="none" strike="noStrike" dirty="0">
                        <a:solidFill>
                          <a:srgbClr val="000000"/>
                        </a:solidFill>
                        <a:effectLst/>
                        <a:latin typeface="+mn-ea"/>
                        <a:ea typeface="+mn-ea"/>
                      </a:endParaRPr>
                    </a:p>
                  </a:txBody>
                  <a:tcPr marL="8718" marR="8718" marT="8718" marB="0" anchor="ctr"/>
                </a:tc>
                <a:tc>
                  <a:txBody>
                    <a:bodyPr/>
                    <a:lstStyle/>
                    <a:p>
                      <a:pPr algn="ctr" fontAlgn="ctr"/>
                      <a:r>
                        <a:rPr lang="en-US" sz="1200" u="none" strike="noStrike" dirty="0">
                          <a:effectLst/>
                          <a:latin typeface="+mn-ea"/>
                          <a:ea typeface="+mn-ea"/>
                        </a:rPr>
                        <a:t>60</a:t>
                      </a:r>
                      <a:endParaRPr lang="zh-CN" sz="1200" b="0" i="0" u="none" strike="noStrike" dirty="0">
                        <a:solidFill>
                          <a:srgbClr val="000000"/>
                        </a:solidFill>
                        <a:effectLst/>
                        <a:latin typeface="+mn-ea"/>
                        <a:ea typeface="+mn-ea"/>
                      </a:endParaRPr>
                    </a:p>
                  </a:txBody>
                  <a:tcPr marL="8718" marR="8718" marT="8718" marB="0" anchor="ctr"/>
                </a:tc>
                <a:tc>
                  <a:txBody>
                    <a:bodyPr/>
                    <a:lstStyle/>
                    <a:p>
                      <a:pPr algn="ctr" fontAlgn="ctr"/>
                      <a:r>
                        <a:rPr lang="en-US" sz="1200" u="none" strike="noStrike" dirty="0">
                          <a:solidFill>
                            <a:srgbClr val="FF0000"/>
                          </a:solidFill>
                          <a:effectLst/>
                          <a:latin typeface="+mn-ea"/>
                          <a:ea typeface="+mn-ea"/>
                        </a:rPr>
                        <a:t>21</a:t>
                      </a:r>
                      <a:endParaRPr lang="zh-CN" sz="1200" b="0" i="0" u="none" strike="noStrike" dirty="0">
                        <a:solidFill>
                          <a:srgbClr val="FF0000"/>
                        </a:solidFill>
                        <a:effectLst/>
                        <a:latin typeface="+mn-ea"/>
                        <a:ea typeface="+mn-ea"/>
                      </a:endParaRPr>
                    </a:p>
                  </a:txBody>
                  <a:tcPr marL="8718" marR="8718" marT="8718" marB="0" anchor="ctr"/>
                </a:tc>
                <a:tc>
                  <a:txBody>
                    <a:bodyPr/>
                    <a:lstStyle/>
                    <a:p>
                      <a:pPr algn="l" fontAlgn="ctr"/>
                      <a:r>
                        <a:rPr lang="zh-CN" sz="1200" u="none" strike="noStrike" dirty="0">
                          <a:effectLst/>
                          <a:latin typeface="+mn-ea"/>
                          <a:ea typeface="+mn-ea"/>
                        </a:rPr>
                        <a:t>白癜风</a:t>
                      </a:r>
                      <a:endParaRPr lang="zh-CN" sz="1200" b="0" i="0" u="none" strike="noStrike" dirty="0">
                        <a:solidFill>
                          <a:srgbClr val="000000"/>
                        </a:solidFill>
                        <a:effectLst/>
                        <a:latin typeface="+mn-ea"/>
                        <a:ea typeface="+mn-ea"/>
                      </a:endParaRPr>
                    </a:p>
                  </a:txBody>
                  <a:tcPr marL="8718" marR="8718" marT="8718" marB="0" anchor="ctr"/>
                </a:tc>
                <a:tc>
                  <a:txBody>
                    <a:bodyPr/>
                    <a:lstStyle/>
                    <a:p>
                      <a:pPr algn="ctr" fontAlgn="ctr"/>
                      <a:r>
                        <a:rPr lang="en-US" sz="1200" u="none" strike="noStrike">
                          <a:effectLst/>
                          <a:latin typeface="+mn-ea"/>
                          <a:ea typeface="+mn-ea"/>
                        </a:rPr>
                        <a:t>1500</a:t>
                      </a:r>
                      <a:endParaRPr lang="zh-CN" sz="1200" b="0" i="0" u="none" strike="noStrike">
                        <a:solidFill>
                          <a:srgbClr val="000000"/>
                        </a:solidFill>
                        <a:effectLst/>
                        <a:latin typeface="+mn-ea"/>
                        <a:ea typeface="+mn-ea"/>
                      </a:endParaRPr>
                    </a:p>
                  </a:txBody>
                  <a:tcPr marL="8718" marR="8718" marT="8718" marB="0" anchor="ctr"/>
                </a:tc>
                <a:tc>
                  <a:txBody>
                    <a:bodyPr/>
                    <a:lstStyle/>
                    <a:p>
                      <a:pPr algn="ctr" fontAlgn="ctr"/>
                      <a:r>
                        <a:rPr lang="en-US" sz="1200" u="none" strike="noStrike" dirty="0">
                          <a:effectLst/>
                          <a:latin typeface="+mn-ea"/>
                          <a:ea typeface="+mn-ea"/>
                        </a:rPr>
                        <a:t>60</a:t>
                      </a:r>
                      <a:endParaRPr lang="zh-CN" sz="1200" b="0" i="0" u="none" strike="noStrike" dirty="0">
                        <a:solidFill>
                          <a:srgbClr val="000000"/>
                        </a:solidFill>
                        <a:effectLst/>
                        <a:latin typeface="+mn-ea"/>
                        <a:ea typeface="+mn-ea"/>
                      </a:endParaRPr>
                    </a:p>
                  </a:txBody>
                  <a:tcPr marL="8718" marR="8718" marT="8718" marB="0" anchor="ctr"/>
                </a:tc>
              </a:tr>
              <a:tr h="268633">
                <a:tc>
                  <a:txBody>
                    <a:bodyPr/>
                    <a:lstStyle/>
                    <a:p>
                      <a:pPr algn="ctr" fontAlgn="ctr"/>
                      <a:r>
                        <a:rPr lang="en-US" sz="1200" u="none" strike="noStrike">
                          <a:solidFill>
                            <a:srgbClr val="FF0000"/>
                          </a:solidFill>
                          <a:effectLst/>
                          <a:latin typeface="+mn-ea"/>
                          <a:ea typeface="+mn-ea"/>
                        </a:rPr>
                        <a:t>6</a:t>
                      </a:r>
                      <a:endParaRPr lang="zh-CN" sz="1200" b="0" i="0" u="none" strike="noStrike">
                        <a:solidFill>
                          <a:srgbClr val="FF0000"/>
                        </a:solidFill>
                        <a:effectLst/>
                        <a:latin typeface="+mn-ea"/>
                        <a:ea typeface="+mn-ea"/>
                      </a:endParaRPr>
                    </a:p>
                  </a:txBody>
                  <a:tcPr marL="8718" marR="8718" marT="8718" marB="0" anchor="ctr"/>
                </a:tc>
                <a:tc>
                  <a:txBody>
                    <a:bodyPr/>
                    <a:lstStyle/>
                    <a:p>
                      <a:pPr algn="l" fontAlgn="ctr"/>
                      <a:r>
                        <a:rPr lang="zh-CN" sz="1200" u="none" strike="noStrike" dirty="0">
                          <a:effectLst/>
                          <a:latin typeface="+mn-ea"/>
                          <a:ea typeface="+mn-ea"/>
                        </a:rPr>
                        <a:t>溃疡性结肠炎和克罗恩病</a:t>
                      </a:r>
                      <a:endParaRPr lang="zh-CN" sz="1200" b="0" i="0" u="none" strike="noStrike" dirty="0">
                        <a:solidFill>
                          <a:srgbClr val="000000"/>
                        </a:solidFill>
                        <a:effectLst/>
                        <a:latin typeface="+mn-ea"/>
                        <a:ea typeface="+mn-ea"/>
                      </a:endParaRPr>
                    </a:p>
                  </a:txBody>
                  <a:tcPr marL="8718" marR="8718" marT="8718" marB="0" anchor="ctr"/>
                </a:tc>
                <a:tc>
                  <a:txBody>
                    <a:bodyPr/>
                    <a:lstStyle/>
                    <a:p>
                      <a:pPr algn="ctr" fontAlgn="ctr"/>
                      <a:r>
                        <a:rPr lang="en-US" sz="1200" u="none" strike="noStrike" dirty="0">
                          <a:effectLst/>
                          <a:latin typeface="+mn-ea"/>
                          <a:ea typeface="+mn-ea"/>
                        </a:rPr>
                        <a:t>1800</a:t>
                      </a:r>
                      <a:endParaRPr lang="zh-CN" sz="1200" b="0" i="0" u="none" strike="noStrike" dirty="0">
                        <a:solidFill>
                          <a:srgbClr val="000000"/>
                        </a:solidFill>
                        <a:effectLst/>
                        <a:latin typeface="+mn-ea"/>
                        <a:ea typeface="+mn-ea"/>
                      </a:endParaRPr>
                    </a:p>
                  </a:txBody>
                  <a:tcPr marL="8718" marR="8718" marT="8718" marB="0" anchor="ctr"/>
                </a:tc>
                <a:tc>
                  <a:txBody>
                    <a:bodyPr/>
                    <a:lstStyle/>
                    <a:p>
                      <a:pPr algn="ctr" fontAlgn="ctr"/>
                      <a:r>
                        <a:rPr lang="en-US" sz="1200" u="none" strike="noStrike" dirty="0">
                          <a:effectLst/>
                          <a:latin typeface="+mn-ea"/>
                          <a:ea typeface="+mn-ea"/>
                        </a:rPr>
                        <a:t>60</a:t>
                      </a:r>
                      <a:endParaRPr lang="zh-CN" sz="1200" b="0" i="0" u="none" strike="noStrike" dirty="0">
                        <a:solidFill>
                          <a:srgbClr val="000000"/>
                        </a:solidFill>
                        <a:effectLst/>
                        <a:latin typeface="+mn-ea"/>
                        <a:ea typeface="+mn-ea"/>
                      </a:endParaRPr>
                    </a:p>
                  </a:txBody>
                  <a:tcPr marL="8718" marR="8718" marT="8718" marB="0" anchor="ctr"/>
                </a:tc>
                <a:tc>
                  <a:txBody>
                    <a:bodyPr/>
                    <a:lstStyle/>
                    <a:p>
                      <a:pPr algn="ctr" fontAlgn="ctr"/>
                      <a:r>
                        <a:rPr lang="en-US" sz="1200" u="none" strike="noStrike" dirty="0">
                          <a:solidFill>
                            <a:srgbClr val="FF0000"/>
                          </a:solidFill>
                          <a:effectLst/>
                          <a:latin typeface="+mn-ea"/>
                          <a:ea typeface="+mn-ea"/>
                        </a:rPr>
                        <a:t>22</a:t>
                      </a:r>
                      <a:endParaRPr lang="zh-CN" sz="1200" b="0" i="0" u="none" strike="noStrike" dirty="0">
                        <a:solidFill>
                          <a:srgbClr val="FF0000"/>
                        </a:solidFill>
                        <a:effectLst/>
                        <a:latin typeface="+mn-ea"/>
                        <a:ea typeface="+mn-ea"/>
                      </a:endParaRPr>
                    </a:p>
                  </a:txBody>
                  <a:tcPr marL="8718" marR="8718" marT="8718" marB="0" anchor="ctr"/>
                </a:tc>
                <a:tc>
                  <a:txBody>
                    <a:bodyPr/>
                    <a:lstStyle/>
                    <a:p>
                      <a:pPr algn="l" fontAlgn="ctr"/>
                      <a:r>
                        <a:rPr lang="zh-CN" sz="1200" u="none" strike="noStrike" dirty="0">
                          <a:effectLst/>
                          <a:latin typeface="+mn-ea"/>
                          <a:ea typeface="+mn-ea"/>
                        </a:rPr>
                        <a:t>艾滋病机会性感染</a:t>
                      </a:r>
                      <a:endParaRPr lang="zh-CN" sz="1200" b="0" i="0" u="none" strike="noStrike" dirty="0">
                        <a:solidFill>
                          <a:srgbClr val="000000"/>
                        </a:solidFill>
                        <a:effectLst/>
                        <a:latin typeface="+mn-ea"/>
                        <a:ea typeface="+mn-ea"/>
                      </a:endParaRPr>
                    </a:p>
                  </a:txBody>
                  <a:tcPr marL="8718" marR="8718" marT="8718" marB="0" anchor="ctr"/>
                </a:tc>
                <a:tc>
                  <a:txBody>
                    <a:bodyPr/>
                    <a:lstStyle/>
                    <a:p>
                      <a:pPr algn="ctr" fontAlgn="ctr"/>
                      <a:r>
                        <a:rPr lang="en-US" sz="1200" u="none" strike="noStrike" dirty="0">
                          <a:effectLst/>
                          <a:latin typeface="+mn-ea"/>
                          <a:ea typeface="+mn-ea"/>
                        </a:rPr>
                        <a:t>3900</a:t>
                      </a:r>
                      <a:endParaRPr lang="zh-CN" sz="1200" b="0" i="0" u="none" strike="noStrike" dirty="0">
                        <a:solidFill>
                          <a:srgbClr val="000000"/>
                        </a:solidFill>
                        <a:effectLst/>
                        <a:latin typeface="+mn-ea"/>
                        <a:ea typeface="+mn-ea"/>
                      </a:endParaRPr>
                    </a:p>
                  </a:txBody>
                  <a:tcPr marL="8718" marR="8718" marT="8718" marB="0" anchor="ctr"/>
                </a:tc>
                <a:tc>
                  <a:txBody>
                    <a:bodyPr/>
                    <a:lstStyle/>
                    <a:p>
                      <a:pPr algn="ctr" fontAlgn="ctr"/>
                      <a:r>
                        <a:rPr lang="en-US" sz="1200" u="none" strike="noStrike" dirty="0">
                          <a:effectLst/>
                          <a:latin typeface="+mn-ea"/>
                          <a:ea typeface="+mn-ea"/>
                        </a:rPr>
                        <a:t>60</a:t>
                      </a:r>
                      <a:endParaRPr lang="zh-CN" sz="1200" b="0" i="0" u="none" strike="noStrike" dirty="0">
                        <a:solidFill>
                          <a:srgbClr val="000000"/>
                        </a:solidFill>
                        <a:effectLst/>
                        <a:latin typeface="+mn-ea"/>
                        <a:ea typeface="+mn-ea"/>
                      </a:endParaRPr>
                    </a:p>
                  </a:txBody>
                  <a:tcPr marL="8718" marR="8718" marT="8718" marB="0" anchor="ctr"/>
                </a:tc>
              </a:tr>
              <a:tr h="268633">
                <a:tc>
                  <a:txBody>
                    <a:bodyPr/>
                    <a:lstStyle/>
                    <a:p>
                      <a:pPr algn="ctr" fontAlgn="ctr"/>
                      <a:r>
                        <a:rPr lang="en-US" sz="1200" u="none" strike="noStrike" dirty="0">
                          <a:solidFill>
                            <a:srgbClr val="FF0000"/>
                          </a:solidFill>
                          <a:effectLst/>
                          <a:latin typeface="+mn-ea"/>
                          <a:ea typeface="+mn-ea"/>
                        </a:rPr>
                        <a:t>7</a:t>
                      </a:r>
                      <a:endParaRPr lang="zh-CN" sz="1200" b="0" i="0" u="none" strike="noStrike" dirty="0">
                        <a:solidFill>
                          <a:srgbClr val="FF0000"/>
                        </a:solidFill>
                        <a:effectLst/>
                        <a:latin typeface="+mn-ea"/>
                        <a:ea typeface="+mn-ea"/>
                      </a:endParaRPr>
                    </a:p>
                  </a:txBody>
                  <a:tcPr marL="8718" marR="8718" marT="8718" marB="0" anchor="ctr"/>
                </a:tc>
                <a:tc>
                  <a:txBody>
                    <a:bodyPr/>
                    <a:lstStyle/>
                    <a:p>
                      <a:pPr algn="l" fontAlgn="ctr"/>
                      <a:r>
                        <a:rPr lang="zh-CN" sz="1200" u="none" strike="noStrike">
                          <a:effectLst/>
                          <a:latin typeface="+mn-ea"/>
                          <a:ea typeface="+mn-ea"/>
                        </a:rPr>
                        <a:t>慢性活动性肝炎</a:t>
                      </a:r>
                      <a:endParaRPr lang="zh-CN" sz="1200" b="0" i="0" u="none" strike="noStrike">
                        <a:solidFill>
                          <a:srgbClr val="000000"/>
                        </a:solidFill>
                        <a:effectLst/>
                        <a:latin typeface="+mn-ea"/>
                        <a:ea typeface="+mn-ea"/>
                      </a:endParaRPr>
                    </a:p>
                  </a:txBody>
                  <a:tcPr marL="8718" marR="8718" marT="8718" marB="0" anchor="ctr"/>
                </a:tc>
                <a:tc>
                  <a:txBody>
                    <a:bodyPr/>
                    <a:lstStyle/>
                    <a:p>
                      <a:pPr algn="ctr" fontAlgn="ctr"/>
                      <a:r>
                        <a:rPr lang="en-US" sz="1200" u="none" strike="noStrike">
                          <a:effectLst/>
                          <a:latin typeface="+mn-ea"/>
                          <a:ea typeface="+mn-ea"/>
                        </a:rPr>
                        <a:t>3300</a:t>
                      </a:r>
                      <a:endParaRPr lang="zh-CN" sz="1200" b="0" i="0" u="none" strike="noStrike">
                        <a:solidFill>
                          <a:srgbClr val="000000"/>
                        </a:solidFill>
                        <a:effectLst/>
                        <a:latin typeface="+mn-ea"/>
                        <a:ea typeface="+mn-ea"/>
                      </a:endParaRPr>
                    </a:p>
                  </a:txBody>
                  <a:tcPr marL="8718" marR="8718" marT="8718" marB="0" anchor="ctr"/>
                </a:tc>
                <a:tc>
                  <a:txBody>
                    <a:bodyPr/>
                    <a:lstStyle/>
                    <a:p>
                      <a:pPr algn="ctr" fontAlgn="ctr"/>
                      <a:r>
                        <a:rPr lang="en-US" sz="1200" u="none" strike="noStrike">
                          <a:effectLst/>
                          <a:latin typeface="+mn-ea"/>
                          <a:ea typeface="+mn-ea"/>
                        </a:rPr>
                        <a:t>60</a:t>
                      </a:r>
                      <a:endParaRPr lang="zh-CN" sz="1200" b="0" i="0" u="none" strike="noStrike">
                        <a:solidFill>
                          <a:srgbClr val="000000"/>
                        </a:solidFill>
                        <a:effectLst/>
                        <a:latin typeface="+mn-ea"/>
                        <a:ea typeface="+mn-ea"/>
                      </a:endParaRPr>
                    </a:p>
                  </a:txBody>
                  <a:tcPr marL="8718" marR="8718" marT="8718" marB="0" anchor="ctr"/>
                </a:tc>
                <a:tc>
                  <a:txBody>
                    <a:bodyPr/>
                    <a:lstStyle/>
                    <a:p>
                      <a:pPr algn="ctr" fontAlgn="ctr"/>
                      <a:r>
                        <a:rPr lang="en-US" sz="1200" u="none" strike="noStrike" dirty="0">
                          <a:solidFill>
                            <a:srgbClr val="FF0000"/>
                          </a:solidFill>
                          <a:effectLst/>
                          <a:latin typeface="+mn-ea"/>
                          <a:ea typeface="+mn-ea"/>
                        </a:rPr>
                        <a:t>23</a:t>
                      </a:r>
                      <a:endParaRPr lang="zh-CN" sz="1200" b="0" i="0" u="none" strike="noStrike" dirty="0">
                        <a:solidFill>
                          <a:srgbClr val="FF0000"/>
                        </a:solidFill>
                        <a:effectLst/>
                        <a:latin typeface="+mn-ea"/>
                        <a:ea typeface="+mn-ea"/>
                      </a:endParaRPr>
                    </a:p>
                  </a:txBody>
                  <a:tcPr marL="8718" marR="8718" marT="8718" marB="0" anchor="ctr"/>
                </a:tc>
                <a:tc>
                  <a:txBody>
                    <a:bodyPr/>
                    <a:lstStyle/>
                    <a:p>
                      <a:pPr algn="l" fontAlgn="ctr"/>
                      <a:r>
                        <a:rPr lang="zh-CN" sz="1200" u="none" strike="noStrike" dirty="0">
                          <a:effectLst/>
                          <a:latin typeface="+mn-ea"/>
                          <a:ea typeface="+mn-ea"/>
                        </a:rPr>
                        <a:t>白塞氏病</a:t>
                      </a:r>
                      <a:endParaRPr lang="zh-CN" sz="1200" b="0" i="0" u="none" strike="noStrike" dirty="0">
                        <a:solidFill>
                          <a:srgbClr val="000000"/>
                        </a:solidFill>
                        <a:effectLst/>
                        <a:latin typeface="+mn-ea"/>
                        <a:ea typeface="+mn-ea"/>
                      </a:endParaRPr>
                    </a:p>
                  </a:txBody>
                  <a:tcPr marL="8718" marR="8718" marT="8718" marB="0" anchor="ctr"/>
                </a:tc>
                <a:tc>
                  <a:txBody>
                    <a:bodyPr/>
                    <a:lstStyle/>
                    <a:p>
                      <a:pPr algn="ctr" fontAlgn="ctr"/>
                      <a:r>
                        <a:rPr lang="en-US" sz="1200" u="none" strike="noStrike" dirty="0">
                          <a:effectLst/>
                          <a:latin typeface="+mn-ea"/>
                          <a:ea typeface="+mn-ea"/>
                        </a:rPr>
                        <a:t>2400</a:t>
                      </a:r>
                      <a:endParaRPr lang="zh-CN" sz="1200" b="0" i="0" u="none" strike="noStrike" dirty="0">
                        <a:solidFill>
                          <a:srgbClr val="000000"/>
                        </a:solidFill>
                        <a:effectLst/>
                        <a:latin typeface="+mn-ea"/>
                        <a:ea typeface="+mn-ea"/>
                      </a:endParaRPr>
                    </a:p>
                  </a:txBody>
                  <a:tcPr marL="8718" marR="8718" marT="8718" marB="0" anchor="ctr"/>
                </a:tc>
                <a:tc>
                  <a:txBody>
                    <a:bodyPr/>
                    <a:lstStyle/>
                    <a:p>
                      <a:pPr algn="ctr" fontAlgn="ctr"/>
                      <a:r>
                        <a:rPr lang="en-US" sz="1200" u="none" strike="noStrike" dirty="0">
                          <a:effectLst/>
                          <a:latin typeface="+mn-ea"/>
                          <a:ea typeface="+mn-ea"/>
                        </a:rPr>
                        <a:t>60</a:t>
                      </a:r>
                      <a:endParaRPr lang="zh-CN" sz="1200" b="0" i="0" u="none" strike="noStrike" dirty="0">
                        <a:solidFill>
                          <a:srgbClr val="000000"/>
                        </a:solidFill>
                        <a:effectLst/>
                        <a:latin typeface="+mn-ea"/>
                        <a:ea typeface="+mn-ea"/>
                      </a:endParaRPr>
                    </a:p>
                  </a:txBody>
                  <a:tcPr marL="8718" marR="8718" marT="8718" marB="0" anchor="ctr"/>
                </a:tc>
              </a:tr>
              <a:tr h="268633">
                <a:tc>
                  <a:txBody>
                    <a:bodyPr/>
                    <a:lstStyle/>
                    <a:p>
                      <a:pPr algn="ctr" fontAlgn="ctr"/>
                      <a:r>
                        <a:rPr lang="en-US" sz="1200" u="none" strike="noStrike" dirty="0">
                          <a:solidFill>
                            <a:srgbClr val="FF0000"/>
                          </a:solidFill>
                          <a:effectLst/>
                          <a:latin typeface="+mn-ea"/>
                          <a:ea typeface="+mn-ea"/>
                        </a:rPr>
                        <a:t>8</a:t>
                      </a:r>
                      <a:endParaRPr lang="zh-CN" sz="1200" b="0" i="0" u="none" strike="noStrike" dirty="0">
                        <a:solidFill>
                          <a:srgbClr val="FF0000"/>
                        </a:solidFill>
                        <a:effectLst/>
                        <a:latin typeface="+mn-ea"/>
                        <a:ea typeface="+mn-ea"/>
                      </a:endParaRPr>
                    </a:p>
                  </a:txBody>
                  <a:tcPr marL="8718" marR="8718" marT="8718" marB="0" anchor="ctr"/>
                </a:tc>
                <a:tc>
                  <a:txBody>
                    <a:bodyPr/>
                    <a:lstStyle/>
                    <a:p>
                      <a:pPr algn="l" fontAlgn="ctr"/>
                      <a:r>
                        <a:rPr lang="zh-CN" sz="1200" u="none" strike="noStrike">
                          <a:effectLst/>
                          <a:latin typeface="+mn-ea"/>
                          <a:ea typeface="+mn-ea"/>
                        </a:rPr>
                        <a:t>慢性肾炎</a:t>
                      </a:r>
                      <a:endParaRPr lang="zh-CN" sz="1200" b="0" i="0" u="none" strike="noStrike">
                        <a:solidFill>
                          <a:srgbClr val="000000"/>
                        </a:solidFill>
                        <a:effectLst/>
                        <a:latin typeface="+mn-ea"/>
                        <a:ea typeface="+mn-ea"/>
                      </a:endParaRPr>
                    </a:p>
                  </a:txBody>
                  <a:tcPr marL="8718" marR="8718" marT="8718" marB="0" anchor="ctr"/>
                </a:tc>
                <a:tc>
                  <a:txBody>
                    <a:bodyPr/>
                    <a:lstStyle/>
                    <a:p>
                      <a:pPr algn="ctr" fontAlgn="ctr"/>
                      <a:r>
                        <a:rPr lang="en-US" sz="1200" u="none" strike="noStrike">
                          <a:effectLst/>
                          <a:latin typeface="+mn-ea"/>
                          <a:ea typeface="+mn-ea"/>
                        </a:rPr>
                        <a:t>2700</a:t>
                      </a:r>
                      <a:endParaRPr lang="zh-CN" sz="1200" b="0" i="0" u="none" strike="noStrike">
                        <a:solidFill>
                          <a:srgbClr val="000000"/>
                        </a:solidFill>
                        <a:effectLst/>
                        <a:latin typeface="+mn-ea"/>
                        <a:ea typeface="+mn-ea"/>
                      </a:endParaRPr>
                    </a:p>
                  </a:txBody>
                  <a:tcPr marL="8718" marR="8718" marT="8718" marB="0" anchor="ctr"/>
                </a:tc>
                <a:tc>
                  <a:txBody>
                    <a:bodyPr/>
                    <a:lstStyle/>
                    <a:p>
                      <a:pPr algn="ctr" fontAlgn="ctr"/>
                      <a:r>
                        <a:rPr lang="en-US" sz="1200" u="none" strike="noStrike">
                          <a:effectLst/>
                          <a:latin typeface="+mn-ea"/>
                          <a:ea typeface="+mn-ea"/>
                        </a:rPr>
                        <a:t>60</a:t>
                      </a:r>
                      <a:endParaRPr lang="zh-CN" sz="1200" b="0" i="0" u="none" strike="noStrike">
                        <a:solidFill>
                          <a:srgbClr val="000000"/>
                        </a:solidFill>
                        <a:effectLst/>
                        <a:latin typeface="+mn-ea"/>
                        <a:ea typeface="+mn-ea"/>
                      </a:endParaRPr>
                    </a:p>
                  </a:txBody>
                  <a:tcPr marL="8718" marR="8718" marT="8718" marB="0" anchor="ctr"/>
                </a:tc>
                <a:tc>
                  <a:txBody>
                    <a:bodyPr/>
                    <a:lstStyle/>
                    <a:p>
                      <a:pPr algn="ctr" fontAlgn="ctr"/>
                      <a:r>
                        <a:rPr lang="en-US" sz="1200" u="none" strike="noStrike" dirty="0">
                          <a:solidFill>
                            <a:srgbClr val="FF0000"/>
                          </a:solidFill>
                          <a:effectLst/>
                          <a:latin typeface="+mn-ea"/>
                          <a:ea typeface="+mn-ea"/>
                        </a:rPr>
                        <a:t>24</a:t>
                      </a:r>
                      <a:endParaRPr lang="zh-CN" sz="1200" b="0" i="0" u="none" strike="noStrike" dirty="0">
                        <a:solidFill>
                          <a:srgbClr val="FF0000"/>
                        </a:solidFill>
                        <a:effectLst/>
                        <a:latin typeface="+mn-ea"/>
                        <a:ea typeface="+mn-ea"/>
                      </a:endParaRPr>
                    </a:p>
                  </a:txBody>
                  <a:tcPr marL="8718" marR="8718" marT="8718" marB="0" anchor="ctr"/>
                </a:tc>
                <a:tc>
                  <a:txBody>
                    <a:bodyPr/>
                    <a:lstStyle/>
                    <a:p>
                      <a:pPr algn="l" fontAlgn="ctr"/>
                      <a:r>
                        <a:rPr lang="zh-CN" sz="1200" u="none" strike="noStrike" dirty="0">
                          <a:effectLst/>
                          <a:latin typeface="+mn-ea"/>
                          <a:ea typeface="+mn-ea"/>
                        </a:rPr>
                        <a:t>强直性脊柱炎</a:t>
                      </a:r>
                      <a:endParaRPr lang="zh-CN" sz="1200" b="0" i="0" u="none" strike="noStrike" dirty="0">
                        <a:solidFill>
                          <a:srgbClr val="000000"/>
                        </a:solidFill>
                        <a:effectLst/>
                        <a:latin typeface="+mn-ea"/>
                        <a:ea typeface="+mn-ea"/>
                      </a:endParaRPr>
                    </a:p>
                  </a:txBody>
                  <a:tcPr marL="8718" marR="8718" marT="8718" marB="0" anchor="ctr"/>
                </a:tc>
                <a:tc>
                  <a:txBody>
                    <a:bodyPr/>
                    <a:lstStyle/>
                    <a:p>
                      <a:pPr algn="ctr" fontAlgn="ctr"/>
                      <a:r>
                        <a:rPr lang="en-US" sz="1200" u="none" strike="noStrike" dirty="0">
                          <a:effectLst/>
                          <a:latin typeface="+mn-ea"/>
                          <a:ea typeface="+mn-ea"/>
                        </a:rPr>
                        <a:t>2700</a:t>
                      </a:r>
                      <a:endParaRPr lang="zh-CN" sz="1200" b="0" i="0" u="none" strike="noStrike" dirty="0">
                        <a:solidFill>
                          <a:srgbClr val="000000"/>
                        </a:solidFill>
                        <a:effectLst/>
                        <a:latin typeface="+mn-ea"/>
                        <a:ea typeface="+mn-ea"/>
                      </a:endParaRPr>
                    </a:p>
                  </a:txBody>
                  <a:tcPr marL="8718" marR="8718" marT="8718" marB="0" anchor="ctr"/>
                </a:tc>
                <a:tc>
                  <a:txBody>
                    <a:bodyPr/>
                    <a:lstStyle/>
                    <a:p>
                      <a:pPr algn="ctr" fontAlgn="ctr"/>
                      <a:r>
                        <a:rPr lang="en-US" sz="1200" u="none" strike="noStrike" dirty="0">
                          <a:effectLst/>
                          <a:latin typeface="+mn-ea"/>
                          <a:ea typeface="+mn-ea"/>
                        </a:rPr>
                        <a:t>60</a:t>
                      </a:r>
                      <a:endParaRPr lang="zh-CN" sz="1200" b="0" i="0" u="none" strike="noStrike" dirty="0">
                        <a:solidFill>
                          <a:srgbClr val="000000"/>
                        </a:solidFill>
                        <a:effectLst/>
                        <a:latin typeface="+mn-ea"/>
                        <a:ea typeface="+mn-ea"/>
                      </a:endParaRPr>
                    </a:p>
                  </a:txBody>
                  <a:tcPr marL="8718" marR="8718" marT="8718" marB="0" anchor="ctr"/>
                </a:tc>
              </a:tr>
              <a:tr h="268633">
                <a:tc>
                  <a:txBody>
                    <a:bodyPr/>
                    <a:lstStyle/>
                    <a:p>
                      <a:pPr algn="ctr" fontAlgn="ctr"/>
                      <a:r>
                        <a:rPr lang="en-US" sz="1200" u="none" strike="noStrike" dirty="0">
                          <a:solidFill>
                            <a:srgbClr val="FF0000"/>
                          </a:solidFill>
                          <a:effectLst/>
                          <a:latin typeface="+mn-ea"/>
                          <a:ea typeface="+mn-ea"/>
                        </a:rPr>
                        <a:t>9</a:t>
                      </a:r>
                      <a:endParaRPr lang="zh-CN" sz="1200" b="0" i="0" u="none" strike="noStrike" dirty="0">
                        <a:solidFill>
                          <a:srgbClr val="FF0000"/>
                        </a:solidFill>
                        <a:effectLst/>
                        <a:latin typeface="+mn-ea"/>
                        <a:ea typeface="+mn-ea"/>
                      </a:endParaRPr>
                    </a:p>
                  </a:txBody>
                  <a:tcPr marL="8718" marR="8718" marT="8718" marB="0" anchor="ctr"/>
                </a:tc>
                <a:tc>
                  <a:txBody>
                    <a:bodyPr/>
                    <a:lstStyle/>
                    <a:p>
                      <a:pPr algn="l" fontAlgn="ctr"/>
                      <a:r>
                        <a:rPr lang="zh-CN" sz="1200" u="none" strike="noStrike">
                          <a:effectLst/>
                          <a:latin typeface="+mn-ea"/>
                          <a:ea typeface="+mn-ea"/>
                        </a:rPr>
                        <a:t>糖尿病</a:t>
                      </a:r>
                      <a:endParaRPr lang="zh-CN" sz="1200" b="0" i="0" u="none" strike="noStrike">
                        <a:solidFill>
                          <a:srgbClr val="000000"/>
                        </a:solidFill>
                        <a:effectLst/>
                        <a:latin typeface="+mn-ea"/>
                        <a:ea typeface="+mn-ea"/>
                      </a:endParaRPr>
                    </a:p>
                  </a:txBody>
                  <a:tcPr marL="8718" marR="8718" marT="8718" marB="0" anchor="ctr"/>
                </a:tc>
                <a:tc>
                  <a:txBody>
                    <a:bodyPr/>
                    <a:lstStyle/>
                    <a:p>
                      <a:pPr algn="ctr" fontAlgn="ctr"/>
                      <a:r>
                        <a:rPr lang="en-US" sz="1200" u="none" strike="noStrike">
                          <a:effectLst/>
                          <a:latin typeface="+mn-ea"/>
                          <a:ea typeface="+mn-ea"/>
                        </a:rPr>
                        <a:t>3600</a:t>
                      </a:r>
                      <a:endParaRPr lang="zh-CN" sz="1200" b="0" i="0" u="none" strike="noStrike">
                        <a:solidFill>
                          <a:srgbClr val="000000"/>
                        </a:solidFill>
                        <a:effectLst/>
                        <a:latin typeface="+mn-ea"/>
                        <a:ea typeface="+mn-ea"/>
                      </a:endParaRPr>
                    </a:p>
                  </a:txBody>
                  <a:tcPr marL="8718" marR="8718" marT="8718" marB="0" anchor="ctr"/>
                </a:tc>
                <a:tc>
                  <a:txBody>
                    <a:bodyPr/>
                    <a:lstStyle/>
                    <a:p>
                      <a:pPr algn="ctr" fontAlgn="ctr"/>
                      <a:r>
                        <a:rPr lang="en-US" sz="1200" u="none" strike="noStrike">
                          <a:effectLst/>
                          <a:latin typeface="+mn-ea"/>
                          <a:ea typeface="+mn-ea"/>
                        </a:rPr>
                        <a:t>60</a:t>
                      </a:r>
                      <a:endParaRPr lang="zh-CN" sz="1200" b="0" i="0" u="none" strike="noStrike">
                        <a:solidFill>
                          <a:srgbClr val="000000"/>
                        </a:solidFill>
                        <a:effectLst/>
                        <a:latin typeface="+mn-ea"/>
                        <a:ea typeface="+mn-ea"/>
                      </a:endParaRPr>
                    </a:p>
                  </a:txBody>
                  <a:tcPr marL="8718" marR="8718" marT="8718" marB="0" anchor="ctr"/>
                </a:tc>
                <a:tc>
                  <a:txBody>
                    <a:bodyPr/>
                    <a:lstStyle/>
                    <a:p>
                      <a:pPr algn="ctr" fontAlgn="ctr"/>
                      <a:r>
                        <a:rPr lang="en-US" sz="1200" u="none" strike="noStrike" dirty="0">
                          <a:solidFill>
                            <a:srgbClr val="FF0000"/>
                          </a:solidFill>
                          <a:effectLst/>
                          <a:latin typeface="+mn-ea"/>
                          <a:ea typeface="+mn-ea"/>
                        </a:rPr>
                        <a:t>25</a:t>
                      </a:r>
                      <a:endParaRPr lang="zh-CN" sz="1200" b="0" i="0" u="none" strike="noStrike" dirty="0">
                        <a:solidFill>
                          <a:srgbClr val="FF0000"/>
                        </a:solidFill>
                        <a:effectLst/>
                        <a:latin typeface="+mn-ea"/>
                        <a:ea typeface="+mn-ea"/>
                      </a:endParaRPr>
                    </a:p>
                  </a:txBody>
                  <a:tcPr marL="8718" marR="8718" marT="8718" marB="0" anchor="ctr"/>
                </a:tc>
                <a:tc>
                  <a:txBody>
                    <a:bodyPr/>
                    <a:lstStyle/>
                    <a:p>
                      <a:pPr algn="l" fontAlgn="ctr"/>
                      <a:r>
                        <a:rPr lang="zh-CN" sz="1200" u="none" strike="noStrike" dirty="0">
                          <a:effectLst/>
                          <a:latin typeface="+mn-ea"/>
                          <a:ea typeface="+mn-ea"/>
                        </a:rPr>
                        <a:t>肌萎缩</a:t>
                      </a:r>
                      <a:endParaRPr lang="zh-CN" sz="1200" b="0" i="0" u="none" strike="noStrike" dirty="0">
                        <a:solidFill>
                          <a:srgbClr val="000000"/>
                        </a:solidFill>
                        <a:effectLst/>
                        <a:latin typeface="+mn-ea"/>
                        <a:ea typeface="+mn-ea"/>
                      </a:endParaRPr>
                    </a:p>
                  </a:txBody>
                  <a:tcPr marL="8718" marR="8718" marT="8718" marB="0" anchor="ctr"/>
                </a:tc>
                <a:tc>
                  <a:txBody>
                    <a:bodyPr/>
                    <a:lstStyle/>
                    <a:p>
                      <a:pPr algn="ctr" fontAlgn="ctr"/>
                      <a:r>
                        <a:rPr lang="en-US" sz="1200" u="none" strike="noStrike">
                          <a:effectLst/>
                          <a:latin typeface="+mn-ea"/>
                          <a:ea typeface="+mn-ea"/>
                        </a:rPr>
                        <a:t>2700</a:t>
                      </a:r>
                      <a:endParaRPr lang="zh-CN" sz="1200" b="0" i="0" u="none" strike="noStrike">
                        <a:solidFill>
                          <a:srgbClr val="000000"/>
                        </a:solidFill>
                        <a:effectLst/>
                        <a:latin typeface="+mn-ea"/>
                        <a:ea typeface="+mn-ea"/>
                      </a:endParaRPr>
                    </a:p>
                  </a:txBody>
                  <a:tcPr marL="8718" marR="8718" marT="8718" marB="0" anchor="ctr"/>
                </a:tc>
                <a:tc>
                  <a:txBody>
                    <a:bodyPr/>
                    <a:lstStyle/>
                    <a:p>
                      <a:pPr algn="ctr" fontAlgn="ctr"/>
                      <a:r>
                        <a:rPr lang="en-US" sz="1200" u="none" strike="noStrike" dirty="0">
                          <a:effectLst/>
                          <a:latin typeface="+mn-ea"/>
                          <a:ea typeface="+mn-ea"/>
                        </a:rPr>
                        <a:t>60</a:t>
                      </a:r>
                      <a:endParaRPr lang="zh-CN" sz="1200" b="0" i="0" u="none" strike="noStrike" dirty="0">
                        <a:solidFill>
                          <a:srgbClr val="000000"/>
                        </a:solidFill>
                        <a:effectLst/>
                        <a:latin typeface="+mn-ea"/>
                        <a:ea typeface="+mn-ea"/>
                      </a:endParaRPr>
                    </a:p>
                  </a:txBody>
                  <a:tcPr marL="8718" marR="8718" marT="8718" marB="0" anchor="ctr"/>
                </a:tc>
              </a:tr>
              <a:tr h="268633">
                <a:tc>
                  <a:txBody>
                    <a:bodyPr/>
                    <a:lstStyle/>
                    <a:p>
                      <a:pPr algn="ctr" fontAlgn="ctr"/>
                      <a:r>
                        <a:rPr lang="en-US" sz="1200" u="none" strike="noStrike" dirty="0">
                          <a:solidFill>
                            <a:srgbClr val="FF0000"/>
                          </a:solidFill>
                          <a:effectLst/>
                          <a:latin typeface="+mn-ea"/>
                          <a:ea typeface="+mn-ea"/>
                        </a:rPr>
                        <a:t>10</a:t>
                      </a:r>
                      <a:endParaRPr lang="zh-CN" sz="1200" b="0" i="0" u="none" strike="noStrike" dirty="0">
                        <a:solidFill>
                          <a:srgbClr val="FF0000"/>
                        </a:solidFill>
                        <a:effectLst/>
                        <a:latin typeface="+mn-ea"/>
                        <a:ea typeface="+mn-ea"/>
                      </a:endParaRPr>
                    </a:p>
                  </a:txBody>
                  <a:tcPr marL="8718" marR="8718" marT="8718" marB="0" anchor="ctr"/>
                </a:tc>
                <a:tc>
                  <a:txBody>
                    <a:bodyPr/>
                    <a:lstStyle/>
                    <a:p>
                      <a:pPr algn="l" fontAlgn="ctr"/>
                      <a:r>
                        <a:rPr lang="zh-CN" sz="1200" u="none" strike="noStrike">
                          <a:effectLst/>
                          <a:latin typeface="+mn-ea"/>
                          <a:ea typeface="+mn-ea"/>
                        </a:rPr>
                        <a:t>甲状腺功能亢进</a:t>
                      </a:r>
                      <a:endParaRPr lang="zh-CN" sz="1200" b="0" i="0" u="none" strike="noStrike">
                        <a:solidFill>
                          <a:srgbClr val="000000"/>
                        </a:solidFill>
                        <a:effectLst/>
                        <a:latin typeface="+mn-ea"/>
                        <a:ea typeface="+mn-ea"/>
                      </a:endParaRPr>
                    </a:p>
                  </a:txBody>
                  <a:tcPr marL="8718" marR="8718" marT="8718" marB="0" anchor="ctr"/>
                </a:tc>
                <a:tc>
                  <a:txBody>
                    <a:bodyPr/>
                    <a:lstStyle/>
                    <a:p>
                      <a:pPr algn="ctr" fontAlgn="ctr"/>
                      <a:r>
                        <a:rPr lang="en-US" sz="1200" u="none" strike="noStrike">
                          <a:effectLst/>
                          <a:latin typeface="+mn-ea"/>
                          <a:ea typeface="+mn-ea"/>
                        </a:rPr>
                        <a:t>1500</a:t>
                      </a:r>
                      <a:endParaRPr lang="zh-CN" sz="1200" b="0" i="0" u="none" strike="noStrike">
                        <a:solidFill>
                          <a:srgbClr val="000000"/>
                        </a:solidFill>
                        <a:effectLst/>
                        <a:latin typeface="+mn-ea"/>
                        <a:ea typeface="+mn-ea"/>
                      </a:endParaRPr>
                    </a:p>
                  </a:txBody>
                  <a:tcPr marL="8718" marR="8718" marT="8718" marB="0" anchor="ctr"/>
                </a:tc>
                <a:tc>
                  <a:txBody>
                    <a:bodyPr/>
                    <a:lstStyle/>
                    <a:p>
                      <a:pPr algn="ctr" fontAlgn="ctr"/>
                      <a:r>
                        <a:rPr lang="en-US" sz="1200" u="none" strike="noStrike">
                          <a:effectLst/>
                          <a:latin typeface="+mn-ea"/>
                          <a:ea typeface="+mn-ea"/>
                        </a:rPr>
                        <a:t>60</a:t>
                      </a:r>
                      <a:endParaRPr lang="zh-CN" sz="1200" b="0" i="0" u="none" strike="noStrike">
                        <a:solidFill>
                          <a:srgbClr val="000000"/>
                        </a:solidFill>
                        <a:effectLst/>
                        <a:latin typeface="+mn-ea"/>
                        <a:ea typeface="+mn-ea"/>
                      </a:endParaRPr>
                    </a:p>
                  </a:txBody>
                  <a:tcPr marL="8718" marR="8718" marT="8718" marB="0" anchor="ctr"/>
                </a:tc>
                <a:tc>
                  <a:txBody>
                    <a:bodyPr/>
                    <a:lstStyle/>
                    <a:p>
                      <a:pPr algn="ctr" fontAlgn="ctr"/>
                      <a:r>
                        <a:rPr lang="en-US" sz="1200" u="none" strike="noStrike" dirty="0">
                          <a:solidFill>
                            <a:srgbClr val="FF0000"/>
                          </a:solidFill>
                          <a:effectLst/>
                          <a:latin typeface="+mn-ea"/>
                          <a:ea typeface="+mn-ea"/>
                        </a:rPr>
                        <a:t>26</a:t>
                      </a:r>
                      <a:endParaRPr lang="zh-CN" sz="1200" b="0" i="0" u="none" strike="noStrike" dirty="0">
                        <a:solidFill>
                          <a:srgbClr val="FF0000"/>
                        </a:solidFill>
                        <a:effectLst/>
                        <a:latin typeface="+mn-ea"/>
                        <a:ea typeface="+mn-ea"/>
                      </a:endParaRPr>
                    </a:p>
                  </a:txBody>
                  <a:tcPr marL="8718" marR="8718" marT="8718" marB="0" anchor="ctr"/>
                </a:tc>
                <a:tc>
                  <a:txBody>
                    <a:bodyPr/>
                    <a:lstStyle/>
                    <a:p>
                      <a:pPr algn="l" fontAlgn="ctr"/>
                      <a:r>
                        <a:rPr lang="zh-CN" sz="1200" u="none" strike="noStrike" dirty="0">
                          <a:effectLst/>
                          <a:latin typeface="+mn-ea"/>
                          <a:ea typeface="+mn-ea"/>
                        </a:rPr>
                        <a:t>支气管哮喘</a:t>
                      </a:r>
                      <a:endParaRPr lang="zh-CN" sz="1200" b="0" i="0" u="none" strike="noStrike" dirty="0">
                        <a:solidFill>
                          <a:srgbClr val="000000"/>
                        </a:solidFill>
                        <a:effectLst/>
                        <a:latin typeface="+mn-ea"/>
                        <a:ea typeface="+mn-ea"/>
                      </a:endParaRPr>
                    </a:p>
                  </a:txBody>
                  <a:tcPr marL="8718" marR="8718" marT="8718" marB="0" anchor="ctr"/>
                </a:tc>
                <a:tc>
                  <a:txBody>
                    <a:bodyPr/>
                    <a:lstStyle/>
                    <a:p>
                      <a:pPr algn="ctr" fontAlgn="ctr"/>
                      <a:r>
                        <a:rPr lang="en-US" sz="1200" u="none" strike="noStrike">
                          <a:effectLst/>
                          <a:latin typeface="+mn-ea"/>
                          <a:ea typeface="+mn-ea"/>
                        </a:rPr>
                        <a:t>1800</a:t>
                      </a:r>
                      <a:endParaRPr lang="zh-CN" sz="1200" b="0" i="0" u="none" strike="noStrike">
                        <a:solidFill>
                          <a:srgbClr val="000000"/>
                        </a:solidFill>
                        <a:effectLst/>
                        <a:latin typeface="+mn-ea"/>
                        <a:ea typeface="+mn-ea"/>
                      </a:endParaRPr>
                    </a:p>
                  </a:txBody>
                  <a:tcPr marL="8718" marR="8718" marT="8718" marB="0" anchor="ctr"/>
                </a:tc>
                <a:tc>
                  <a:txBody>
                    <a:bodyPr/>
                    <a:lstStyle/>
                    <a:p>
                      <a:pPr algn="ctr" fontAlgn="ctr"/>
                      <a:r>
                        <a:rPr lang="en-US" sz="1200" u="none" strike="noStrike" dirty="0">
                          <a:effectLst/>
                          <a:latin typeface="+mn-ea"/>
                          <a:ea typeface="+mn-ea"/>
                        </a:rPr>
                        <a:t>60</a:t>
                      </a:r>
                      <a:endParaRPr lang="zh-CN" sz="1200" b="0" i="0" u="none" strike="noStrike" dirty="0">
                        <a:solidFill>
                          <a:srgbClr val="000000"/>
                        </a:solidFill>
                        <a:effectLst/>
                        <a:latin typeface="+mn-ea"/>
                        <a:ea typeface="+mn-ea"/>
                      </a:endParaRPr>
                    </a:p>
                  </a:txBody>
                  <a:tcPr marL="8718" marR="8718" marT="8718" marB="0" anchor="ctr"/>
                </a:tc>
              </a:tr>
              <a:tr h="268633">
                <a:tc>
                  <a:txBody>
                    <a:bodyPr/>
                    <a:lstStyle/>
                    <a:p>
                      <a:pPr algn="ctr" fontAlgn="ctr"/>
                      <a:r>
                        <a:rPr lang="en-US" sz="1200" u="none" strike="noStrike" dirty="0">
                          <a:solidFill>
                            <a:srgbClr val="FF0000"/>
                          </a:solidFill>
                          <a:effectLst/>
                          <a:latin typeface="+mn-ea"/>
                          <a:ea typeface="+mn-ea"/>
                        </a:rPr>
                        <a:t>11</a:t>
                      </a:r>
                      <a:endParaRPr lang="zh-CN" sz="1200" b="0" i="0" u="none" strike="noStrike" dirty="0">
                        <a:solidFill>
                          <a:srgbClr val="FF0000"/>
                        </a:solidFill>
                        <a:effectLst/>
                        <a:latin typeface="+mn-ea"/>
                        <a:ea typeface="+mn-ea"/>
                      </a:endParaRPr>
                    </a:p>
                  </a:txBody>
                  <a:tcPr marL="8718" marR="8718" marT="8718" marB="0" anchor="ctr"/>
                </a:tc>
                <a:tc>
                  <a:txBody>
                    <a:bodyPr/>
                    <a:lstStyle/>
                    <a:p>
                      <a:pPr algn="l" fontAlgn="ctr"/>
                      <a:r>
                        <a:rPr lang="zh-CN" sz="1200" u="none" strike="noStrike">
                          <a:effectLst/>
                          <a:latin typeface="+mn-ea"/>
                          <a:ea typeface="+mn-ea"/>
                        </a:rPr>
                        <a:t>甲状腺功能减退</a:t>
                      </a:r>
                      <a:endParaRPr lang="zh-CN" sz="1200" b="0" i="0" u="none" strike="noStrike">
                        <a:solidFill>
                          <a:srgbClr val="000000"/>
                        </a:solidFill>
                        <a:effectLst/>
                        <a:latin typeface="+mn-ea"/>
                        <a:ea typeface="+mn-ea"/>
                      </a:endParaRPr>
                    </a:p>
                  </a:txBody>
                  <a:tcPr marL="8718" marR="8718" marT="8718" marB="0" anchor="ctr"/>
                </a:tc>
                <a:tc>
                  <a:txBody>
                    <a:bodyPr/>
                    <a:lstStyle/>
                    <a:p>
                      <a:pPr algn="ctr" fontAlgn="ctr"/>
                      <a:r>
                        <a:rPr lang="en-US" sz="1200" u="none" strike="noStrike">
                          <a:effectLst/>
                          <a:latin typeface="+mn-ea"/>
                          <a:ea typeface="+mn-ea"/>
                        </a:rPr>
                        <a:t>1500</a:t>
                      </a:r>
                      <a:endParaRPr lang="zh-CN" sz="1200" b="0" i="0" u="none" strike="noStrike">
                        <a:solidFill>
                          <a:srgbClr val="000000"/>
                        </a:solidFill>
                        <a:effectLst/>
                        <a:latin typeface="+mn-ea"/>
                        <a:ea typeface="+mn-ea"/>
                      </a:endParaRPr>
                    </a:p>
                  </a:txBody>
                  <a:tcPr marL="8718" marR="8718" marT="8718" marB="0" anchor="ctr"/>
                </a:tc>
                <a:tc>
                  <a:txBody>
                    <a:bodyPr/>
                    <a:lstStyle/>
                    <a:p>
                      <a:pPr algn="ctr" fontAlgn="ctr"/>
                      <a:r>
                        <a:rPr lang="en-US" sz="1200" u="none" strike="noStrike">
                          <a:effectLst/>
                          <a:latin typeface="+mn-ea"/>
                          <a:ea typeface="+mn-ea"/>
                        </a:rPr>
                        <a:t>60</a:t>
                      </a:r>
                      <a:endParaRPr lang="zh-CN" sz="1200" b="0" i="0" u="none" strike="noStrike">
                        <a:solidFill>
                          <a:srgbClr val="000000"/>
                        </a:solidFill>
                        <a:effectLst/>
                        <a:latin typeface="+mn-ea"/>
                        <a:ea typeface="+mn-ea"/>
                      </a:endParaRPr>
                    </a:p>
                  </a:txBody>
                  <a:tcPr marL="8718" marR="8718" marT="8718" marB="0" anchor="ctr"/>
                </a:tc>
                <a:tc>
                  <a:txBody>
                    <a:bodyPr/>
                    <a:lstStyle/>
                    <a:p>
                      <a:pPr algn="ctr" fontAlgn="ctr"/>
                      <a:r>
                        <a:rPr lang="en-US" sz="1200" u="none" strike="noStrike" dirty="0">
                          <a:solidFill>
                            <a:srgbClr val="FF0000"/>
                          </a:solidFill>
                          <a:effectLst/>
                          <a:latin typeface="+mn-ea"/>
                          <a:ea typeface="+mn-ea"/>
                        </a:rPr>
                        <a:t>27</a:t>
                      </a:r>
                      <a:endParaRPr lang="zh-CN" sz="1200" b="0" i="0" u="none" strike="noStrike" dirty="0">
                        <a:solidFill>
                          <a:srgbClr val="FF0000"/>
                        </a:solidFill>
                        <a:effectLst/>
                        <a:latin typeface="+mn-ea"/>
                        <a:ea typeface="+mn-ea"/>
                      </a:endParaRPr>
                    </a:p>
                  </a:txBody>
                  <a:tcPr marL="8718" marR="8718" marT="8718" marB="0" anchor="ctr"/>
                </a:tc>
                <a:tc>
                  <a:txBody>
                    <a:bodyPr/>
                    <a:lstStyle/>
                    <a:p>
                      <a:pPr algn="l" fontAlgn="ctr"/>
                      <a:r>
                        <a:rPr lang="zh-CN" sz="1200" u="none" strike="noStrike" dirty="0">
                          <a:effectLst/>
                          <a:latin typeface="+mn-ea"/>
                          <a:ea typeface="+mn-ea"/>
                        </a:rPr>
                        <a:t>精神障碍（非重性）</a:t>
                      </a:r>
                      <a:endParaRPr lang="zh-CN" sz="1200" b="0" i="0" u="none" strike="noStrike" dirty="0">
                        <a:solidFill>
                          <a:srgbClr val="000000"/>
                        </a:solidFill>
                        <a:effectLst/>
                        <a:latin typeface="+mn-ea"/>
                        <a:ea typeface="+mn-ea"/>
                      </a:endParaRPr>
                    </a:p>
                  </a:txBody>
                  <a:tcPr marL="8718" marR="8718" marT="8718" marB="0" anchor="ctr"/>
                </a:tc>
                <a:tc>
                  <a:txBody>
                    <a:bodyPr/>
                    <a:lstStyle/>
                    <a:p>
                      <a:pPr algn="ctr" fontAlgn="ctr"/>
                      <a:r>
                        <a:rPr lang="en-US" sz="1200" u="none" strike="noStrike">
                          <a:effectLst/>
                          <a:latin typeface="+mn-ea"/>
                          <a:ea typeface="+mn-ea"/>
                        </a:rPr>
                        <a:t>2700</a:t>
                      </a:r>
                      <a:endParaRPr lang="zh-CN" sz="1200" b="0" i="0" u="none" strike="noStrike">
                        <a:solidFill>
                          <a:srgbClr val="000000"/>
                        </a:solidFill>
                        <a:effectLst/>
                        <a:latin typeface="+mn-ea"/>
                        <a:ea typeface="+mn-ea"/>
                      </a:endParaRPr>
                    </a:p>
                  </a:txBody>
                  <a:tcPr marL="8718" marR="8718" marT="8718" marB="0" anchor="ctr"/>
                </a:tc>
                <a:tc>
                  <a:txBody>
                    <a:bodyPr/>
                    <a:lstStyle/>
                    <a:p>
                      <a:pPr algn="ctr" fontAlgn="ctr"/>
                      <a:r>
                        <a:rPr lang="en-US" sz="1200" u="none" strike="noStrike" dirty="0">
                          <a:effectLst/>
                          <a:latin typeface="+mn-ea"/>
                          <a:ea typeface="+mn-ea"/>
                        </a:rPr>
                        <a:t>60</a:t>
                      </a:r>
                      <a:endParaRPr lang="zh-CN" sz="1200" b="0" i="0" u="none" strike="noStrike" dirty="0">
                        <a:solidFill>
                          <a:srgbClr val="000000"/>
                        </a:solidFill>
                        <a:effectLst/>
                        <a:latin typeface="+mn-ea"/>
                        <a:ea typeface="+mn-ea"/>
                      </a:endParaRPr>
                    </a:p>
                  </a:txBody>
                  <a:tcPr marL="8718" marR="8718" marT="8718" marB="0" anchor="ctr"/>
                </a:tc>
              </a:tr>
              <a:tr h="268633">
                <a:tc>
                  <a:txBody>
                    <a:bodyPr/>
                    <a:lstStyle/>
                    <a:p>
                      <a:pPr algn="ctr" fontAlgn="ctr"/>
                      <a:r>
                        <a:rPr lang="en-US" sz="1200" u="none" strike="noStrike" dirty="0">
                          <a:solidFill>
                            <a:srgbClr val="FF0000"/>
                          </a:solidFill>
                          <a:effectLst/>
                          <a:latin typeface="+mn-ea"/>
                          <a:ea typeface="+mn-ea"/>
                        </a:rPr>
                        <a:t>12</a:t>
                      </a:r>
                      <a:endParaRPr lang="zh-CN" sz="1200" b="0" i="0" u="none" strike="noStrike" dirty="0">
                        <a:solidFill>
                          <a:srgbClr val="FF0000"/>
                        </a:solidFill>
                        <a:effectLst/>
                        <a:latin typeface="+mn-ea"/>
                        <a:ea typeface="+mn-ea"/>
                      </a:endParaRPr>
                    </a:p>
                  </a:txBody>
                  <a:tcPr marL="8718" marR="8718" marT="8718" marB="0" anchor="ctr"/>
                </a:tc>
                <a:tc>
                  <a:txBody>
                    <a:bodyPr/>
                    <a:lstStyle/>
                    <a:p>
                      <a:pPr algn="l" fontAlgn="ctr"/>
                      <a:r>
                        <a:rPr lang="zh-CN" sz="1200" u="none" strike="noStrike">
                          <a:effectLst/>
                          <a:latin typeface="+mn-ea"/>
                          <a:ea typeface="+mn-ea"/>
                        </a:rPr>
                        <a:t>癫痫</a:t>
                      </a:r>
                      <a:endParaRPr lang="zh-CN" sz="1200" b="0" i="0" u="none" strike="noStrike">
                        <a:solidFill>
                          <a:srgbClr val="000000"/>
                        </a:solidFill>
                        <a:effectLst/>
                        <a:latin typeface="+mn-ea"/>
                        <a:ea typeface="+mn-ea"/>
                      </a:endParaRPr>
                    </a:p>
                  </a:txBody>
                  <a:tcPr marL="8718" marR="8718" marT="8718" marB="0" anchor="ctr"/>
                </a:tc>
                <a:tc>
                  <a:txBody>
                    <a:bodyPr/>
                    <a:lstStyle/>
                    <a:p>
                      <a:pPr algn="ctr" fontAlgn="ctr"/>
                      <a:r>
                        <a:rPr lang="en-US" sz="1200" u="none" strike="noStrike">
                          <a:effectLst/>
                          <a:latin typeface="+mn-ea"/>
                          <a:ea typeface="+mn-ea"/>
                        </a:rPr>
                        <a:t>1800</a:t>
                      </a:r>
                      <a:endParaRPr lang="zh-CN" sz="1200" b="0" i="0" u="none" strike="noStrike">
                        <a:solidFill>
                          <a:srgbClr val="000000"/>
                        </a:solidFill>
                        <a:effectLst/>
                        <a:latin typeface="+mn-ea"/>
                        <a:ea typeface="+mn-ea"/>
                      </a:endParaRPr>
                    </a:p>
                  </a:txBody>
                  <a:tcPr marL="8718" marR="8718" marT="8718" marB="0" anchor="ctr"/>
                </a:tc>
                <a:tc>
                  <a:txBody>
                    <a:bodyPr/>
                    <a:lstStyle/>
                    <a:p>
                      <a:pPr algn="ctr" fontAlgn="ctr"/>
                      <a:r>
                        <a:rPr lang="en-US" sz="1200" u="none" strike="noStrike">
                          <a:effectLst/>
                          <a:latin typeface="+mn-ea"/>
                          <a:ea typeface="+mn-ea"/>
                        </a:rPr>
                        <a:t>60</a:t>
                      </a:r>
                      <a:endParaRPr lang="zh-CN" sz="1200" b="0" i="0" u="none" strike="noStrike">
                        <a:solidFill>
                          <a:srgbClr val="000000"/>
                        </a:solidFill>
                        <a:effectLst/>
                        <a:latin typeface="+mn-ea"/>
                        <a:ea typeface="+mn-ea"/>
                      </a:endParaRPr>
                    </a:p>
                  </a:txBody>
                  <a:tcPr marL="8718" marR="8718" marT="8718" marB="0" anchor="ctr"/>
                </a:tc>
                <a:tc>
                  <a:txBody>
                    <a:bodyPr/>
                    <a:lstStyle/>
                    <a:p>
                      <a:pPr algn="ctr" fontAlgn="ctr"/>
                      <a:r>
                        <a:rPr lang="en-US" sz="1200" u="none" strike="noStrike" dirty="0">
                          <a:solidFill>
                            <a:srgbClr val="FF0000"/>
                          </a:solidFill>
                          <a:effectLst/>
                          <a:latin typeface="+mn-ea"/>
                          <a:ea typeface="+mn-ea"/>
                        </a:rPr>
                        <a:t>28</a:t>
                      </a:r>
                      <a:endParaRPr lang="zh-CN" sz="1200" b="0" i="0" u="none" strike="noStrike" dirty="0">
                        <a:solidFill>
                          <a:srgbClr val="FF0000"/>
                        </a:solidFill>
                        <a:effectLst/>
                        <a:latin typeface="+mn-ea"/>
                        <a:ea typeface="+mn-ea"/>
                      </a:endParaRPr>
                    </a:p>
                  </a:txBody>
                  <a:tcPr marL="8718" marR="8718" marT="8718" marB="0" anchor="ctr"/>
                </a:tc>
                <a:tc>
                  <a:txBody>
                    <a:bodyPr/>
                    <a:lstStyle/>
                    <a:p>
                      <a:pPr algn="l" fontAlgn="ctr"/>
                      <a:r>
                        <a:rPr lang="zh-CN" sz="1200" u="none" strike="noStrike" dirty="0">
                          <a:effectLst/>
                          <a:latin typeface="+mn-ea"/>
                          <a:ea typeface="+mn-ea"/>
                        </a:rPr>
                        <a:t>肾病综合征</a:t>
                      </a:r>
                      <a:endParaRPr lang="zh-CN" sz="1200" b="0" i="0" u="none" strike="noStrike" dirty="0">
                        <a:solidFill>
                          <a:srgbClr val="000000"/>
                        </a:solidFill>
                        <a:effectLst/>
                        <a:latin typeface="+mn-ea"/>
                        <a:ea typeface="+mn-ea"/>
                      </a:endParaRPr>
                    </a:p>
                  </a:txBody>
                  <a:tcPr marL="8718" marR="8718" marT="8718" marB="0" anchor="ctr"/>
                </a:tc>
                <a:tc>
                  <a:txBody>
                    <a:bodyPr/>
                    <a:lstStyle/>
                    <a:p>
                      <a:pPr algn="ctr" fontAlgn="ctr"/>
                      <a:r>
                        <a:rPr lang="en-US" sz="1200" u="none" strike="noStrike" dirty="0">
                          <a:effectLst/>
                          <a:latin typeface="+mn-ea"/>
                          <a:ea typeface="+mn-ea"/>
                        </a:rPr>
                        <a:t>2700</a:t>
                      </a:r>
                      <a:endParaRPr lang="zh-CN" sz="1200" b="0" i="0" u="none" strike="noStrike" dirty="0">
                        <a:solidFill>
                          <a:srgbClr val="000000"/>
                        </a:solidFill>
                        <a:effectLst/>
                        <a:latin typeface="+mn-ea"/>
                        <a:ea typeface="+mn-ea"/>
                      </a:endParaRPr>
                    </a:p>
                  </a:txBody>
                  <a:tcPr marL="8718" marR="8718" marT="8718" marB="0" anchor="ctr"/>
                </a:tc>
                <a:tc>
                  <a:txBody>
                    <a:bodyPr/>
                    <a:lstStyle/>
                    <a:p>
                      <a:pPr algn="ctr" fontAlgn="ctr"/>
                      <a:r>
                        <a:rPr lang="en-US" sz="1200" u="none" strike="noStrike" dirty="0">
                          <a:effectLst/>
                          <a:latin typeface="+mn-ea"/>
                          <a:ea typeface="+mn-ea"/>
                        </a:rPr>
                        <a:t>60</a:t>
                      </a:r>
                      <a:endParaRPr lang="zh-CN" sz="1200" b="0" i="0" u="none" strike="noStrike" dirty="0">
                        <a:solidFill>
                          <a:srgbClr val="000000"/>
                        </a:solidFill>
                        <a:effectLst/>
                        <a:latin typeface="+mn-ea"/>
                        <a:ea typeface="+mn-ea"/>
                      </a:endParaRPr>
                    </a:p>
                  </a:txBody>
                  <a:tcPr marL="8718" marR="8718" marT="8718" marB="0" anchor="ctr"/>
                </a:tc>
              </a:tr>
              <a:tr h="268633">
                <a:tc>
                  <a:txBody>
                    <a:bodyPr/>
                    <a:lstStyle/>
                    <a:p>
                      <a:pPr algn="ctr" fontAlgn="ctr"/>
                      <a:r>
                        <a:rPr lang="en-US" sz="1200" u="none" strike="noStrike" dirty="0">
                          <a:solidFill>
                            <a:srgbClr val="FF0000"/>
                          </a:solidFill>
                          <a:effectLst/>
                          <a:latin typeface="+mn-ea"/>
                          <a:ea typeface="+mn-ea"/>
                        </a:rPr>
                        <a:t>13</a:t>
                      </a:r>
                      <a:endParaRPr lang="zh-CN" sz="1200" b="0" i="0" u="none" strike="noStrike" dirty="0">
                        <a:solidFill>
                          <a:srgbClr val="FF0000"/>
                        </a:solidFill>
                        <a:effectLst/>
                        <a:latin typeface="+mn-ea"/>
                        <a:ea typeface="+mn-ea"/>
                      </a:endParaRPr>
                    </a:p>
                  </a:txBody>
                  <a:tcPr marL="8718" marR="8718" marT="8718" marB="0" anchor="ctr"/>
                </a:tc>
                <a:tc>
                  <a:txBody>
                    <a:bodyPr/>
                    <a:lstStyle/>
                    <a:p>
                      <a:pPr algn="l" fontAlgn="ctr"/>
                      <a:r>
                        <a:rPr lang="zh-CN" sz="1200" u="none" strike="noStrike">
                          <a:effectLst/>
                          <a:latin typeface="+mn-ea"/>
                          <a:ea typeface="+mn-ea"/>
                        </a:rPr>
                        <a:t>帕金森病</a:t>
                      </a:r>
                      <a:endParaRPr lang="zh-CN" sz="1200" b="0" i="0" u="none" strike="noStrike">
                        <a:solidFill>
                          <a:srgbClr val="000000"/>
                        </a:solidFill>
                        <a:effectLst/>
                        <a:latin typeface="+mn-ea"/>
                        <a:ea typeface="+mn-ea"/>
                      </a:endParaRPr>
                    </a:p>
                  </a:txBody>
                  <a:tcPr marL="8718" marR="8718" marT="8718" marB="0" anchor="ctr"/>
                </a:tc>
                <a:tc>
                  <a:txBody>
                    <a:bodyPr/>
                    <a:lstStyle/>
                    <a:p>
                      <a:pPr algn="ctr" fontAlgn="ctr"/>
                      <a:r>
                        <a:rPr lang="en-US" sz="1200" u="none" strike="noStrike">
                          <a:effectLst/>
                          <a:latin typeface="+mn-ea"/>
                          <a:ea typeface="+mn-ea"/>
                        </a:rPr>
                        <a:t>2100</a:t>
                      </a:r>
                      <a:endParaRPr lang="zh-CN" sz="1200" b="0" i="0" u="none" strike="noStrike">
                        <a:solidFill>
                          <a:srgbClr val="000000"/>
                        </a:solidFill>
                        <a:effectLst/>
                        <a:latin typeface="+mn-ea"/>
                        <a:ea typeface="+mn-ea"/>
                      </a:endParaRPr>
                    </a:p>
                  </a:txBody>
                  <a:tcPr marL="8718" marR="8718" marT="8718" marB="0" anchor="ctr"/>
                </a:tc>
                <a:tc>
                  <a:txBody>
                    <a:bodyPr/>
                    <a:lstStyle/>
                    <a:p>
                      <a:pPr algn="ctr" fontAlgn="ctr"/>
                      <a:r>
                        <a:rPr lang="en-US" sz="1200" u="none" strike="noStrike" dirty="0">
                          <a:effectLst/>
                          <a:latin typeface="+mn-ea"/>
                          <a:ea typeface="+mn-ea"/>
                        </a:rPr>
                        <a:t>60</a:t>
                      </a:r>
                      <a:endParaRPr lang="zh-CN" sz="1200" b="0" i="0" u="none" strike="noStrike" dirty="0">
                        <a:solidFill>
                          <a:srgbClr val="000000"/>
                        </a:solidFill>
                        <a:effectLst/>
                        <a:latin typeface="+mn-ea"/>
                        <a:ea typeface="+mn-ea"/>
                      </a:endParaRPr>
                    </a:p>
                  </a:txBody>
                  <a:tcPr marL="8718" marR="8718" marT="8718" marB="0" anchor="ctr"/>
                </a:tc>
                <a:tc>
                  <a:txBody>
                    <a:bodyPr/>
                    <a:lstStyle/>
                    <a:p>
                      <a:pPr algn="ctr" fontAlgn="ctr"/>
                      <a:r>
                        <a:rPr lang="en-US" sz="1200" u="none" strike="noStrike" dirty="0">
                          <a:solidFill>
                            <a:srgbClr val="FF0000"/>
                          </a:solidFill>
                          <a:effectLst/>
                          <a:latin typeface="+mn-ea"/>
                          <a:ea typeface="+mn-ea"/>
                        </a:rPr>
                        <a:t>29</a:t>
                      </a:r>
                      <a:endParaRPr lang="zh-CN" sz="1200" b="0" i="0" u="none" strike="noStrike" dirty="0">
                        <a:solidFill>
                          <a:srgbClr val="FF0000"/>
                        </a:solidFill>
                        <a:effectLst/>
                        <a:latin typeface="+mn-ea"/>
                        <a:ea typeface="+mn-ea"/>
                      </a:endParaRPr>
                    </a:p>
                  </a:txBody>
                  <a:tcPr marL="8718" marR="8718" marT="8718" marB="0" anchor="ctr"/>
                </a:tc>
                <a:tc>
                  <a:txBody>
                    <a:bodyPr/>
                    <a:lstStyle/>
                    <a:p>
                      <a:pPr algn="l" fontAlgn="ctr"/>
                      <a:r>
                        <a:rPr lang="zh-CN" sz="1200" u="none" strike="noStrike">
                          <a:effectLst/>
                          <a:latin typeface="+mn-ea"/>
                          <a:ea typeface="+mn-ea"/>
                        </a:rPr>
                        <a:t>弥漫性结缔组织病</a:t>
                      </a:r>
                      <a:endParaRPr lang="zh-CN" sz="1200" b="0" i="0" u="none" strike="noStrike">
                        <a:solidFill>
                          <a:srgbClr val="000000"/>
                        </a:solidFill>
                        <a:effectLst/>
                        <a:latin typeface="+mn-ea"/>
                        <a:ea typeface="+mn-ea"/>
                      </a:endParaRPr>
                    </a:p>
                  </a:txBody>
                  <a:tcPr marL="8718" marR="8718" marT="8718" marB="0" anchor="ctr"/>
                </a:tc>
                <a:tc>
                  <a:txBody>
                    <a:bodyPr/>
                    <a:lstStyle/>
                    <a:p>
                      <a:pPr algn="ctr" fontAlgn="ctr"/>
                      <a:r>
                        <a:rPr lang="en-US" sz="1200" u="none" strike="noStrike" dirty="0">
                          <a:effectLst/>
                          <a:latin typeface="+mn-ea"/>
                          <a:ea typeface="+mn-ea"/>
                        </a:rPr>
                        <a:t>2700</a:t>
                      </a:r>
                      <a:endParaRPr lang="zh-CN" sz="1200" b="0" i="0" u="none" strike="noStrike" dirty="0">
                        <a:solidFill>
                          <a:srgbClr val="000000"/>
                        </a:solidFill>
                        <a:effectLst/>
                        <a:latin typeface="+mn-ea"/>
                        <a:ea typeface="+mn-ea"/>
                      </a:endParaRPr>
                    </a:p>
                  </a:txBody>
                  <a:tcPr marL="8718" marR="8718" marT="8718" marB="0" anchor="ctr"/>
                </a:tc>
                <a:tc>
                  <a:txBody>
                    <a:bodyPr/>
                    <a:lstStyle/>
                    <a:p>
                      <a:pPr algn="ctr" fontAlgn="ctr"/>
                      <a:r>
                        <a:rPr lang="en-US" sz="1200" u="none" strike="noStrike" dirty="0">
                          <a:effectLst/>
                          <a:latin typeface="+mn-ea"/>
                          <a:ea typeface="+mn-ea"/>
                        </a:rPr>
                        <a:t>60</a:t>
                      </a:r>
                      <a:endParaRPr lang="zh-CN" sz="1200" b="0" i="0" u="none" strike="noStrike" dirty="0">
                        <a:solidFill>
                          <a:srgbClr val="000000"/>
                        </a:solidFill>
                        <a:effectLst/>
                        <a:latin typeface="+mn-ea"/>
                        <a:ea typeface="+mn-ea"/>
                      </a:endParaRPr>
                    </a:p>
                  </a:txBody>
                  <a:tcPr marL="8718" marR="8718" marT="8718" marB="0" anchor="ctr"/>
                </a:tc>
              </a:tr>
              <a:tr h="268633">
                <a:tc>
                  <a:txBody>
                    <a:bodyPr/>
                    <a:lstStyle/>
                    <a:p>
                      <a:pPr algn="ctr" fontAlgn="ctr"/>
                      <a:r>
                        <a:rPr lang="en-US" sz="1200" u="none" strike="noStrike" dirty="0">
                          <a:solidFill>
                            <a:srgbClr val="FF0000"/>
                          </a:solidFill>
                          <a:effectLst/>
                          <a:latin typeface="+mn-ea"/>
                          <a:ea typeface="+mn-ea"/>
                        </a:rPr>
                        <a:t>14</a:t>
                      </a:r>
                      <a:endParaRPr lang="zh-CN" sz="1200" b="0" i="0" u="none" strike="noStrike" dirty="0">
                        <a:solidFill>
                          <a:srgbClr val="FF0000"/>
                        </a:solidFill>
                        <a:effectLst/>
                        <a:latin typeface="+mn-ea"/>
                        <a:ea typeface="+mn-ea"/>
                      </a:endParaRPr>
                    </a:p>
                  </a:txBody>
                  <a:tcPr marL="8718" marR="8718" marT="8718" marB="0" anchor="ctr"/>
                </a:tc>
                <a:tc>
                  <a:txBody>
                    <a:bodyPr/>
                    <a:lstStyle/>
                    <a:p>
                      <a:pPr algn="l" fontAlgn="ctr"/>
                      <a:r>
                        <a:rPr lang="zh-CN" sz="1200" u="none" strike="noStrike">
                          <a:effectLst/>
                          <a:latin typeface="+mn-ea"/>
                          <a:ea typeface="+mn-ea"/>
                        </a:rPr>
                        <a:t>风湿（类风湿）性关节炎</a:t>
                      </a:r>
                      <a:endParaRPr lang="zh-CN" sz="1200" b="0" i="0" u="none" strike="noStrike">
                        <a:solidFill>
                          <a:srgbClr val="000000"/>
                        </a:solidFill>
                        <a:effectLst/>
                        <a:latin typeface="+mn-ea"/>
                        <a:ea typeface="+mn-ea"/>
                      </a:endParaRPr>
                    </a:p>
                  </a:txBody>
                  <a:tcPr marL="8718" marR="8718" marT="8718" marB="0" anchor="ctr"/>
                </a:tc>
                <a:tc>
                  <a:txBody>
                    <a:bodyPr/>
                    <a:lstStyle/>
                    <a:p>
                      <a:pPr algn="ctr" fontAlgn="ctr"/>
                      <a:r>
                        <a:rPr lang="en-US" sz="1200" u="none" strike="noStrike">
                          <a:effectLst/>
                          <a:latin typeface="+mn-ea"/>
                          <a:ea typeface="+mn-ea"/>
                        </a:rPr>
                        <a:t>1800</a:t>
                      </a:r>
                      <a:endParaRPr lang="zh-CN" sz="1200" b="0" i="0" u="none" strike="noStrike">
                        <a:solidFill>
                          <a:srgbClr val="000000"/>
                        </a:solidFill>
                        <a:effectLst/>
                        <a:latin typeface="+mn-ea"/>
                        <a:ea typeface="+mn-ea"/>
                      </a:endParaRPr>
                    </a:p>
                  </a:txBody>
                  <a:tcPr marL="8718" marR="8718" marT="8718" marB="0" anchor="ctr"/>
                </a:tc>
                <a:tc>
                  <a:txBody>
                    <a:bodyPr/>
                    <a:lstStyle/>
                    <a:p>
                      <a:pPr algn="ctr" fontAlgn="ctr"/>
                      <a:r>
                        <a:rPr lang="en-US" sz="1200" u="none" strike="noStrike" dirty="0">
                          <a:effectLst/>
                          <a:latin typeface="+mn-ea"/>
                          <a:ea typeface="+mn-ea"/>
                        </a:rPr>
                        <a:t>60</a:t>
                      </a:r>
                      <a:endParaRPr lang="zh-CN" sz="1200" b="0" i="0" u="none" strike="noStrike" dirty="0">
                        <a:solidFill>
                          <a:srgbClr val="000000"/>
                        </a:solidFill>
                        <a:effectLst/>
                        <a:latin typeface="+mn-ea"/>
                        <a:ea typeface="+mn-ea"/>
                      </a:endParaRPr>
                    </a:p>
                  </a:txBody>
                  <a:tcPr marL="8718" marR="8718" marT="8718" marB="0" anchor="ctr"/>
                </a:tc>
                <a:tc>
                  <a:txBody>
                    <a:bodyPr/>
                    <a:lstStyle/>
                    <a:p>
                      <a:pPr algn="ctr" fontAlgn="ctr"/>
                      <a:r>
                        <a:rPr lang="en-US" sz="1200" u="none" strike="noStrike" dirty="0">
                          <a:solidFill>
                            <a:srgbClr val="FF0000"/>
                          </a:solidFill>
                          <a:effectLst/>
                          <a:latin typeface="+mn-ea"/>
                          <a:ea typeface="+mn-ea"/>
                        </a:rPr>
                        <a:t>30</a:t>
                      </a:r>
                      <a:endParaRPr lang="zh-CN" sz="1200" b="0" i="0" u="none" strike="noStrike" dirty="0">
                        <a:solidFill>
                          <a:srgbClr val="FF0000"/>
                        </a:solidFill>
                        <a:effectLst/>
                        <a:latin typeface="+mn-ea"/>
                        <a:ea typeface="+mn-ea"/>
                      </a:endParaRPr>
                    </a:p>
                  </a:txBody>
                  <a:tcPr marL="8718" marR="8718" marT="8718" marB="0" anchor="ctr"/>
                </a:tc>
                <a:tc>
                  <a:txBody>
                    <a:bodyPr/>
                    <a:lstStyle/>
                    <a:p>
                      <a:pPr algn="l" fontAlgn="ctr"/>
                      <a:r>
                        <a:rPr lang="zh-CN" sz="1200" u="none" strike="noStrike">
                          <a:effectLst/>
                          <a:latin typeface="+mn-ea"/>
                          <a:ea typeface="+mn-ea"/>
                        </a:rPr>
                        <a:t>脑性瘫痪（小于7岁）</a:t>
                      </a:r>
                      <a:endParaRPr lang="zh-CN" sz="1200" b="0" i="0" u="none" strike="noStrike">
                        <a:solidFill>
                          <a:srgbClr val="000000"/>
                        </a:solidFill>
                        <a:effectLst/>
                        <a:latin typeface="+mn-ea"/>
                        <a:ea typeface="+mn-ea"/>
                      </a:endParaRPr>
                    </a:p>
                  </a:txBody>
                  <a:tcPr marL="8718" marR="8718" marT="8718" marB="0" anchor="ctr"/>
                </a:tc>
                <a:tc>
                  <a:txBody>
                    <a:bodyPr/>
                    <a:lstStyle/>
                    <a:p>
                      <a:pPr algn="ctr" fontAlgn="ctr"/>
                      <a:r>
                        <a:rPr lang="en-US" sz="1200" u="none" strike="noStrike" dirty="0">
                          <a:effectLst/>
                          <a:latin typeface="+mn-ea"/>
                          <a:ea typeface="+mn-ea"/>
                        </a:rPr>
                        <a:t>2100</a:t>
                      </a:r>
                      <a:endParaRPr lang="zh-CN" sz="1200" b="0" i="0" u="none" strike="noStrike" dirty="0">
                        <a:solidFill>
                          <a:srgbClr val="000000"/>
                        </a:solidFill>
                        <a:effectLst/>
                        <a:latin typeface="+mn-ea"/>
                        <a:ea typeface="+mn-ea"/>
                      </a:endParaRPr>
                    </a:p>
                  </a:txBody>
                  <a:tcPr marL="8718" marR="8718" marT="8718" marB="0" anchor="ctr"/>
                </a:tc>
                <a:tc>
                  <a:txBody>
                    <a:bodyPr/>
                    <a:lstStyle/>
                    <a:p>
                      <a:pPr algn="ctr" fontAlgn="ctr"/>
                      <a:r>
                        <a:rPr lang="en-US" sz="1200" u="none" strike="noStrike" dirty="0">
                          <a:effectLst/>
                          <a:latin typeface="+mn-ea"/>
                          <a:ea typeface="+mn-ea"/>
                        </a:rPr>
                        <a:t>60</a:t>
                      </a:r>
                      <a:endParaRPr lang="zh-CN" sz="1200" b="0" i="0" u="none" strike="noStrike" dirty="0">
                        <a:solidFill>
                          <a:srgbClr val="000000"/>
                        </a:solidFill>
                        <a:effectLst/>
                        <a:latin typeface="+mn-ea"/>
                        <a:ea typeface="+mn-ea"/>
                      </a:endParaRPr>
                    </a:p>
                  </a:txBody>
                  <a:tcPr marL="8718" marR="8718" marT="8718" marB="0" anchor="ctr"/>
                </a:tc>
              </a:tr>
              <a:tr h="268633">
                <a:tc>
                  <a:txBody>
                    <a:bodyPr/>
                    <a:lstStyle/>
                    <a:p>
                      <a:pPr algn="ctr" fontAlgn="ctr"/>
                      <a:r>
                        <a:rPr lang="en-US" sz="1200" u="none" strike="noStrike" dirty="0">
                          <a:solidFill>
                            <a:srgbClr val="FF0000"/>
                          </a:solidFill>
                          <a:effectLst/>
                          <a:latin typeface="+mn-ea"/>
                          <a:ea typeface="+mn-ea"/>
                        </a:rPr>
                        <a:t>15</a:t>
                      </a:r>
                      <a:endParaRPr lang="zh-CN" sz="1200" b="0" i="0" u="none" strike="noStrike" dirty="0">
                        <a:solidFill>
                          <a:srgbClr val="FF0000"/>
                        </a:solidFill>
                        <a:effectLst/>
                        <a:latin typeface="+mn-ea"/>
                        <a:ea typeface="+mn-ea"/>
                      </a:endParaRPr>
                    </a:p>
                  </a:txBody>
                  <a:tcPr marL="8718" marR="8718" marT="8718" marB="0" anchor="ctr"/>
                </a:tc>
                <a:tc>
                  <a:txBody>
                    <a:bodyPr/>
                    <a:lstStyle/>
                    <a:p>
                      <a:pPr algn="l" fontAlgn="ctr"/>
                      <a:r>
                        <a:rPr lang="zh-CN" sz="1200" u="none" strike="noStrike">
                          <a:effectLst/>
                          <a:latin typeface="+mn-ea"/>
                          <a:ea typeface="+mn-ea"/>
                        </a:rPr>
                        <a:t>重症肌无力</a:t>
                      </a:r>
                      <a:endParaRPr lang="zh-CN" sz="1200" b="0" i="0" u="none" strike="noStrike">
                        <a:solidFill>
                          <a:srgbClr val="000000"/>
                        </a:solidFill>
                        <a:effectLst/>
                        <a:latin typeface="+mn-ea"/>
                        <a:ea typeface="+mn-ea"/>
                      </a:endParaRPr>
                    </a:p>
                  </a:txBody>
                  <a:tcPr marL="8718" marR="8718" marT="8718" marB="0" anchor="ctr"/>
                </a:tc>
                <a:tc>
                  <a:txBody>
                    <a:bodyPr/>
                    <a:lstStyle/>
                    <a:p>
                      <a:pPr algn="ctr" fontAlgn="ctr"/>
                      <a:r>
                        <a:rPr lang="en-US" sz="1200" u="none" strike="noStrike">
                          <a:effectLst/>
                          <a:latin typeface="+mn-ea"/>
                          <a:ea typeface="+mn-ea"/>
                        </a:rPr>
                        <a:t>2700</a:t>
                      </a:r>
                      <a:endParaRPr lang="zh-CN" sz="1200" b="0" i="0" u="none" strike="noStrike">
                        <a:solidFill>
                          <a:srgbClr val="000000"/>
                        </a:solidFill>
                        <a:effectLst/>
                        <a:latin typeface="+mn-ea"/>
                        <a:ea typeface="+mn-ea"/>
                      </a:endParaRPr>
                    </a:p>
                  </a:txBody>
                  <a:tcPr marL="8718" marR="8718" marT="8718" marB="0" anchor="ctr"/>
                </a:tc>
                <a:tc>
                  <a:txBody>
                    <a:bodyPr/>
                    <a:lstStyle/>
                    <a:p>
                      <a:pPr algn="ctr" fontAlgn="ctr"/>
                      <a:r>
                        <a:rPr lang="en-US" sz="1200" u="none" strike="noStrike" dirty="0">
                          <a:effectLst/>
                          <a:latin typeface="+mn-ea"/>
                          <a:ea typeface="+mn-ea"/>
                        </a:rPr>
                        <a:t>60</a:t>
                      </a:r>
                      <a:endParaRPr lang="zh-CN" sz="1200" b="0" i="0" u="none" strike="noStrike" dirty="0">
                        <a:solidFill>
                          <a:srgbClr val="000000"/>
                        </a:solidFill>
                        <a:effectLst/>
                        <a:latin typeface="+mn-ea"/>
                        <a:ea typeface="+mn-ea"/>
                      </a:endParaRPr>
                    </a:p>
                  </a:txBody>
                  <a:tcPr marL="8718" marR="8718" marT="8718" marB="0" anchor="ctr"/>
                </a:tc>
                <a:tc>
                  <a:txBody>
                    <a:bodyPr/>
                    <a:lstStyle/>
                    <a:p>
                      <a:pPr algn="ctr" fontAlgn="ctr"/>
                      <a:r>
                        <a:rPr lang="en-US" sz="1200" u="none" strike="noStrike" dirty="0">
                          <a:solidFill>
                            <a:srgbClr val="FF0000"/>
                          </a:solidFill>
                          <a:effectLst/>
                          <a:latin typeface="+mn-ea"/>
                          <a:ea typeface="+mn-ea"/>
                        </a:rPr>
                        <a:t>31</a:t>
                      </a:r>
                      <a:endParaRPr lang="zh-CN" sz="1200" b="0" i="0" u="none" strike="noStrike" dirty="0">
                        <a:solidFill>
                          <a:srgbClr val="FF0000"/>
                        </a:solidFill>
                        <a:effectLst/>
                        <a:latin typeface="+mn-ea"/>
                        <a:ea typeface="+mn-ea"/>
                      </a:endParaRPr>
                    </a:p>
                  </a:txBody>
                  <a:tcPr marL="8718" marR="8718" marT="8718" marB="0" anchor="ctr"/>
                </a:tc>
                <a:tc>
                  <a:txBody>
                    <a:bodyPr/>
                    <a:lstStyle/>
                    <a:p>
                      <a:pPr algn="l" fontAlgn="ctr"/>
                      <a:r>
                        <a:rPr lang="zh-CN" sz="1200" u="none" strike="noStrike">
                          <a:effectLst/>
                          <a:latin typeface="+mn-ea"/>
                          <a:ea typeface="+mn-ea"/>
                        </a:rPr>
                        <a:t>慢性病毒性肝炎干扰素治疗期</a:t>
                      </a:r>
                      <a:endParaRPr lang="zh-CN" sz="1200" b="0" i="0" u="none" strike="noStrike">
                        <a:solidFill>
                          <a:srgbClr val="000000"/>
                        </a:solidFill>
                        <a:effectLst/>
                        <a:latin typeface="+mn-ea"/>
                        <a:ea typeface="+mn-ea"/>
                      </a:endParaRPr>
                    </a:p>
                  </a:txBody>
                  <a:tcPr marL="8718" marR="8718" marT="8718" marB="0" anchor="ctr"/>
                </a:tc>
                <a:tc>
                  <a:txBody>
                    <a:bodyPr/>
                    <a:lstStyle/>
                    <a:p>
                      <a:pPr algn="ctr" fontAlgn="ctr"/>
                      <a:r>
                        <a:rPr lang="en-US" sz="1200" u="none" strike="noStrike" dirty="0">
                          <a:effectLst/>
                          <a:latin typeface="+mn-ea"/>
                          <a:ea typeface="+mn-ea"/>
                        </a:rPr>
                        <a:t>11700</a:t>
                      </a:r>
                      <a:endParaRPr lang="zh-CN" sz="1200" b="0" i="0" u="none" strike="noStrike" dirty="0">
                        <a:solidFill>
                          <a:srgbClr val="000000"/>
                        </a:solidFill>
                        <a:effectLst/>
                        <a:latin typeface="+mn-ea"/>
                        <a:ea typeface="+mn-ea"/>
                      </a:endParaRPr>
                    </a:p>
                  </a:txBody>
                  <a:tcPr marL="8718" marR="8718" marT="8718" marB="0" anchor="ctr"/>
                </a:tc>
                <a:tc>
                  <a:txBody>
                    <a:bodyPr/>
                    <a:lstStyle/>
                    <a:p>
                      <a:pPr algn="ctr" fontAlgn="ctr"/>
                      <a:r>
                        <a:rPr lang="en-US" sz="1200" u="none" strike="noStrike" dirty="0">
                          <a:effectLst/>
                          <a:latin typeface="+mn-ea"/>
                          <a:ea typeface="+mn-ea"/>
                        </a:rPr>
                        <a:t>60</a:t>
                      </a:r>
                      <a:endParaRPr lang="zh-CN" sz="1200" b="0" i="0" u="none" strike="noStrike" dirty="0">
                        <a:solidFill>
                          <a:srgbClr val="000000"/>
                        </a:solidFill>
                        <a:effectLst/>
                        <a:latin typeface="+mn-ea"/>
                        <a:ea typeface="+mn-ea"/>
                      </a:endParaRPr>
                    </a:p>
                  </a:txBody>
                  <a:tcPr marL="8718" marR="8718" marT="8718" marB="0" anchor="ctr"/>
                </a:tc>
              </a:tr>
              <a:tr h="268633">
                <a:tc>
                  <a:txBody>
                    <a:bodyPr/>
                    <a:lstStyle/>
                    <a:p>
                      <a:pPr algn="ctr" fontAlgn="ctr"/>
                      <a:r>
                        <a:rPr lang="en-US" sz="1200" u="none" strike="noStrike" dirty="0">
                          <a:solidFill>
                            <a:srgbClr val="FF0000"/>
                          </a:solidFill>
                          <a:effectLst/>
                          <a:latin typeface="+mn-ea"/>
                          <a:ea typeface="+mn-ea"/>
                        </a:rPr>
                        <a:t>16</a:t>
                      </a:r>
                      <a:endParaRPr lang="zh-CN" sz="1200" b="0" i="0" u="none" strike="noStrike" dirty="0">
                        <a:solidFill>
                          <a:srgbClr val="FF0000"/>
                        </a:solidFill>
                        <a:effectLst/>
                        <a:latin typeface="+mn-ea"/>
                        <a:ea typeface="+mn-ea"/>
                      </a:endParaRPr>
                    </a:p>
                  </a:txBody>
                  <a:tcPr marL="8718" marR="8718" marT="8718" marB="0" anchor="ctr"/>
                </a:tc>
                <a:tc>
                  <a:txBody>
                    <a:bodyPr/>
                    <a:lstStyle/>
                    <a:p>
                      <a:pPr algn="l" fontAlgn="ctr"/>
                      <a:r>
                        <a:rPr lang="zh-CN" sz="1200" u="none" strike="noStrike">
                          <a:effectLst/>
                          <a:latin typeface="+mn-ea"/>
                          <a:ea typeface="+mn-ea"/>
                        </a:rPr>
                        <a:t>结核病</a:t>
                      </a:r>
                      <a:endParaRPr lang="zh-CN" sz="1200" b="0" i="0" u="none" strike="noStrike">
                        <a:solidFill>
                          <a:srgbClr val="000000"/>
                        </a:solidFill>
                        <a:effectLst/>
                        <a:latin typeface="+mn-ea"/>
                        <a:ea typeface="+mn-ea"/>
                      </a:endParaRPr>
                    </a:p>
                  </a:txBody>
                  <a:tcPr marL="8718" marR="8718" marT="8718" marB="0" anchor="ctr"/>
                </a:tc>
                <a:tc>
                  <a:txBody>
                    <a:bodyPr/>
                    <a:lstStyle/>
                    <a:p>
                      <a:pPr algn="ctr" fontAlgn="ctr"/>
                      <a:r>
                        <a:rPr lang="en-US" sz="1200" u="none" strike="noStrike">
                          <a:effectLst/>
                          <a:latin typeface="+mn-ea"/>
                          <a:ea typeface="+mn-ea"/>
                        </a:rPr>
                        <a:t>1200</a:t>
                      </a:r>
                      <a:endParaRPr lang="zh-CN" sz="1200" b="0" i="0" u="none" strike="noStrike">
                        <a:solidFill>
                          <a:srgbClr val="000000"/>
                        </a:solidFill>
                        <a:effectLst/>
                        <a:latin typeface="+mn-ea"/>
                        <a:ea typeface="+mn-ea"/>
                      </a:endParaRPr>
                    </a:p>
                  </a:txBody>
                  <a:tcPr marL="8718" marR="8718" marT="8718" marB="0" anchor="ctr"/>
                </a:tc>
                <a:tc>
                  <a:txBody>
                    <a:bodyPr/>
                    <a:lstStyle/>
                    <a:p>
                      <a:pPr algn="ctr" fontAlgn="ctr"/>
                      <a:r>
                        <a:rPr lang="en-US" sz="1200" u="none" strike="noStrike" dirty="0">
                          <a:effectLst/>
                          <a:latin typeface="+mn-ea"/>
                          <a:ea typeface="+mn-ea"/>
                        </a:rPr>
                        <a:t>60</a:t>
                      </a:r>
                      <a:endParaRPr lang="zh-CN" sz="1200" b="0" i="0" u="none" strike="noStrike" dirty="0">
                        <a:solidFill>
                          <a:srgbClr val="000000"/>
                        </a:solidFill>
                        <a:effectLst/>
                        <a:latin typeface="+mn-ea"/>
                        <a:ea typeface="+mn-ea"/>
                      </a:endParaRPr>
                    </a:p>
                  </a:txBody>
                  <a:tcPr marL="8718" marR="8718" marT="8718" marB="0" anchor="ctr"/>
                </a:tc>
                <a:tc>
                  <a:txBody>
                    <a:bodyPr/>
                    <a:lstStyle/>
                    <a:p>
                      <a:pPr algn="ctr" fontAlgn="ctr"/>
                      <a:r>
                        <a:rPr lang="en-US" sz="1200" u="none" strike="noStrike" dirty="0">
                          <a:solidFill>
                            <a:srgbClr val="FF0000"/>
                          </a:solidFill>
                          <a:effectLst/>
                          <a:latin typeface="+mn-ea"/>
                          <a:ea typeface="+mn-ea"/>
                        </a:rPr>
                        <a:t>32</a:t>
                      </a:r>
                      <a:endParaRPr lang="zh-CN" sz="1200" b="0" i="0" u="none" strike="noStrike" dirty="0">
                        <a:solidFill>
                          <a:srgbClr val="FF0000"/>
                        </a:solidFill>
                        <a:effectLst/>
                        <a:latin typeface="+mn-ea"/>
                        <a:ea typeface="+mn-ea"/>
                      </a:endParaRPr>
                    </a:p>
                  </a:txBody>
                  <a:tcPr marL="8718" marR="8718" marT="8718" marB="0" anchor="ctr"/>
                </a:tc>
                <a:tc>
                  <a:txBody>
                    <a:bodyPr/>
                    <a:lstStyle/>
                    <a:p>
                      <a:pPr algn="l" fontAlgn="ctr"/>
                      <a:r>
                        <a:rPr lang="zh-CN" sz="1200" u="none" strike="noStrike">
                          <a:effectLst/>
                          <a:latin typeface="+mn-ea"/>
                          <a:ea typeface="+mn-ea"/>
                        </a:rPr>
                        <a:t>骨坏死</a:t>
                      </a:r>
                      <a:endParaRPr lang="zh-CN" sz="1200" b="0" i="0" u="none" strike="noStrike">
                        <a:solidFill>
                          <a:srgbClr val="000000"/>
                        </a:solidFill>
                        <a:effectLst/>
                        <a:latin typeface="+mn-ea"/>
                        <a:ea typeface="+mn-ea"/>
                      </a:endParaRPr>
                    </a:p>
                  </a:txBody>
                  <a:tcPr marL="8718" marR="8718" marT="8718" marB="0" anchor="ctr"/>
                </a:tc>
                <a:tc>
                  <a:txBody>
                    <a:bodyPr/>
                    <a:lstStyle/>
                    <a:p>
                      <a:pPr algn="ctr" fontAlgn="ctr"/>
                      <a:r>
                        <a:rPr lang="en-US" sz="1200" u="none" strike="noStrike" dirty="0">
                          <a:effectLst/>
                          <a:latin typeface="+mn-ea"/>
                          <a:ea typeface="+mn-ea"/>
                        </a:rPr>
                        <a:t>2700</a:t>
                      </a:r>
                      <a:endParaRPr lang="zh-CN" sz="1200" b="0" i="0" u="none" strike="noStrike" dirty="0">
                        <a:solidFill>
                          <a:srgbClr val="000000"/>
                        </a:solidFill>
                        <a:effectLst/>
                        <a:latin typeface="+mn-ea"/>
                        <a:ea typeface="+mn-ea"/>
                      </a:endParaRPr>
                    </a:p>
                  </a:txBody>
                  <a:tcPr marL="8718" marR="8718" marT="8718" marB="0" anchor="ctr"/>
                </a:tc>
                <a:tc>
                  <a:txBody>
                    <a:bodyPr/>
                    <a:lstStyle/>
                    <a:p>
                      <a:pPr algn="ctr" fontAlgn="ctr"/>
                      <a:r>
                        <a:rPr lang="en-US" sz="1200" u="none" strike="noStrike" dirty="0">
                          <a:effectLst/>
                          <a:latin typeface="+mn-ea"/>
                          <a:ea typeface="+mn-ea"/>
                        </a:rPr>
                        <a:t>60</a:t>
                      </a:r>
                      <a:endParaRPr lang="zh-CN" sz="1200" b="0" i="0" u="none" strike="noStrike" dirty="0">
                        <a:solidFill>
                          <a:srgbClr val="000000"/>
                        </a:solidFill>
                        <a:effectLst/>
                        <a:latin typeface="+mn-ea"/>
                        <a:ea typeface="+mn-ea"/>
                      </a:endParaRPr>
                    </a:p>
                  </a:txBody>
                  <a:tcPr marL="8718" marR="8718" marT="8718" marB="0" anchor="ctr"/>
                </a:tc>
              </a:tr>
            </a:tbl>
          </a:graphicData>
        </a:graphic>
      </p:graphicFrame>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KSO_WM_UNIT_TABLE_BEAUTIFY" val="smartTable{40cab046-5a0e-45d1-ae23-1fb2e6ab397b}"/>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流畅">
  <a:themeElements>
    <a:clrScheme name="流畅">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流畅">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流畅">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0</TotalTime>
  <Words>7872</Words>
  <Application>WPS 演示</Application>
  <PresentationFormat>全屏显示(4:3)</PresentationFormat>
  <Paragraphs>991</Paragraphs>
  <Slides>32</Slides>
  <Notes>33</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32</vt:i4>
      </vt:variant>
    </vt:vector>
  </HeadingPairs>
  <TitlesOfParts>
    <vt:vector size="46" baseType="lpstr">
      <vt:lpstr>Arial</vt:lpstr>
      <vt:lpstr>宋体</vt:lpstr>
      <vt:lpstr>Wingdings</vt:lpstr>
      <vt:lpstr>Wingdings 2</vt:lpstr>
      <vt:lpstr>Wingdings</vt:lpstr>
      <vt:lpstr>微软雅黑</vt:lpstr>
      <vt:lpstr>隶书</vt:lpstr>
      <vt:lpstr>Times New Roman</vt:lpstr>
      <vt:lpstr>Constantia</vt:lpstr>
      <vt:lpstr>Arial Unicode MS</vt:lpstr>
      <vt:lpstr>Calibri</vt:lpstr>
      <vt:lpstr>黑体</vt:lpstr>
      <vt:lpstr>隶书</vt:lpstr>
      <vt:lpstr>流畅</vt:lpstr>
      <vt:lpstr>六安市城乡居民 基本医疗保险和大病保险保障待遇实施办法解读</vt:lpstr>
      <vt:lpstr>PowerPoint 演示文稿</vt:lpstr>
      <vt:lpstr>PowerPoint 演示文稿</vt:lpstr>
      <vt:lpstr>    门诊</vt:lpstr>
      <vt:lpstr>   </vt:lpstr>
      <vt:lpstr>  </vt:lpstr>
      <vt:lpstr>    门诊</vt:lpstr>
      <vt:lpstr> </vt:lpstr>
      <vt:lpstr>附件1：六安市居民基本医保常见慢性病病种及限额 </vt:lpstr>
      <vt:lpstr>   门诊</vt:lpstr>
      <vt:lpstr>   </vt:lpstr>
      <vt:lpstr>   门诊</vt:lpstr>
      <vt:lpstr>   门诊</vt:lpstr>
      <vt:lpstr>门诊</vt:lpstr>
      <vt:lpstr>  普通住院</vt:lpstr>
      <vt:lpstr>PowerPoint 演示文稿</vt:lpstr>
      <vt:lpstr>   </vt:lpstr>
      <vt:lpstr>附件3：安徽省城乡居民基本医保和大病保险负面清单 </vt:lpstr>
      <vt:lpstr>  </vt:lpstr>
      <vt:lpstr>   </vt:lpstr>
      <vt:lpstr>  </vt:lpstr>
      <vt:lpstr>    （四）急诊急救住院和减起付线</vt:lpstr>
      <vt:lpstr>   </vt:lpstr>
      <vt:lpstr>  </vt:lpstr>
      <vt:lpstr>  </vt:lpstr>
      <vt:lpstr> （六）转诊转院</vt:lpstr>
      <vt:lpstr>  </vt:lpstr>
      <vt:lpstr>    意外伤害住院</vt:lpstr>
      <vt:lpstr>  </vt:lpstr>
      <vt:lpstr>   大病保险</vt:lpstr>
      <vt:lpstr>  </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全省统一城乡居民基本医保和大病保险保障待遇政策解读</dc:title>
  <dc:creator>Administrator</dc:creator>
  <cp:lastModifiedBy>天高云淡</cp:lastModifiedBy>
  <cp:revision>348</cp:revision>
  <dcterms:created xsi:type="dcterms:W3CDTF">2019-05-22T11:54:00Z</dcterms:created>
  <dcterms:modified xsi:type="dcterms:W3CDTF">2021-11-04T03:33:26Z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2052-11.1.0.11045</vt:lpwstr>
  </property>
  <property fmtid="{D5CDD505-2E9C-101B-9397-08002B2CF9AE}" pid="3" name="ICV">
    <vt:lpwstr>2590A9B0BA03420EA00959B0EFCFAD80</vt:lpwstr>
  </property>
</Properties>
</file>