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36"/>
  </p:handoutMasterIdLst>
  <p:sldIdLst>
    <p:sldId id="256" r:id="rId3"/>
    <p:sldId id="366" r:id="rId4"/>
    <p:sldId id="384" r:id="rId5"/>
    <p:sldId id="329" r:id="rId6"/>
    <p:sldId id="330" r:id="rId8"/>
    <p:sldId id="337" r:id="rId9"/>
    <p:sldId id="338" r:id="rId10"/>
    <p:sldId id="339" r:id="rId11"/>
    <p:sldId id="381" r:id="rId12"/>
    <p:sldId id="340" r:id="rId13"/>
    <p:sldId id="341" r:id="rId14"/>
    <p:sldId id="417" r:id="rId15"/>
    <p:sldId id="343" r:id="rId16"/>
    <p:sldId id="344" r:id="rId17"/>
    <p:sldId id="346" r:id="rId18"/>
    <p:sldId id="418" r:id="rId19"/>
    <p:sldId id="348" r:id="rId20"/>
    <p:sldId id="382" r:id="rId21"/>
    <p:sldId id="349" r:id="rId22"/>
    <p:sldId id="351" r:id="rId23"/>
    <p:sldId id="352" r:id="rId24"/>
    <p:sldId id="425" r:id="rId25"/>
    <p:sldId id="423" r:id="rId26"/>
    <p:sldId id="355" r:id="rId27"/>
    <p:sldId id="427" r:id="rId28"/>
    <p:sldId id="433" r:id="rId29"/>
    <p:sldId id="429" r:id="rId30"/>
    <p:sldId id="360" r:id="rId31"/>
    <p:sldId id="361" r:id="rId32"/>
    <p:sldId id="362" r:id="rId33"/>
    <p:sldId id="363" r:id="rId34"/>
    <p:sldId id="322"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0616F47B-327C-4221-924D-516EB94A3397}">
          <p14:sldIdLst>
            <p14:sldId id="256"/>
            <p14:sldId id="366"/>
            <p14:sldId id="384"/>
            <p14:sldId id="330"/>
            <p14:sldId id="337"/>
            <p14:sldId id="338"/>
            <p14:sldId id="339"/>
            <p14:sldId id="381"/>
            <p14:sldId id="340"/>
            <p14:sldId id="341"/>
            <p14:sldId id="417"/>
            <p14:sldId id="343"/>
            <p14:sldId id="344"/>
            <p14:sldId id="346"/>
            <p14:sldId id="418"/>
            <p14:sldId id="348"/>
            <p14:sldId id="382"/>
            <p14:sldId id="349"/>
            <p14:sldId id="351"/>
            <p14:sldId id="352"/>
            <p14:sldId id="425"/>
            <p14:sldId id="423"/>
            <p14:sldId id="355"/>
            <p14:sldId id="427"/>
            <p14:sldId id="433"/>
            <p14:sldId id="429"/>
            <p14:sldId id="360"/>
            <p14:sldId id="361"/>
            <p14:sldId id="362"/>
            <p14:sldId id="363"/>
            <p14:sldId id="329"/>
          </p14:sldIdLst>
        </p14:section>
        <p14:section name="无标题节" id="{4494AE64-30FA-4A56-BEBE-C0136F9EAD7D}">
          <p14:sldIdLst>
            <p14:sldId id="32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95028" autoAdjust="0"/>
  </p:normalViewPr>
  <p:slideViewPr>
    <p:cSldViewPr>
      <p:cViewPr>
        <p:scale>
          <a:sx n="80" d="100"/>
          <a:sy n="80" d="100"/>
        </p:scale>
        <p:origin x="-1140" y="204"/>
      </p:cViewPr>
      <p:guideLst>
        <p:guide orient="horz" pos="2159"/>
        <p:guide pos="2886"/>
      </p:guideLst>
    </p:cSldViewPr>
  </p:slideViewPr>
  <p:notesTextViewPr>
    <p:cViewPr>
      <p:scale>
        <a:sx n="100" d="100"/>
        <a:sy n="100" d="100"/>
      </p:scale>
      <p:origin x="0" y="0"/>
    </p:cViewPr>
  </p:notesTextViewPr>
  <p:sorterViewPr>
    <p:cViewPr>
      <p:scale>
        <a:sx n="150" d="100"/>
        <a:sy n="150" d="100"/>
      </p:scale>
      <p:origin x="0" y="231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2A7ECD-71C2-424C-9CD1-1EA32141F4A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3FEB69-34F2-4C52-AC01-31CC304778F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FEB69-34F2-4C52-AC01-31CC304778F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Date Placeholder 29"/>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19" name="Footer Placeholder 18"/>
          <p:cNvSpPr>
            <a:spLocks noGrp="1"/>
          </p:cNvSpPr>
          <p:nvPr>
            <p:ph type="ftr" sz="quarter" idx="11"/>
          </p:nvPr>
        </p:nvSpPr>
        <p:spPr/>
        <p:txBody>
          <a:bodyPr/>
          <a:lstStyle/>
          <a:p>
            <a:endParaRPr lang="zh-CN" altLang="en-US"/>
          </a:p>
        </p:txBody>
      </p:sp>
      <p:sp>
        <p:nvSpPr>
          <p:cNvPr id="27" name="Slide Number Placeholder 26"/>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Date Placeholder 3"/>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Date Placeholder 6"/>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Date Placeholder 2"/>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endParaRPr kumimoji="0" lang="zh-CN" altLang="en-US" smtClean="0"/>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4EC1B69-5F1D-40C9-AC57-E128EBF4F0B0}"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5" name="Date Placeholder 4"/>
          <p:cNvSpPr>
            <a:spLocks noGrp="1"/>
          </p:cNvSpPr>
          <p:nvPr>
            <p:ph type="dt" sz="half" idx="10"/>
          </p:nvPr>
        </p:nvSpPr>
        <p:spPr/>
        <p:txBody>
          <a:bodyPr/>
          <a:lstStyle/>
          <a:p>
            <a:fld id="{78F48548-0234-4EA8-A3B0-CDC7F80B4D3B}"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a:xfrm>
            <a:off x="8077200" y="6356350"/>
            <a:ext cx="609600" cy="365125"/>
          </a:xfrm>
        </p:spPr>
        <p:txBody>
          <a:bodyPr/>
          <a:lstStyle/>
          <a:p>
            <a:fld id="{44EC1B69-5F1D-40C9-AC57-E128EBF4F0B0}" type="slidenum">
              <a:rPr lang="zh-CN" altLang="en-US" smtClean="0"/>
            </a:fld>
            <a:endParaRPr lang="zh-CN"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F48548-0234-4EA8-A3B0-CDC7F80B4D3B}" type="datetimeFigureOut">
              <a:rPr lang="zh-CN" altLang="en-US" smtClean="0"/>
            </a:fld>
            <a:endParaRPr lang="zh-CN"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EC1B69-5F1D-40C9-AC57-E128EBF4F0B0}" type="slidenum">
              <a:rPr lang="zh-CN" altLang="en-US" smtClean="0"/>
            </a:fld>
            <a:endParaRPr lang="zh-CN" altLang="en-US"/>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7504" y="1772816"/>
            <a:ext cx="9036496" cy="2404864"/>
          </a:xfrm>
        </p:spPr>
        <p:txBody>
          <a:bodyPr>
            <a:noAutofit/>
          </a:bodyPr>
          <a:lstStyle/>
          <a:p>
            <a:pPr algn="ctr"/>
            <a:r>
              <a:rPr lang="zh-CN" altLang="en-US" sz="4600" dirty="0" smtClean="0">
                <a:solidFill>
                  <a:schemeClr val="tx1"/>
                </a:solidFill>
                <a:latin typeface="微软雅黑" panose="020B0503020204020204" pitchFamily="34" charset="-122"/>
                <a:ea typeface="微软雅黑" panose="020B0503020204020204" pitchFamily="34" charset="-122"/>
              </a:rPr>
              <a:t>六安市</a:t>
            </a:r>
            <a:r>
              <a:rPr lang="zh-CN" altLang="en-US" sz="4600" dirty="0">
                <a:solidFill>
                  <a:schemeClr val="tx1"/>
                </a:solidFill>
                <a:latin typeface="微软雅黑" panose="020B0503020204020204" pitchFamily="34" charset="-122"/>
                <a:ea typeface="微软雅黑" panose="020B0503020204020204" pitchFamily="34" charset="-122"/>
              </a:rPr>
              <a:t>城</a:t>
            </a:r>
            <a:r>
              <a:rPr lang="zh-CN" altLang="en-US" sz="4600" dirty="0" smtClean="0">
                <a:solidFill>
                  <a:schemeClr val="tx1"/>
                </a:solidFill>
                <a:latin typeface="微软雅黑" panose="020B0503020204020204" pitchFamily="34" charset="-122"/>
                <a:ea typeface="微软雅黑" panose="020B0503020204020204" pitchFamily="34" charset="-122"/>
              </a:rPr>
              <a:t>乡居民</a:t>
            </a:r>
            <a:br>
              <a:rPr lang="en-US" altLang="zh-CN" sz="4600" dirty="0" smtClean="0">
                <a:solidFill>
                  <a:schemeClr val="tx1"/>
                </a:solidFill>
                <a:latin typeface="微软雅黑" panose="020B0503020204020204" pitchFamily="34" charset="-122"/>
                <a:ea typeface="微软雅黑" panose="020B0503020204020204" pitchFamily="34" charset="-122"/>
              </a:rPr>
            </a:br>
            <a:r>
              <a:rPr lang="zh-CN" altLang="en-US" sz="4600" dirty="0" smtClean="0">
                <a:solidFill>
                  <a:schemeClr val="tx1"/>
                </a:solidFill>
                <a:latin typeface="微软雅黑" panose="020B0503020204020204" pitchFamily="34" charset="-122"/>
                <a:ea typeface="微软雅黑" panose="020B0503020204020204" pitchFamily="34" charset="-122"/>
              </a:rPr>
              <a:t>基本</a:t>
            </a:r>
            <a:r>
              <a:rPr lang="zh-CN" altLang="en-US" sz="4600" dirty="0">
                <a:solidFill>
                  <a:schemeClr val="tx1"/>
                </a:solidFill>
                <a:latin typeface="微软雅黑" panose="020B0503020204020204" pitchFamily="34" charset="-122"/>
                <a:ea typeface="微软雅黑" panose="020B0503020204020204" pitchFamily="34" charset="-122"/>
              </a:rPr>
              <a:t>医疗保险和大病</a:t>
            </a:r>
            <a:r>
              <a:rPr lang="zh-CN" altLang="en-US" sz="4600" dirty="0" smtClean="0">
                <a:solidFill>
                  <a:schemeClr val="tx1"/>
                </a:solidFill>
                <a:latin typeface="微软雅黑" panose="020B0503020204020204" pitchFamily="34" charset="-122"/>
                <a:ea typeface="微软雅黑" panose="020B0503020204020204" pitchFamily="34" charset="-122"/>
              </a:rPr>
              <a:t>保险保障待遇实施办法解读</a:t>
            </a:r>
            <a:endParaRPr lang="zh-CN" altLang="en-US" sz="4600" dirty="0">
              <a:solidFill>
                <a:schemeClr val="tx1"/>
              </a:solidFill>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a:xfrm>
            <a:off x="539552" y="4869160"/>
            <a:ext cx="7854696" cy="1152128"/>
          </a:xfrm>
        </p:spPr>
        <p:txBody>
          <a:bodyPr>
            <a:normAutofit/>
          </a:bodyPr>
          <a:lstStyle/>
          <a:p>
            <a:pPr algn="ctr"/>
            <a:r>
              <a:rPr lang="zh-CN" altLang="en-US" sz="2400" dirty="0" smtClean="0">
                <a:solidFill>
                  <a:srgbClr val="FFFF00"/>
                </a:solidFill>
                <a:latin typeface="+mj-ea"/>
                <a:ea typeface="+mj-ea"/>
              </a:rPr>
              <a:t>裕安区医保局 </a:t>
            </a:r>
            <a:endParaRPr lang="en-US" altLang="zh-CN" sz="2400" dirty="0" smtClean="0">
              <a:solidFill>
                <a:srgbClr val="FFFF00"/>
              </a:solidFill>
              <a:latin typeface="+mj-ea"/>
              <a:ea typeface="+mj-ea"/>
            </a:endParaRPr>
          </a:p>
          <a:p>
            <a:pPr algn="ctr"/>
            <a:r>
              <a:rPr lang="en-US" altLang="zh-CN" sz="2400" dirty="0" smtClean="0">
                <a:solidFill>
                  <a:srgbClr val="FFFF00"/>
                </a:solidFill>
                <a:latin typeface="微软雅黑" panose="020B0503020204020204" pitchFamily="34" charset="-122"/>
                <a:ea typeface="微软雅黑" panose="020B0503020204020204" pitchFamily="34" charset="-122"/>
              </a:rPr>
              <a:t>2021</a:t>
            </a:r>
            <a:r>
              <a:rPr lang="zh-CN" altLang="en-US" sz="2400" dirty="0" smtClean="0">
                <a:solidFill>
                  <a:srgbClr val="FFFF00"/>
                </a:solidFill>
                <a:latin typeface="微软雅黑" panose="020B0503020204020204" pitchFamily="34" charset="-122"/>
                <a:ea typeface="微软雅黑" panose="020B0503020204020204" pitchFamily="34" charset="-122"/>
              </a:rPr>
              <a:t>年</a:t>
            </a:r>
            <a:r>
              <a:rPr lang="en-US" altLang="zh-CN" sz="2400" dirty="0" smtClean="0">
                <a:solidFill>
                  <a:srgbClr val="FFFF00"/>
                </a:solidFill>
                <a:latin typeface="微软雅黑" panose="020B0503020204020204" pitchFamily="34" charset="-122"/>
                <a:ea typeface="微软雅黑" panose="020B0503020204020204" pitchFamily="34" charset="-122"/>
              </a:rPr>
              <a:t>11</a:t>
            </a:r>
            <a:r>
              <a:rPr lang="zh-CN" altLang="en-US" sz="2400" dirty="0" smtClean="0">
                <a:solidFill>
                  <a:srgbClr val="FFFF00"/>
                </a:solidFill>
                <a:latin typeface="微软雅黑" panose="020B0503020204020204" pitchFamily="34" charset="-122"/>
                <a:ea typeface="微软雅黑" panose="020B0503020204020204" pitchFamily="34" charset="-122"/>
              </a:rPr>
              <a:t>月</a:t>
            </a:r>
            <a:endParaRPr lang="zh-CN" altLang="en-US" sz="2400" dirty="0">
              <a:solidFill>
                <a:srgbClr val="FFFF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42957" y="1844824"/>
            <a:ext cx="8229600" cy="4752528"/>
          </a:xfrm>
          <a:prstGeom prst="rect">
            <a:avLst/>
          </a:prstGeom>
        </p:spPr>
        <p:txBody>
          <a:bodyPr vert="horz">
            <a:normAutofit fontScale="85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b="1" dirty="0">
                <a:latin typeface="微软雅黑" panose="020B0503020204020204" pitchFamily="34" charset="-122"/>
                <a:ea typeface="微软雅黑" panose="020B0503020204020204" pitchFamily="34" charset="-122"/>
              </a:rPr>
              <a:t>第九条</a:t>
            </a:r>
            <a:r>
              <a:rPr lang="en-US" altLang="zh-CN"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省内医疗机构发生的特殊慢性病门诊医药费用按当次就诊医疗机构普通住院政策报销，年度内按就诊最高类别医疗机构计算</a:t>
            </a:r>
            <a:r>
              <a:rPr lang="en-US" altLang="zh-CN" dirty="0">
                <a:latin typeface="微软雅黑" panose="020B0503020204020204" pitchFamily="34" charset="-122"/>
                <a:ea typeface="微软雅黑" panose="020B0503020204020204" pitchFamily="34" charset="-122"/>
              </a:rPr>
              <a:t>1</a:t>
            </a:r>
            <a:r>
              <a:rPr lang="zh-CN" altLang="zh-CN" dirty="0">
                <a:latin typeface="微软雅黑" panose="020B0503020204020204" pitchFamily="34" charset="-122"/>
                <a:ea typeface="微软雅黑" panose="020B0503020204020204" pitchFamily="34" charset="-122"/>
              </a:rPr>
              <a:t>次起付线。特殊慢性病病种范围（见附件</a:t>
            </a:r>
            <a:r>
              <a:rPr lang="en-US" altLang="zh-CN" dirty="0">
                <a:latin typeface="微软雅黑" panose="020B0503020204020204" pitchFamily="34" charset="-122"/>
                <a:ea typeface="微软雅黑" panose="020B0503020204020204" pitchFamily="34" charset="-122"/>
              </a:rPr>
              <a:t>2</a:t>
            </a:r>
            <a:r>
              <a:rPr lang="zh-CN" altLang="zh-CN" dirty="0">
                <a:latin typeface="微软雅黑" panose="020B0503020204020204" pitchFamily="34" charset="-122"/>
                <a:ea typeface="微软雅黑" panose="020B0503020204020204" pitchFamily="34" charset="-122"/>
              </a:rPr>
              <a:t>）。</a:t>
            </a:r>
            <a:endParaRPr lang="zh-CN" altLang="zh-CN" dirty="0">
              <a:latin typeface="微软雅黑" panose="020B0503020204020204" pitchFamily="34" charset="-122"/>
              <a:ea typeface="微软雅黑" panose="020B0503020204020204" pitchFamily="34" charset="-122"/>
            </a:endParaRPr>
          </a:p>
          <a:p>
            <a:r>
              <a:rPr lang="zh-CN" altLang="zh-CN" dirty="0">
                <a:latin typeface="微软雅黑" panose="020B0503020204020204" pitchFamily="34" charset="-122"/>
                <a:ea typeface="微软雅黑" panose="020B0503020204020204" pitchFamily="34" charset="-122"/>
              </a:rPr>
              <a:t>省外医疗机构发生的特殊慢性病门诊医药费用参照执行。</a:t>
            </a:r>
            <a:endParaRPr lang="zh-CN" altLang="zh-CN" dirty="0">
              <a:latin typeface="微软雅黑" panose="020B0503020204020204" pitchFamily="34" charset="-122"/>
              <a:ea typeface="微软雅黑" panose="020B0503020204020204" pitchFamily="34" charset="-122"/>
            </a:endParaRPr>
          </a:p>
          <a:p>
            <a:r>
              <a:rPr lang="zh-CN" altLang="zh-CN" b="1" dirty="0">
                <a:latin typeface="微软雅黑" panose="020B0503020204020204" pitchFamily="34" charset="-122"/>
                <a:ea typeface="微软雅黑" panose="020B0503020204020204" pitchFamily="34" charset="-122"/>
              </a:rPr>
              <a:t>第十条</a:t>
            </a:r>
            <a:r>
              <a:rPr lang="en-US" altLang="zh-CN"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特殊慢性病门诊政策范围内医药费用是指与病种相关，且符合“两个目录”规定的用药、诊疗要求的费用。</a:t>
            </a:r>
            <a:endParaRPr lang="zh-CN" altLang="zh-CN" dirty="0">
              <a:latin typeface="微软雅黑" panose="020B0503020204020204" pitchFamily="34" charset="-122"/>
              <a:ea typeface="微软雅黑" panose="020B0503020204020204" pitchFamily="34" charset="-122"/>
            </a:endParaRPr>
          </a:p>
          <a:p>
            <a:r>
              <a:rPr lang="zh-CN" altLang="zh-CN" b="1" dirty="0">
                <a:latin typeface="微软雅黑" panose="020B0503020204020204" pitchFamily="34" charset="-122"/>
                <a:ea typeface="微软雅黑" panose="020B0503020204020204" pitchFamily="34" charset="-122"/>
              </a:rPr>
              <a:t>第十一条</a:t>
            </a:r>
            <a:r>
              <a:rPr lang="en-US" altLang="zh-CN"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为满足特殊慢性病治疗需要及国家谈判药品供应保障，原则上各县区可确定</a:t>
            </a:r>
            <a:r>
              <a:rPr lang="en-US" altLang="zh-CN" dirty="0">
                <a:latin typeface="微软雅黑" panose="020B0503020204020204" pitchFamily="34" charset="-122"/>
                <a:ea typeface="微软雅黑" panose="020B0503020204020204" pitchFamily="34" charset="-122"/>
              </a:rPr>
              <a:t>1—2</a:t>
            </a:r>
            <a:r>
              <a:rPr lang="zh-CN" altLang="zh-CN" dirty="0">
                <a:latin typeface="微软雅黑" panose="020B0503020204020204" pitchFamily="34" charset="-122"/>
                <a:ea typeface="微软雅黑" panose="020B0503020204020204" pitchFamily="34" charset="-122"/>
              </a:rPr>
              <a:t>家符合条件的定点零售药店，提供门诊购药、直接结算服务。金安区、裕安区定点零售药店由市医疗保障局统一确定，其他县区零售药店由县区医疗保障局确定，报市医疗保障局备案。</a:t>
            </a:r>
            <a:endParaRPr lang="zh-CN" altLang="zh-CN" dirty="0">
              <a:latin typeface="微软雅黑" panose="020B0503020204020204" pitchFamily="34" charset="-122"/>
              <a:ea typeface="微软雅黑" panose="020B0503020204020204" pitchFamily="34" charset="-122"/>
            </a:endParaRPr>
          </a:p>
          <a:p>
            <a:r>
              <a:rPr lang="zh-CN" altLang="zh-CN" b="1" dirty="0">
                <a:latin typeface="微软雅黑" panose="020B0503020204020204" pitchFamily="34" charset="-122"/>
                <a:ea typeface="微软雅黑" panose="020B0503020204020204" pitchFamily="34" charset="-122"/>
              </a:rPr>
              <a:t>第十二条</a:t>
            </a:r>
            <a:r>
              <a:rPr lang="en-US" altLang="zh-CN"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人工器官移植术后抗排异治疗、尿毒症透析治疗的患者，暂继续执行现行政策。</a:t>
            </a:r>
            <a:endParaRPr lang="zh-CN" altLang="zh-CN" dirty="0">
              <a:latin typeface="微软雅黑" panose="020B0503020204020204" pitchFamily="34" charset="-122"/>
              <a:ea typeface="微软雅黑" panose="020B0503020204020204" pitchFamily="34" charset="-122"/>
            </a:endParaRPr>
          </a:p>
          <a:p>
            <a:pPr>
              <a:buFont typeface="Wingdings 2"/>
              <a:buNone/>
            </a:pPr>
            <a:endParaRPr lang="zh-CN" altLang="en-US" dirty="0"/>
          </a:p>
        </p:txBody>
      </p:sp>
      <p:sp>
        <p:nvSpPr>
          <p:cNvPr id="6" name="标题 1"/>
          <p:cNvSpPr txBox="1"/>
          <p:nvPr/>
        </p:nvSpPr>
        <p:spPr>
          <a:xfrm>
            <a:off x="684017" y="1340172"/>
            <a:ext cx="8034716" cy="398055"/>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sz="18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3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 三）、特殊慢性病门诊</a:t>
            </a:r>
            <a:endParaRPr lang="zh-CN" altLang="en-US" sz="23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r>
              <a:rPr lang="zh-CN" altLang="en-US" sz="3600" b="1" dirty="0" smtClean="0">
                <a:solidFill>
                  <a:srgbClr val="00B050"/>
                </a:solidFill>
                <a:latin typeface="+mj-ea"/>
              </a:rPr>
              <a:t>门诊</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3688" y="2636912"/>
            <a:ext cx="8229600" cy="5184576"/>
          </a:xfrm>
        </p:spPr>
        <p:txBody>
          <a:bodyPr>
            <a:normAutofit/>
          </a:bodyPr>
          <a:lstStyle/>
          <a:p>
            <a:pPr marL="0" indent="0" algn="ctr">
              <a:buNone/>
            </a:pPr>
            <a:endParaRPr lang="zh-CN" altLang="zh-CN" dirty="0" smtClean="0">
              <a:latin typeface="隶书" pitchFamily="49" charset="-122"/>
              <a:ea typeface="隶书" pitchFamily="49" charset="-122"/>
            </a:endParaRPr>
          </a:p>
          <a:p>
            <a:pPr>
              <a:buNone/>
            </a:pPr>
            <a:endParaRPr lang="zh-CN" altLang="en-US" dirty="0"/>
          </a:p>
        </p:txBody>
      </p:sp>
      <p:sp>
        <p:nvSpPr>
          <p:cNvPr id="4" name="内容占位符 2"/>
          <p:cNvSpPr txBox="1"/>
          <p:nvPr/>
        </p:nvSpPr>
        <p:spPr>
          <a:xfrm>
            <a:off x="395605" y="620395"/>
            <a:ext cx="8517890" cy="5746115"/>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None/>
            </a:pP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特慢病</a:t>
            </a: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把握要点：办法第</a:t>
            </a:r>
            <a:r>
              <a:rPr lang="en-US" altLang="zh-CN"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9</a:t>
            </a: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至第</a:t>
            </a:r>
            <a:r>
              <a:rPr lang="en-US" altLang="zh-CN"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12</a:t>
            </a: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条</a:t>
            </a:r>
            <a:endParaRPr lang="en-US" altLang="zh-CN" sz="19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pPr lvl="0"/>
            <a:endParaRPr lang="en-US" altLang="zh-CN" sz="1900" dirty="0" smtClean="0">
              <a:latin typeface="微软雅黑" panose="020B0503020204020204" pitchFamily="34" charset="-122"/>
              <a:ea typeface="微软雅黑" panose="020B0503020204020204" pitchFamily="34" charset="-122"/>
            </a:endParaRPr>
          </a:p>
          <a:p>
            <a:pPr lvl="0"/>
            <a:r>
              <a:rPr lang="en-US" altLang="zh-CN" sz="1900" dirty="0" smtClean="0">
                <a:latin typeface="微软雅黑" panose="020B0503020204020204" pitchFamily="34" charset="-122"/>
                <a:ea typeface="微软雅黑" panose="020B0503020204020204" pitchFamily="34" charset="-122"/>
              </a:rPr>
              <a:t>1、</a:t>
            </a:r>
            <a:r>
              <a:rPr lang="zh-CN" altLang="zh-CN" sz="1900" dirty="0" smtClean="0">
                <a:latin typeface="微软雅黑" panose="020B0503020204020204" pitchFamily="34" charset="-122"/>
                <a:ea typeface="微软雅黑" panose="020B0503020204020204" pitchFamily="34" charset="-122"/>
              </a:rPr>
              <a:t>特殊</a:t>
            </a:r>
            <a:r>
              <a:rPr lang="zh-CN" altLang="zh-CN" sz="1900" dirty="0">
                <a:latin typeface="微软雅黑" panose="020B0503020204020204" pitchFamily="34" charset="-122"/>
                <a:ea typeface="微软雅黑" panose="020B0503020204020204" pitchFamily="34" charset="-122"/>
              </a:rPr>
              <a:t>慢性病病种</a:t>
            </a:r>
            <a:r>
              <a:rPr lang="en-US" altLang="zh-CN" sz="1900" dirty="0">
                <a:latin typeface="微软雅黑" panose="020B0503020204020204" pitchFamily="34" charset="-122"/>
                <a:ea typeface="微软雅黑" panose="020B0503020204020204" pitchFamily="34" charset="-122"/>
              </a:rPr>
              <a:t>23</a:t>
            </a:r>
            <a:r>
              <a:rPr lang="zh-CN" altLang="zh-CN" sz="1900" dirty="0">
                <a:latin typeface="微软雅黑" panose="020B0503020204020204" pitchFamily="34" charset="-122"/>
                <a:ea typeface="微软雅黑" panose="020B0503020204020204" pitchFamily="34" charset="-122"/>
              </a:rPr>
              <a:t>个，再生障碍性贫血、白血病、恶性肿瘤（放化疗）、慢性肾衰竭（尿毒症期）、器官移植术后（抗排异治疗）</a:t>
            </a:r>
            <a:r>
              <a:rPr lang="zh-CN" altLang="zh-CN" sz="1900" dirty="0" smtClean="0">
                <a:latin typeface="微软雅黑" panose="020B0503020204020204" pitchFamily="34" charset="-122"/>
                <a:ea typeface="微软雅黑" panose="020B0503020204020204" pitchFamily="34" charset="-122"/>
              </a:rPr>
              <a:t>等</a:t>
            </a:r>
            <a:r>
              <a:rPr lang="zh-CN" altLang="en-US" sz="1900" dirty="0">
                <a:latin typeface="微软雅黑" panose="020B0503020204020204" pitchFamily="34" charset="-122"/>
                <a:ea typeface="微软雅黑" panose="020B0503020204020204" pitchFamily="34" charset="-122"/>
              </a:rPr>
              <a:t>。</a:t>
            </a:r>
            <a:endParaRPr lang="zh-CN" altLang="zh-CN" sz="1900" dirty="0">
              <a:latin typeface="微软雅黑" panose="020B0503020204020204" pitchFamily="34" charset="-122"/>
              <a:ea typeface="微软雅黑" panose="020B0503020204020204" pitchFamily="34" charset="-122"/>
            </a:endParaRPr>
          </a:p>
          <a:p>
            <a:pPr lvl="0"/>
            <a:r>
              <a:rPr lang="en-US" altLang="zh-CN" sz="1900" dirty="0" smtClean="0">
                <a:latin typeface="微软雅黑" panose="020B0503020204020204" pitchFamily="34" charset="-122"/>
                <a:ea typeface="微软雅黑" panose="020B0503020204020204" pitchFamily="34" charset="-122"/>
              </a:rPr>
              <a:t>2、</a:t>
            </a:r>
            <a:r>
              <a:rPr lang="zh-CN" altLang="zh-CN" sz="1900" dirty="0" smtClean="0">
                <a:latin typeface="微软雅黑" panose="020B0503020204020204" pitchFamily="34" charset="-122"/>
                <a:ea typeface="微软雅黑" panose="020B0503020204020204" pitchFamily="34" charset="-122"/>
              </a:rPr>
              <a:t>医药费</a:t>
            </a:r>
            <a:r>
              <a:rPr lang="zh-CN" altLang="zh-CN" sz="1900" dirty="0">
                <a:latin typeface="微软雅黑" panose="020B0503020204020204" pitchFamily="34" charset="-122"/>
                <a:ea typeface="微软雅黑" panose="020B0503020204020204" pitchFamily="34" charset="-122"/>
              </a:rPr>
              <a:t>用是指与病种相关，且符合“两个目录”规定的用药、诊疗要求的费用。</a:t>
            </a:r>
            <a:endParaRPr lang="zh-CN" altLang="zh-CN" sz="1900" dirty="0">
              <a:latin typeface="微软雅黑" panose="020B0503020204020204" pitchFamily="34" charset="-122"/>
              <a:ea typeface="微软雅黑" panose="020B0503020204020204" pitchFamily="34" charset="-122"/>
            </a:endParaRPr>
          </a:p>
          <a:p>
            <a:pPr lvl="0"/>
            <a:r>
              <a:rPr lang="en-US" altLang="zh-CN" sz="1900" dirty="0" smtClean="0">
                <a:latin typeface="微软雅黑" panose="020B0503020204020204" pitchFamily="34" charset="-122"/>
                <a:ea typeface="微软雅黑" panose="020B0503020204020204" pitchFamily="34" charset="-122"/>
              </a:rPr>
              <a:t>3、</a:t>
            </a:r>
            <a:r>
              <a:rPr lang="zh-CN" altLang="zh-CN" sz="1900" dirty="0" smtClean="0">
                <a:latin typeface="微软雅黑" panose="020B0503020204020204" pitchFamily="34" charset="-122"/>
                <a:ea typeface="微软雅黑" panose="020B0503020204020204" pitchFamily="34" charset="-122"/>
              </a:rPr>
              <a:t>按</a:t>
            </a:r>
            <a:r>
              <a:rPr lang="zh-CN" altLang="zh-CN" sz="1900" dirty="0">
                <a:latin typeface="微软雅黑" panose="020B0503020204020204" pitchFamily="34" charset="-122"/>
                <a:ea typeface="微软雅黑" panose="020B0503020204020204" pitchFamily="34" charset="-122"/>
              </a:rPr>
              <a:t>当次就诊医疗机构普通住院政策报销，年度内按就诊</a:t>
            </a:r>
            <a:r>
              <a:rPr lang="zh-CN" altLang="zh-CN" sz="1900" u="sng" dirty="0">
                <a:solidFill>
                  <a:srgbClr val="FF0000"/>
                </a:solidFill>
                <a:latin typeface="微软雅黑" panose="020B0503020204020204" pitchFamily="34" charset="-122"/>
                <a:ea typeface="微软雅黑" panose="020B0503020204020204" pitchFamily="34" charset="-122"/>
              </a:rPr>
              <a:t>最高类别医疗机构计算</a:t>
            </a:r>
            <a:r>
              <a:rPr lang="en-US" altLang="zh-CN" sz="1900" u="sng" dirty="0">
                <a:solidFill>
                  <a:srgbClr val="FF0000"/>
                </a:solidFill>
                <a:latin typeface="微软雅黑" panose="020B0503020204020204" pitchFamily="34" charset="-122"/>
                <a:ea typeface="微软雅黑" panose="020B0503020204020204" pitchFamily="34" charset="-122"/>
              </a:rPr>
              <a:t>1</a:t>
            </a:r>
            <a:r>
              <a:rPr lang="zh-CN" altLang="zh-CN" sz="1900" u="sng" dirty="0">
                <a:solidFill>
                  <a:srgbClr val="FF0000"/>
                </a:solidFill>
                <a:latin typeface="微软雅黑" panose="020B0503020204020204" pitchFamily="34" charset="-122"/>
                <a:ea typeface="微软雅黑" panose="020B0503020204020204" pitchFamily="34" charset="-122"/>
              </a:rPr>
              <a:t>次起付线</a:t>
            </a:r>
            <a:r>
              <a:rPr lang="zh-CN" altLang="zh-CN" sz="1900" dirty="0">
                <a:latin typeface="微软雅黑" panose="020B0503020204020204" pitchFamily="34" charset="-122"/>
                <a:ea typeface="微软雅黑" panose="020B0503020204020204" pitchFamily="34" charset="-122"/>
              </a:rPr>
              <a:t>。</a:t>
            </a:r>
            <a:endParaRPr lang="zh-CN" altLang="zh-CN" sz="1900" dirty="0">
              <a:latin typeface="微软雅黑" panose="020B0503020204020204" pitchFamily="34" charset="-122"/>
              <a:ea typeface="微软雅黑" panose="020B0503020204020204" pitchFamily="34" charset="-122"/>
            </a:endParaRPr>
          </a:p>
          <a:p>
            <a:r>
              <a:rPr lang="en-US" altLang="zh-CN" sz="1900" dirty="0">
                <a:latin typeface="微软雅黑" panose="020B0503020204020204" pitchFamily="34" charset="-122"/>
                <a:ea typeface="微软雅黑" panose="020B0503020204020204" pitchFamily="34" charset="-122"/>
              </a:rPr>
              <a:t>4</a:t>
            </a:r>
            <a:r>
              <a:rPr lang="zh-CN" altLang="zh-CN" sz="1900" dirty="0">
                <a:latin typeface="微软雅黑" panose="020B0503020204020204" pitchFamily="34" charset="-122"/>
                <a:ea typeface="微软雅黑" panose="020B0503020204020204" pitchFamily="34" charset="-122"/>
              </a:rPr>
              <a:t>、参保居民在省内、外医疗机构发生的特殊慢性病合规费用按住院政策报销。 </a:t>
            </a:r>
            <a:endParaRPr lang="zh-CN" altLang="zh-CN" sz="1900" dirty="0">
              <a:latin typeface="微软雅黑" panose="020B0503020204020204" pitchFamily="34" charset="-122"/>
              <a:ea typeface="微软雅黑" panose="020B0503020204020204" pitchFamily="34" charset="-122"/>
            </a:endParaRPr>
          </a:p>
          <a:p>
            <a:r>
              <a:rPr lang="en-US" altLang="zh-CN" sz="1900" dirty="0">
                <a:latin typeface="微软雅黑" panose="020B0503020204020204" pitchFamily="34" charset="-122"/>
                <a:ea typeface="微软雅黑" panose="020B0503020204020204" pitchFamily="34" charset="-122"/>
              </a:rPr>
              <a:t>5</a:t>
            </a:r>
            <a:r>
              <a:rPr lang="zh-CN" altLang="zh-CN" sz="1900" dirty="0">
                <a:latin typeface="微软雅黑" panose="020B0503020204020204" pitchFamily="34" charset="-122"/>
                <a:ea typeface="微软雅黑" panose="020B0503020204020204" pitchFamily="34" charset="-122"/>
              </a:rPr>
              <a:t>、人工器官移植术后抗排异治疗、尿毒症透析治疗</a:t>
            </a:r>
            <a:r>
              <a:rPr lang="en-US" altLang="zh-CN" sz="1900" dirty="0">
                <a:latin typeface="微软雅黑" panose="020B0503020204020204" pitchFamily="34" charset="-122"/>
                <a:ea typeface="微软雅黑" panose="020B0503020204020204" pitchFamily="34" charset="-122"/>
              </a:rPr>
              <a:t>2</a:t>
            </a:r>
            <a:r>
              <a:rPr lang="zh-CN" altLang="en-US" sz="1900" dirty="0">
                <a:latin typeface="微软雅黑" panose="020B0503020204020204" pitchFamily="34" charset="-122"/>
                <a:ea typeface="微软雅黑" panose="020B0503020204020204" pitchFamily="34" charset="-122"/>
              </a:rPr>
              <a:t>个</a:t>
            </a:r>
            <a:r>
              <a:rPr lang="zh-CN" altLang="zh-CN" sz="1900" dirty="0">
                <a:latin typeface="微软雅黑" panose="020B0503020204020204" pitchFamily="34" charset="-122"/>
                <a:ea typeface="微软雅黑" panose="020B0503020204020204" pitchFamily="34" charset="-122"/>
              </a:rPr>
              <a:t>特殊慢性病</a:t>
            </a:r>
            <a:r>
              <a:rPr lang="zh-CN" altLang="zh-CN" sz="1900" dirty="0">
                <a:solidFill>
                  <a:schemeClr val="tx1"/>
                </a:solidFill>
                <a:latin typeface="微软雅黑" panose="020B0503020204020204" pitchFamily="34" charset="-122"/>
                <a:ea typeface="微软雅黑" panose="020B0503020204020204" pitchFamily="34" charset="-122"/>
              </a:rPr>
              <a:t>报销比例</a:t>
            </a:r>
            <a:r>
              <a:rPr lang="en-US" altLang="zh-CN" sz="1900" u="sng" dirty="0">
                <a:solidFill>
                  <a:srgbClr val="FF0000"/>
                </a:solidFill>
                <a:latin typeface="微软雅黑" panose="020B0503020204020204" pitchFamily="34" charset="-122"/>
                <a:ea typeface="微软雅黑" panose="020B0503020204020204" pitchFamily="34" charset="-122"/>
              </a:rPr>
              <a:t>85%</a:t>
            </a:r>
            <a:r>
              <a:rPr lang="zh-CN" altLang="zh-CN" sz="1900" dirty="0">
                <a:latin typeface="微软雅黑" panose="020B0503020204020204" pitchFamily="34" charset="-122"/>
                <a:ea typeface="微软雅黑" panose="020B0503020204020204" pitchFamily="34" charset="-122"/>
              </a:rPr>
              <a:t>。</a:t>
            </a:r>
            <a:endParaRPr lang="zh-CN" altLang="zh-CN" sz="1900" dirty="0">
              <a:latin typeface="微软雅黑" panose="020B0503020204020204" pitchFamily="34" charset="-122"/>
              <a:ea typeface="微软雅黑" panose="020B0503020204020204" pitchFamily="34" charset="-122"/>
            </a:endParaRPr>
          </a:p>
          <a:p>
            <a:pPr algn="ctr">
              <a:buNone/>
            </a:pPr>
            <a:endParaRPr lang="zh-CN" altLang="zh-CN" sz="1500" dirty="0">
              <a:latin typeface="微软雅黑" panose="020B0503020204020204" pitchFamily="34" charset="-122"/>
              <a:ea typeface="微软雅黑" panose="020B0503020204020204" pitchFamily="34" charset="-122"/>
            </a:endParaRPr>
          </a:p>
        </p:txBody>
      </p:sp>
      <p:sp>
        <p:nvSpPr>
          <p:cNvPr id="6"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39782" y="1844824"/>
            <a:ext cx="8229600" cy="475252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Font typeface="Wingdings 2"/>
              <a:buNone/>
            </a:pPr>
            <a:r>
              <a:rPr lang="zh-CN" altLang="zh-CN" b="1" dirty="0">
                <a:latin typeface="微软雅黑" panose="020B0503020204020204" pitchFamily="34" charset="-122"/>
                <a:ea typeface="微软雅黑" panose="020B0503020204020204" pitchFamily="34" charset="-122"/>
                <a:sym typeface="+mn-ea"/>
              </a:rPr>
              <a:t>第十三条</a:t>
            </a:r>
            <a:r>
              <a:rPr lang="en-US" altLang="zh-CN" dirty="0">
                <a:latin typeface="微软雅黑" panose="020B0503020204020204" pitchFamily="34" charset="-122"/>
                <a:ea typeface="微软雅黑" panose="020B0503020204020204" pitchFamily="34" charset="-122"/>
                <a:sym typeface="+mn-ea"/>
              </a:rPr>
              <a:t>   </a:t>
            </a:r>
            <a:r>
              <a:rPr lang="zh-CN" altLang="zh-CN" dirty="0">
                <a:latin typeface="微软雅黑" panose="020B0503020204020204" pitchFamily="34" charset="-122"/>
                <a:ea typeface="微软雅黑" panose="020B0503020204020204" pitchFamily="34" charset="-122"/>
                <a:sym typeface="+mn-ea"/>
              </a:rPr>
              <a:t>符合省残联等</a:t>
            </a:r>
            <a:r>
              <a:rPr lang="en-US" altLang="zh-CN" dirty="0">
                <a:latin typeface="微软雅黑" panose="020B0503020204020204" pitchFamily="34" charset="-122"/>
                <a:ea typeface="微软雅黑" panose="020B0503020204020204" pitchFamily="34" charset="-122"/>
                <a:sym typeface="+mn-ea"/>
              </a:rPr>
              <a:t>4</a:t>
            </a:r>
            <a:r>
              <a:rPr lang="zh-CN" altLang="zh-CN" dirty="0">
                <a:latin typeface="微软雅黑" panose="020B0503020204020204" pitchFamily="34" charset="-122"/>
                <a:ea typeface="微软雅黑" panose="020B0503020204020204" pitchFamily="34" charset="-122"/>
                <a:sym typeface="+mn-ea"/>
              </a:rPr>
              <a:t>部门《关于对参加新型农村合作医疗和城镇居民基本医疗保险的残疾人装配辅助器具给予补助的意见》（皖残联〔</a:t>
            </a:r>
            <a:r>
              <a:rPr lang="en-US" altLang="zh-CN" dirty="0">
                <a:latin typeface="微软雅黑" panose="020B0503020204020204" pitchFamily="34" charset="-122"/>
                <a:ea typeface="微软雅黑" panose="020B0503020204020204" pitchFamily="34" charset="-122"/>
                <a:sym typeface="+mn-ea"/>
              </a:rPr>
              <a:t>2009</a:t>
            </a:r>
            <a:r>
              <a:rPr lang="zh-CN" altLang="zh-CN" dirty="0">
                <a:latin typeface="微软雅黑" panose="020B0503020204020204" pitchFamily="34" charset="-122"/>
                <a:ea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sym typeface="+mn-ea"/>
              </a:rPr>
              <a:t>4</a:t>
            </a:r>
            <a:r>
              <a:rPr lang="zh-CN" altLang="zh-CN" dirty="0">
                <a:latin typeface="微软雅黑" panose="020B0503020204020204" pitchFamily="34" charset="-122"/>
                <a:ea typeface="微软雅黑" panose="020B0503020204020204" pitchFamily="34" charset="-122"/>
                <a:sym typeface="+mn-ea"/>
              </a:rPr>
              <a:t>号）规定的残疾人，凭定点装配机构辅助器具装配单及发票回参保地经办机构办理报销。报销比例调整为</a:t>
            </a:r>
            <a:r>
              <a:rPr lang="en-US" altLang="zh-CN" dirty="0">
                <a:latin typeface="微软雅黑" panose="020B0503020204020204" pitchFamily="34" charset="-122"/>
                <a:ea typeface="微软雅黑" panose="020B0503020204020204" pitchFamily="34" charset="-122"/>
                <a:sym typeface="+mn-ea"/>
              </a:rPr>
              <a:t>50%</a:t>
            </a:r>
            <a:r>
              <a:rPr lang="zh-CN" altLang="zh-CN" dirty="0">
                <a:latin typeface="微软雅黑" panose="020B0503020204020204" pitchFamily="34" charset="-122"/>
                <a:ea typeface="微软雅黑" panose="020B0503020204020204" pitchFamily="34" charset="-122"/>
                <a:sym typeface="+mn-ea"/>
              </a:rPr>
              <a:t>（不设起付线），单次报销封顶线调整为：每具大腿假肢</a:t>
            </a:r>
            <a:r>
              <a:rPr lang="en-US" altLang="zh-CN" dirty="0">
                <a:latin typeface="微软雅黑" panose="020B0503020204020204" pitchFamily="34" charset="-122"/>
                <a:ea typeface="微软雅黑" panose="020B0503020204020204" pitchFamily="34" charset="-122"/>
                <a:sym typeface="+mn-ea"/>
              </a:rPr>
              <a:t>1700</a:t>
            </a:r>
            <a:r>
              <a:rPr lang="zh-CN" altLang="zh-CN" dirty="0">
                <a:latin typeface="微软雅黑" panose="020B0503020204020204" pitchFamily="34" charset="-122"/>
                <a:ea typeface="微软雅黑" panose="020B0503020204020204" pitchFamily="34" charset="-122"/>
                <a:sym typeface="+mn-ea"/>
              </a:rPr>
              <a:t>元，每具小腿假肢</a:t>
            </a:r>
            <a:r>
              <a:rPr lang="en-US" altLang="zh-CN" dirty="0">
                <a:latin typeface="微软雅黑" panose="020B0503020204020204" pitchFamily="34" charset="-122"/>
                <a:ea typeface="微软雅黑" panose="020B0503020204020204" pitchFamily="34" charset="-122"/>
                <a:sym typeface="+mn-ea"/>
              </a:rPr>
              <a:t>800</a:t>
            </a:r>
            <a:r>
              <a:rPr lang="zh-CN" altLang="zh-CN" dirty="0">
                <a:latin typeface="微软雅黑" panose="020B0503020204020204" pitchFamily="34" charset="-122"/>
                <a:ea typeface="微软雅黑" panose="020B0503020204020204" pitchFamily="34" charset="-122"/>
                <a:sym typeface="+mn-ea"/>
              </a:rPr>
              <a:t>元，每只助听器</a:t>
            </a:r>
            <a:r>
              <a:rPr lang="en-US" altLang="zh-CN" dirty="0">
                <a:latin typeface="微软雅黑" panose="020B0503020204020204" pitchFamily="34" charset="-122"/>
                <a:ea typeface="微软雅黑" panose="020B0503020204020204" pitchFamily="34" charset="-122"/>
                <a:sym typeface="+mn-ea"/>
              </a:rPr>
              <a:t>3500</a:t>
            </a:r>
            <a:r>
              <a:rPr lang="zh-CN" altLang="zh-CN" dirty="0">
                <a:latin typeface="微软雅黑" panose="020B0503020204020204" pitchFamily="34" charset="-122"/>
                <a:ea typeface="微软雅黑" panose="020B0503020204020204" pitchFamily="34" charset="-122"/>
                <a:sym typeface="+mn-ea"/>
              </a:rPr>
              <a:t>元。</a:t>
            </a:r>
            <a:endParaRPr lang="zh-CN" altLang="en-US" dirty="0"/>
          </a:p>
        </p:txBody>
      </p:sp>
      <p:sp>
        <p:nvSpPr>
          <p:cNvPr id="6" name="标题 1"/>
          <p:cNvSpPr txBox="1"/>
          <p:nvPr/>
        </p:nvSpPr>
        <p:spPr>
          <a:xfrm>
            <a:off x="684017" y="1340172"/>
            <a:ext cx="8034716" cy="398055"/>
          </a:xfrm>
          <a:prstGeom prst="rect">
            <a:avLst/>
          </a:prstGeom>
        </p:spPr>
        <p:txBody>
          <a:bodyPr vert="horz" lIns="0" rIns="0" bIns="0" anchor="b">
            <a:normAutofit fontScale="9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sz="20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4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 四）、装配辅助器具</a:t>
            </a:r>
            <a:endParaRPr lang="zh-CN" altLang="en-US" sz="2400" b="1" dirty="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r>
              <a:rPr lang="zh-CN" altLang="en-US" sz="3600" b="1" dirty="0" smtClean="0">
                <a:solidFill>
                  <a:srgbClr val="00B050"/>
                </a:solidFill>
                <a:latin typeface="+mj-ea"/>
              </a:rPr>
              <a:t>门诊</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39782" y="1916579"/>
            <a:ext cx="8229600" cy="475252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b="1" dirty="0">
                <a:latin typeface="微软雅黑" panose="020B0503020204020204" pitchFamily="34" charset="-122"/>
                <a:ea typeface="微软雅黑" panose="020B0503020204020204" pitchFamily="34" charset="-122"/>
              </a:rPr>
              <a:t>第十四条</a:t>
            </a:r>
            <a:r>
              <a:rPr lang="en-US" altLang="zh-CN"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参加医保的</a:t>
            </a:r>
            <a:r>
              <a:rPr lang="en-US" altLang="zh-CN" dirty="0">
                <a:latin typeface="微软雅黑" panose="020B0503020204020204" pitchFamily="34" charset="-122"/>
                <a:ea typeface="微软雅黑" panose="020B0503020204020204" pitchFamily="34" charset="-122"/>
              </a:rPr>
              <a:t>18</a:t>
            </a:r>
            <a:r>
              <a:rPr lang="zh-CN" altLang="zh-CN" dirty="0">
                <a:latin typeface="微软雅黑" panose="020B0503020204020204" pitchFamily="34" charset="-122"/>
                <a:ea typeface="微软雅黑" panose="020B0503020204020204" pitchFamily="34" charset="-122"/>
              </a:rPr>
              <a:t>周岁以下苯丙酮尿症及四氢生物蝶呤缺乏症患者，在省内省级或市级妇幼健康服务机构门诊就诊，其医药及专用食品费用纳入基本医保报销范围，不计起付线，按</a:t>
            </a:r>
            <a:r>
              <a:rPr lang="en-US" altLang="zh-CN" dirty="0">
                <a:latin typeface="微软雅黑" panose="020B0503020204020204" pitchFamily="34" charset="-122"/>
                <a:ea typeface="微软雅黑" panose="020B0503020204020204" pitchFamily="34" charset="-122"/>
              </a:rPr>
              <a:t>65%</a:t>
            </a:r>
            <a:r>
              <a:rPr lang="zh-CN" altLang="zh-CN" dirty="0">
                <a:latin typeface="微软雅黑" panose="020B0503020204020204" pitchFamily="34" charset="-122"/>
                <a:ea typeface="微软雅黑" panose="020B0503020204020204" pitchFamily="34" charset="-122"/>
              </a:rPr>
              <a:t>比例报销。患者凭门诊病历、处方和发票，到统筹地区经办机构办理报销。年度累计报销限额为</a:t>
            </a:r>
            <a:r>
              <a:rPr lang="en-US" altLang="zh-CN" dirty="0">
                <a:latin typeface="微软雅黑" panose="020B0503020204020204" pitchFamily="34" charset="-122"/>
                <a:ea typeface="微软雅黑" panose="020B0503020204020204" pitchFamily="34" charset="-122"/>
              </a:rPr>
              <a:t>2</a:t>
            </a:r>
            <a:r>
              <a:rPr lang="zh-CN" altLang="zh-CN" dirty="0">
                <a:latin typeface="微软雅黑" panose="020B0503020204020204" pitchFamily="34" charset="-122"/>
                <a:ea typeface="微软雅黑" panose="020B0503020204020204" pitchFamily="34" charset="-122"/>
              </a:rPr>
              <a:t>万元。</a:t>
            </a:r>
            <a:endParaRPr lang="zh-CN" altLang="zh-CN" dirty="0">
              <a:latin typeface="微软雅黑" panose="020B0503020204020204" pitchFamily="34" charset="-122"/>
              <a:ea typeface="微软雅黑" panose="020B0503020204020204" pitchFamily="34" charset="-122"/>
            </a:endParaRPr>
          </a:p>
          <a:p>
            <a:r>
              <a:rPr lang="zh-CN" altLang="zh-CN" dirty="0">
                <a:latin typeface="微软雅黑" panose="020B0503020204020204" pitchFamily="34" charset="-122"/>
                <a:ea typeface="微软雅黑" panose="020B0503020204020204" pitchFamily="34" charset="-122"/>
              </a:rPr>
              <a:t>罕见疾病其他门诊报销制度由市医疗保障局另行制定。</a:t>
            </a:r>
            <a:endParaRPr lang="zh-CN" altLang="zh-CN" dirty="0">
              <a:latin typeface="微软雅黑" panose="020B0503020204020204" pitchFamily="34" charset="-122"/>
              <a:ea typeface="微软雅黑" panose="020B0503020204020204" pitchFamily="34" charset="-122"/>
            </a:endParaRPr>
          </a:p>
          <a:p>
            <a:pPr>
              <a:buFont typeface="Wingdings 2"/>
              <a:buNone/>
            </a:pPr>
            <a:endParaRPr lang="zh-CN" altLang="en-US" dirty="0"/>
          </a:p>
        </p:txBody>
      </p:sp>
      <p:sp>
        <p:nvSpPr>
          <p:cNvPr id="6" name="标题 1"/>
          <p:cNvSpPr txBox="1"/>
          <p:nvPr/>
        </p:nvSpPr>
        <p:spPr>
          <a:xfrm>
            <a:off x="662427" y="1446217"/>
            <a:ext cx="8034716" cy="398055"/>
          </a:xfrm>
          <a:prstGeom prst="rect">
            <a:avLst/>
          </a:prstGeom>
        </p:spPr>
        <p:txBody>
          <a:bodyPr vert="horz" lIns="0" rIns="0" bIns="0" anchor="b">
            <a:normAutofit fontScale="9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sz="20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000" b="1" dirty="0" smtClean="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4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（五）、罕见病门诊</a:t>
            </a:r>
            <a:endParaRPr lang="zh-CN" altLang="en-US" sz="2400" b="1" dirty="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标题 1"/>
          <p:cNvSpPr>
            <a:spLocks noGrp="1"/>
          </p:cNvSpPr>
          <p:nvPr>
            <p:ph type="title"/>
          </p:nvPr>
        </p:nvSpPr>
        <p:spPr>
          <a:xfrm>
            <a:off x="467360" y="620395"/>
            <a:ext cx="8229600" cy="629920"/>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r>
              <a:rPr lang="zh-CN" altLang="en-US" sz="3600" b="1" dirty="0" smtClean="0">
                <a:solidFill>
                  <a:srgbClr val="00B050"/>
                </a:solidFill>
                <a:latin typeface="+mj-ea"/>
              </a:rPr>
              <a:t>门诊</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3688" y="2636912"/>
            <a:ext cx="8229600" cy="5184576"/>
          </a:xfrm>
        </p:spPr>
        <p:txBody>
          <a:bodyPr>
            <a:normAutofit/>
          </a:bodyPr>
          <a:lstStyle/>
          <a:p>
            <a:pPr marL="0" indent="0" algn="ctr">
              <a:buNone/>
            </a:pPr>
            <a:endParaRPr lang="zh-CN" altLang="zh-CN" dirty="0" smtClean="0">
              <a:latin typeface="隶书" pitchFamily="49" charset="-122"/>
              <a:ea typeface="隶书" pitchFamily="49" charset="-122"/>
            </a:endParaRPr>
          </a:p>
          <a:p>
            <a:pPr>
              <a:buNone/>
            </a:pPr>
            <a:endParaRPr lang="zh-CN" altLang="en-US" dirty="0"/>
          </a:p>
        </p:txBody>
      </p:sp>
      <p:sp>
        <p:nvSpPr>
          <p:cNvPr id="4" name="内容占位符 2"/>
          <p:cNvSpPr txBox="1"/>
          <p:nvPr/>
        </p:nvSpPr>
        <p:spPr>
          <a:xfrm>
            <a:off x="395536" y="1484784"/>
            <a:ext cx="8517632" cy="489654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把握要点</a:t>
            </a:r>
            <a:r>
              <a:rPr lang="zh-CN" altLang="en-US" sz="24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r>
              <a:rPr lang="en-US" altLang="zh-CN" sz="2400" dirty="0">
                <a:solidFill>
                  <a:schemeClr val="tx1"/>
                </a:solidFill>
                <a:latin typeface="+mj-ea"/>
                <a:ea typeface="+mj-ea"/>
              </a:rPr>
              <a:t>1</a:t>
            </a:r>
            <a:r>
              <a:rPr lang="zh-CN" altLang="zh-CN" sz="2400" dirty="0">
                <a:solidFill>
                  <a:schemeClr val="tx1"/>
                </a:solidFill>
                <a:latin typeface="+mj-ea"/>
                <a:ea typeface="+mj-ea"/>
              </a:rPr>
              <a:t>、</a:t>
            </a:r>
            <a:r>
              <a:rPr lang="en-US" altLang="zh-CN" sz="2400" u="sng" dirty="0">
                <a:solidFill>
                  <a:schemeClr val="tx1"/>
                </a:solidFill>
                <a:latin typeface="+mj-ea"/>
                <a:ea typeface="+mj-ea"/>
              </a:rPr>
              <a:t>18</a:t>
            </a:r>
            <a:r>
              <a:rPr lang="zh-CN" altLang="zh-CN" sz="2400" u="sng" dirty="0">
                <a:solidFill>
                  <a:schemeClr val="tx1"/>
                </a:solidFill>
                <a:latin typeface="+mj-ea"/>
                <a:ea typeface="+mj-ea"/>
              </a:rPr>
              <a:t>周岁以下</a:t>
            </a:r>
            <a:r>
              <a:rPr lang="zh-CN" altLang="zh-CN" sz="2400" dirty="0">
                <a:solidFill>
                  <a:schemeClr val="tx1"/>
                </a:solidFill>
                <a:latin typeface="+mj-ea"/>
                <a:ea typeface="+mj-ea"/>
              </a:rPr>
              <a:t>苯丙酮尿症及四氢生物蝶呤缺乏症患者。</a:t>
            </a:r>
            <a:endParaRPr lang="zh-CN" altLang="zh-CN" sz="2400" dirty="0">
              <a:solidFill>
                <a:schemeClr val="tx1"/>
              </a:solidFill>
              <a:latin typeface="+mj-ea"/>
              <a:ea typeface="+mj-ea"/>
            </a:endParaRPr>
          </a:p>
          <a:p>
            <a:r>
              <a:rPr lang="en-US" altLang="zh-CN" sz="2400" dirty="0">
                <a:solidFill>
                  <a:schemeClr val="tx1"/>
                </a:solidFill>
                <a:latin typeface="+mj-ea"/>
                <a:ea typeface="+mj-ea"/>
              </a:rPr>
              <a:t>2</a:t>
            </a:r>
            <a:r>
              <a:rPr lang="zh-CN" altLang="zh-CN" sz="2400" dirty="0">
                <a:solidFill>
                  <a:schemeClr val="tx1"/>
                </a:solidFill>
                <a:latin typeface="+mj-ea"/>
                <a:ea typeface="+mj-ea"/>
              </a:rPr>
              <a:t>、省内省级或市级妇幼健康服务机构门诊。</a:t>
            </a:r>
            <a:endParaRPr lang="zh-CN" altLang="zh-CN" sz="2400" dirty="0">
              <a:solidFill>
                <a:schemeClr val="tx1"/>
              </a:solidFill>
              <a:latin typeface="+mj-ea"/>
              <a:ea typeface="+mj-ea"/>
            </a:endParaRPr>
          </a:p>
          <a:p>
            <a:r>
              <a:rPr lang="en-US" altLang="zh-CN" sz="2400" dirty="0">
                <a:solidFill>
                  <a:schemeClr val="tx1"/>
                </a:solidFill>
                <a:latin typeface="+mj-ea"/>
                <a:ea typeface="+mj-ea"/>
              </a:rPr>
              <a:t>3</a:t>
            </a:r>
            <a:r>
              <a:rPr lang="zh-CN" altLang="zh-CN" sz="2400" dirty="0">
                <a:solidFill>
                  <a:schemeClr val="tx1"/>
                </a:solidFill>
                <a:latin typeface="+mj-ea"/>
                <a:ea typeface="+mj-ea"/>
              </a:rPr>
              <a:t>、医药及专用食品费用纳入基本医保报销范围。</a:t>
            </a:r>
            <a:endParaRPr lang="zh-CN" altLang="zh-CN" sz="2400" dirty="0">
              <a:solidFill>
                <a:schemeClr val="tx1"/>
              </a:solidFill>
              <a:latin typeface="+mj-ea"/>
              <a:ea typeface="+mj-ea"/>
            </a:endParaRPr>
          </a:p>
          <a:p>
            <a:r>
              <a:rPr lang="en-US" altLang="zh-CN" sz="2400" dirty="0">
                <a:solidFill>
                  <a:schemeClr val="tx1"/>
                </a:solidFill>
                <a:latin typeface="+mj-ea"/>
                <a:ea typeface="+mj-ea"/>
              </a:rPr>
              <a:t>4</a:t>
            </a:r>
            <a:r>
              <a:rPr lang="zh-CN" altLang="zh-CN" sz="2400" dirty="0">
                <a:solidFill>
                  <a:schemeClr val="tx1"/>
                </a:solidFill>
                <a:latin typeface="+mj-ea"/>
                <a:ea typeface="+mj-ea"/>
              </a:rPr>
              <a:t>、不计起付线，按</a:t>
            </a:r>
            <a:r>
              <a:rPr lang="en-US" altLang="zh-CN" sz="2400" dirty="0">
                <a:solidFill>
                  <a:schemeClr val="tx1"/>
                </a:solidFill>
                <a:latin typeface="+mj-ea"/>
                <a:ea typeface="+mj-ea"/>
              </a:rPr>
              <a:t>65%</a:t>
            </a:r>
            <a:r>
              <a:rPr lang="zh-CN" altLang="zh-CN" sz="2400" dirty="0">
                <a:solidFill>
                  <a:schemeClr val="tx1"/>
                </a:solidFill>
                <a:latin typeface="+mj-ea"/>
                <a:ea typeface="+mj-ea"/>
              </a:rPr>
              <a:t>比例报销。</a:t>
            </a:r>
            <a:endParaRPr lang="zh-CN" altLang="zh-CN" sz="2400" dirty="0">
              <a:solidFill>
                <a:schemeClr val="tx1"/>
              </a:solidFill>
              <a:latin typeface="+mj-ea"/>
              <a:ea typeface="+mj-ea"/>
            </a:endParaRPr>
          </a:p>
          <a:p>
            <a:r>
              <a:rPr lang="en-US" altLang="zh-CN" sz="2400" dirty="0">
                <a:solidFill>
                  <a:schemeClr val="tx1"/>
                </a:solidFill>
                <a:latin typeface="+mj-ea"/>
                <a:ea typeface="+mj-ea"/>
              </a:rPr>
              <a:t>5</a:t>
            </a:r>
            <a:r>
              <a:rPr lang="zh-CN" altLang="zh-CN" sz="2400" dirty="0">
                <a:solidFill>
                  <a:schemeClr val="tx1"/>
                </a:solidFill>
                <a:latin typeface="+mj-ea"/>
                <a:ea typeface="+mj-ea"/>
              </a:rPr>
              <a:t>、年度累计报销限额为</a:t>
            </a:r>
            <a:r>
              <a:rPr lang="en-US" altLang="zh-CN" sz="2400" dirty="0">
                <a:solidFill>
                  <a:schemeClr val="tx1"/>
                </a:solidFill>
                <a:latin typeface="+mj-ea"/>
                <a:ea typeface="+mj-ea"/>
              </a:rPr>
              <a:t>2</a:t>
            </a:r>
            <a:r>
              <a:rPr lang="zh-CN" altLang="zh-CN" sz="2400" dirty="0">
                <a:solidFill>
                  <a:schemeClr val="tx1"/>
                </a:solidFill>
                <a:latin typeface="+mj-ea"/>
                <a:ea typeface="+mj-ea"/>
              </a:rPr>
              <a:t>万元。</a:t>
            </a:r>
            <a:endParaRPr lang="zh-CN" altLang="zh-CN" sz="2400" dirty="0">
              <a:solidFill>
                <a:schemeClr val="tx1"/>
              </a:solidFill>
              <a:latin typeface="+mj-ea"/>
              <a:ea typeface="+mj-ea"/>
            </a:endParaRPr>
          </a:p>
          <a:p>
            <a:r>
              <a:rPr lang="en-US" altLang="zh-CN" sz="2400" dirty="0">
                <a:solidFill>
                  <a:schemeClr val="tx1"/>
                </a:solidFill>
                <a:latin typeface="+mj-ea"/>
                <a:ea typeface="+mj-ea"/>
              </a:rPr>
              <a:t>6</a:t>
            </a:r>
            <a:r>
              <a:rPr lang="zh-CN" altLang="zh-CN" sz="2400" dirty="0">
                <a:solidFill>
                  <a:schemeClr val="tx1"/>
                </a:solidFill>
                <a:latin typeface="+mj-ea"/>
                <a:ea typeface="+mj-ea"/>
              </a:rPr>
              <a:t>、在联网医疗机构直接结算，在非联网医疗机构凭门诊病历、处方和发票，到参保地经办机构报销。</a:t>
            </a:r>
            <a:endParaRPr lang="zh-CN" altLang="zh-CN" sz="2400" dirty="0">
              <a:solidFill>
                <a:schemeClr val="tx1"/>
              </a:solidFill>
              <a:latin typeface="+mj-ea"/>
              <a:ea typeface="+mj-ea"/>
            </a:endParaRPr>
          </a:p>
          <a:p>
            <a:pPr algn="ctr">
              <a:buNone/>
            </a:pPr>
            <a:endParaRPr lang="zh-CN" altLang="zh-CN" sz="2400" dirty="0">
              <a:solidFill>
                <a:schemeClr val="tx1"/>
              </a:solidFill>
              <a:latin typeface="+mj-ea"/>
              <a:ea typeface="+mj-ea"/>
            </a:endParaRPr>
          </a:p>
        </p:txBody>
      </p:sp>
      <p:sp>
        <p:nvSpPr>
          <p:cNvPr id="6" name="标题 1"/>
          <p:cNvSpPr>
            <a:spLocks noGrp="1"/>
          </p:cNvSpPr>
          <p:nvPr>
            <p:ph type="title"/>
          </p:nvPr>
        </p:nvSpPr>
        <p:spPr>
          <a:xfrm>
            <a:off x="467544" y="620688"/>
            <a:ext cx="8229600" cy="576064"/>
          </a:xfrm>
        </p:spPr>
        <p:txBody>
          <a:bodyPr>
            <a:normAutofit fontScale="90000"/>
          </a:bodyPr>
          <a:lstStyle/>
          <a:p>
            <a:r>
              <a:rPr lang="zh-CN" altLang="en-US" sz="3600" b="1" dirty="0" smtClean="0">
                <a:solidFill>
                  <a:srgbClr val="00B050"/>
                </a:solidFill>
                <a:latin typeface="+mj-ea"/>
              </a:rPr>
              <a:t>门诊</a:t>
            </a:r>
            <a:endParaRPr lang="zh-CN" altLang="en-US" sz="3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39782" y="1844824"/>
            <a:ext cx="8229600" cy="4752528"/>
          </a:xfrm>
          <a:prstGeom prst="rect">
            <a:avLst/>
          </a:prstGeom>
        </p:spPr>
        <p:txBody>
          <a:bodyPr vert="horz">
            <a:normAutofit fontScale="45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zh-CN" altLang="zh-CN" sz="5090" b="1" dirty="0">
                <a:latin typeface="微软雅黑" panose="020B0503020204020204" pitchFamily="34" charset="-122"/>
                <a:ea typeface="微软雅黑" panose="020B0503020204020204" pitchFamily="34" charset="-122"/>
              </a:rPr>
              <a:t>第十六条</a:t>
            </a:r>
            <a:r>
              <a:rPr lang="en-US" altLang="zh-CN" sz="5090" dirty="0">
                <a:latin typeface="微软雅黑" panose="020B0503020204020204" pitchFamily="34" charset="-122"/>
                <a:ea typeface="微软雅黑" panose="020B0503020204020204" pitchFamily="34" charset="-122"/>
              </a:rPr>
              <a:t>   </a:t>
            </a:r>
            <a:r>
              <a:rPr lang="zh-CN" altLang="zh-CN" sz="5090" dirty="0">
                <a:latin typeface="微软雅黑" panose="020B0503020204020204" pitchFamily="34" charset="-122"/>
                <a:ea typeface="微软雅黑" panose="020B0503020204020204" pitchFamily="34" charset="-122"/>
              </a:rPr>
              <a:t>普通住院起付线与报销比例</a:t>
            </a:r>
            <a:endParaRPr lang="zh-CN" altLang="zh-CN" sz="5090" dirty="0">
              <a:latin typeface="微软雅黑" panose="020B0503020204020204" pitchFamily="34" charset="-122"/>
              <a:ea typeface="微软雅黑" panose="020B0503020204020204" pitchFamily="34" charset="-122"/>
            </a:endParaRPr>
          </a:p>
          <a:p>
            <a:pPr marL="0" indent="0">
              <a:buNone/>
            </a:pPr>
            <a:r>
              <a:rPr lang="en-US" altLang="zh-CN" sz="5090" dirty="0" smtClean="0">
                <a:latin typeface="微软雅黑" panose="020B0503020204020204" pitchFamily="34" charset="-122"/>
                <a:ea typeface="微软雅黑" panose="020B0503020204020204" pitchFamily="34" charset="-122"/>
              </a:rPr>
              <a:t>     1、</a:t>
            </a:r>
            <a:r>
              <a:rPr lang="zh-CN" altLang="zh-CN" sz="5090" dirty="0" smtClean="0">
                <a:latin typeface="微软雅黑" panose="020B0503020204020204" pitchFamily="34" charset="-122"/>
                <a:ea typeface="微软雅黑" panose="020B0503020204020204" pitchFamily="34" charset="-122"/>
              </a:rPr>
              <a:t>市内</a:t>
            </a:r>
            <a:r>
              <a:rPr lang="zh-CN" altLang="zh-CN" sz="5090" dirty="0">
                <a:latin typeface="微软雅黑" panose="020B0503020204020204" pitchFamily="34" charset="-122"/>
                <a:ea typeface="微软雅黑" panose="020B0503020204020204" pitchFamily="34" charset="-122"/>
              </a:rPr>
              <a:t>一级及以下医疗机构起付线</a:t>
            </a:r>
            <a:r>
              <a:rPr lang="en-US" altLang="zh-CN" sz="5090" dirty="0">
                <a:latin typeface="微软雅黑" panose="020B0503020204020204" pitchFamily="34" charset="-122"/>
                <a:ea typeface="微软雅黑" panose="020B0503020204020204" pitchFamily="34" charset="-122"/>
              </a:rPr>
              <a:t>200</a:t>
            </a:r>
            <a:r>
              <a:rPr lang="zh-CN" altLang="zh-CN" sz="5090" dirty="0">
                <a:latin typeface="微软雅黑" panose="020B0503020204020204" pitchFamily="34" charset="-122"/>
                <a:ea typeface="微软雅黑" panose="020B0503020204020204" pitchFamily="34" charset="-122"/>
              </a:rPr>
              <a:t>元，起付线以上至</a:t>
            </a:r>
            <a:r>
              <a:rPr lang="en-US" altLang="zh-CN" sz="5090" dirty="0">
                <a:latin typeface="微软雅黑" panose="020B0503020204020204" pitchFamily="34" charset="-122"/>
                <a:ea typeface="微软雅黑" panose="020B0503020204020204" pitchFamily="34" charset="-122"/>
              </a:rPr>
              <a:t>500</a:t>
            </a:r>
            <a:r>
              <a:rPr lang="zh-CN" altLang="zh-CN" sz="5090" dirty="0">
                <a:latin typeface="微软雅黑" panose="020B0503020204020204" pitchFamily="34" charset="-122"/>
                <a:ea typeface="微软雅黑" panose="020B0503020204020204" pitchFamily="34" charset="-122"/>
              </a:rPr>
              <a:t>元</a:t>
            </a:r>
            <a:r>
              <a:rPr lang="en-US" altLang="zh-CN" sz="5090" dirty="0">
                <a:latin typeface="微软雅黑" panose="020B0503020204020204" pitchFamily="34" charset="-122"/>
                <a:ea typeface="微软雅黑" panose="020B0503020204020204" pitchFamily="34" charset="-122"/>
              </a:rPr>
              <a:t>(</a:t>
            </a:r>
            <a:r>
              <a:rPr lang="zh-CN" altLang="zh-CN" sz="5090" dirty="0">
                <a:latin typeface="微软雅黑" panose="020B0503020204020204" pitchFamily="34" charset="-122"/>
                <a:ea typeface="微软雅黑" panose="020B0503020204020204" pitchFamily="34" charset="-122"/>
              </a:rPr>
              <a:t>含</a:t>
            </a:r>
            <a:r>
              <a:rPr lang="en-US" altLang="zh-CN" sz="5090" dirty="0">
                <a:latin typeface="微软雅黑" panose="020B0503020204020204" pitchFamily="34" charset="-122"/>
                <a:ea typeface="微软雅黑" panose="020B0503020204020204" pitchFamily="34" charset="-122"/>
              </a:rPr>
              <a:t>)</a:t>
            </a:r>
            <a:r>
              <a:rPr lang="zh-CN" altLang="zh-CN" sz="5090" dirty="0">
                <a:latin typeface="微软雅黑" panose="020B0503020204020204" pitchFamily="34" charset="-122"/>
                <a:ea typeface="微软雅黑" panose="020B0503020204020204" pitchFamily="34" charset="-122"/>
              </a:rPr>
              <a:t>，报销比例</a:t>
            </a:r>
            <a:r>
              <a:rPr lang="en-US" altLang="zh-CN" sz="5090" dirty="0">
                <a:latin typeface="微软雅黑" panose="020B0503020204020204" pitchFamily="34" charset="-122"/>
                <a:ea typeface="微软雅黑" panose="020B0503020204020204" pitchFamily="34" charset="-122"/>
              </a:rPr>
              <a:t>70%</a:t>
            </a:r>
            <a:r>
              <a:rPr lang="zh-CN" altLang="zh-CN" sz="5090" dirty="0">
                <a:latin typeface="微软雅黑" panose="020B0503020204020204" pitchFamily="34" charset="-122"/>
                <a:ea typeface="微软雅黑" panose="020B0503020204020204" pitchFamily="34" charset="-122"/>
              </a:rPr>
              <a:t>；</a:t>
            </a:r>
            <a:r>
              <a:rPr lang="en-US" altLang="zh-CN" sz="5090" dirty="0">
                <a:latin typeface="微软雅黑" panose="020B0503020204020204" pitchFamily="34" charset="-122"/>
                <a:ea typeface="微软雅黑" panose="020B0503020204020204" pitchFamily="34" charset="-122"/>
              </a:rPr>
              <a:t>500</a:t>
            </a:r>
            <a:r>
              <a:rPr lang="zh-CN" altLang="zh-CN" sz="5090" dirty="0">
                <a:latin typeface="微软雅黑" panose="020B0503020204020204" pitchFamily="34" charset="-122"/>
                <a:ea typeface="微软雅黑" panose="020B0503020204020204" pitchFamily="34" charset="-122"/>
              </a:rPr>
              <a:t>元以上段，报销比例</a:t>
            </a:r>
            <a:r>
              <a:rPr lang="en-US" altLang="zh-CN" sz="5090" dirty="0">
                <a:latin typeface="微软雅黑" panose="020B0503020204020204" pitchFamily="34" charset="-122"/>
                <a:ea typeface="微软雅黑" panose="020B0503020204020204" pitchFamily="34" charset="-122"/>
              </a:rPr>
              <a:t>90%</a:t>
            </a:r>
            <a:r>
              <a:rPr lang="zh-CN" altLang="zh-CN" sz="5090" dirty="0">
                <a:latin typeface="微软雅黑" panose="020B0503020204020204" pitchFamily="34" charset="-122"/>
                <a:ea typeface="微软雅黑" panose="020B0503020204020204" pitchFamily="34" charset="-122"/>
              </a:rPr>
              <a:t>。</a:t>
            </a:r>
            <a:endParaRPr lang="zh-CN" altLang="zh-CN" sz="5090" dirty="0">
              <a:latin typeface="微软雅黑" panose="020B0503020204020204" pitchFamily="34" charset="-122"/>
              <a:ea typeface="微软雅黑" panose="020B0503020204020204" pitchFamily="34" charset="-122"/>
            </a:endParaRPr>
          </a:p>
          <a:p>
            <a:pPr marL="0" indent="0">
              <a:buNone/>
            </a:pPr>
            <a:r>
              <a:rPr lang="en-US" altLang="zh-CN" sz="5090" dirty="0" smtClean="0">
                <a:latin typeface="微软雅黑" panose="020B0503020204020204" pitchFamily="34" charset="-122"/>
                <a:ea typeface="微软雅黑" panose="020B0503020204020204" pitchFamily="34" charset="-122"/>
              </a:rPr>
              <a:t>     2、</a:t>
            </a:r>
            <a:r>
              <a:rPr lang="zh-CN" altLang="zh-CN" sz="5090" dirty="0" smtClean="0">
                <a:latin typeface="微软雅黑" panose="020B0503020204020204" pitchFamily="34" charset="-122"/>
                <a:ea typeface="微软雅黑" panose="020B0503020204020204" pitchFamily="34" charset="-122"/>
              </a:rPr>
              <a:t>市内</a:t>
            </a:r>
            <a:r>
              <a:rPr lang="zh-CN" altLang="zh-CN" sz="5090" dirty="0">
                <a:latin typeface="微软雅黑" panose="020B0503020204020204" pitchFamily="34" charset="-122"/>
                <a:ea typeface="微软雅黑" panose="020B0503020204020204" pitchFamily="34" charset="-122"/>
              </a:rPr>
              <a:t>二级和县级医疗机构起付线</a:t>
            </a:r>
            <a:r>
              <a:rPr lang="en-US" altLang="zh-CN" sz="5090" dirty="0">
                <a:latin typeface="微软雅黑" panose="020B0503020204020204" pitchFamily="34" charset="-122"/>
                <a:ea typeface="微软雅黑" panose="020B0503020204020204" pitchFamily="34" charset="-122"/>
              </a:rPr>
              <a:t>500</a:t>
            </a:r>
            <a:r>
              <a:rPr lang="zh-CN" altLang="zh-CN" sz="5090" dirty="0">
                <a:latin typeface="微软雅黑" panose="020B0503020204020204" pitchFamily="34" charset="-122"/>
                <a:ea typeface="微软雅黑" panose="020B0503020204020204" pitchFamily="34" charset="-122"/>
              </a:rPr>
              <a:t>元，起付线以上至</a:t>
            </a:r>
            <a:r>
              <a:rPr lang="en-US" altLang="zh-CN" sz="5090" dirty="0">
                <a:latin typeface="微软雅黑" panose="020B0503020204020204" pitchFamily="34" charset="-122"/>
                <a:ea typeface="微软雅黑" panose="020B0503020204020204" pitchFamily="34" charset="-122"/>
              </a:rPr>
              <a:t>1000</a:t>
            </a:r>
            <a:r>
              <a:rPr lang="zh-CN" altLang="zh-CN" sz="5090" dirty="0">
                <a:latin typeface="微软雅黑" panose="020B0503020204020204" pitchFamily="34" charset="-122"/>
                <a:ea typeface="微软雅黑" panose="020B0503020204020204" pitchFamily="34" charset="-122"/>
              </a:rPr>
              <a:t>元</a:t>
            </a:r>
            <a:r>
              <a:rPr lang="en-US" altLang="zh-CN" sz="5090" dirty="0">
                <a:latin typeface="微软雅黑" panose="020B0503020204020204" pitchFamily="34" charset="-122"/>
                <a:ea typeface="微软雅黑" panose="020B0503020204020204" pitchFamily="34" charset="-122"/>
              </a:rPr>
              <a:t>(</a:t>
            </a:r>
            <a:r>
              <a:rPr lang="zh-CN" altLang="zh-CN" sz="5090" dirty="0">
                <a:latin typeface="微软雅黑" panose="020B0503020204020204" pitchFamily="34" charset="-122"/>
                <a:ea typeface="微软雅黑" panose="020B0503020204020204" pitchFamily="34" charset="-122"/>
              </a:rPr>
              <a:t>含</a:t>
            </a:r>
            <a:r>
              <a:rPr lang="en-US" altLang="zh-CN" sz="5090" dirty="0">
                <a:latin typeface="微软雅黑" panose="020B0503020204020204" pitchFamily="34" charset="-122"/>
                <a:ea typeface="微软雅黑" panose="020B0503020204020204" pitchFamily="34" charset="-122"/>
              </a:rPr>
              <a:t>)</a:t>
            </a:r>
            <a:r>
              <a:rPr lang="zh-CN" altLang="zh-CN" sz="5090" dirty="0">
                <a:latin typeface="微软雅黑" panose="020B0503020204020204" pitchFamily="34" charset="-122"/>
                <a:ea typeface="微软雅黑" panose="020B0503020204020204" pitchFamily="34" charset="-122"/>
              </a:rPr>
              <a:t>，报销比例</a:t>
            </a:r>
            <a:r>
              <a:rPr lang="en-US" altLang="zh-CN" sz="5090" dirty="0">
                <a:latin typeface="微软雅黑" panose="020B0503020204020204" pitchFamily="34" charset="-122"/>
                <a:ea typeface="微软雅黑" panose="020B0503020204020204" pitchFamily="34" charset="-122"/>
              </a:rPr>
              <a:t>70%</a:t>
            </a:r>
            <a:r>
              <a:rPr lang="zh-CN" altLang="zh-CN" sz="5090" dirty="0">
                <a:latin typeface="微软雅黑" panose="020B0503020204020204" pitchFamily="34" charset="-122"/>
                <a:ea typeface="微软雅黑" panose="020B0503020204020204" pitchFamily="34" charset="-122"/>
              </a:rPr>
              <a:t>；</a:t>
            </a:r>
            <a:r>
              <a:rPr lang="en-US" altLang="zh-CN" sz="5090" dirty="0">
                <a:latin typeface="微软雅黑" panose="020B0503020204020204" pitchFamily="34" charset="-122"/>
                <a:ea typeface="微软雅黑" panose="020B0503020204020204" pitchFamily="34" charset="-122"/>
              </a:rPr>
              <a:t>1000</a:t>
            </a:r>
            <a:r>
              <a:rPr lang="zh-CN" altLang="zh-CN" sz="5090" dirty="0">
                <a:latin typeface="微软雅黑" panose="020B0503020204020204" pitchFamily="34" charset="-122"/>
                <a:ea typeface="微软雅黑" panose="020B0503020204020204" pitchFamily="34" charset="-122"/>
              </a:rPr>
              <a:t>元以上段，报销比例</a:t>
            </a:r>
            <a:r>
              <a:rPr lang="en-US" altLang="zh-CN" sz="5090" dirty="0">
                <a:latin typeface="微软雅黑" panose="020B0503020204020204" pitchFamily="34" charset="-122"/>
                <a:ea typeface="微软雅黑" panose="020B0503020204020204" pitchFamily="34" charset="-122"/>
              </a:rPr>
              <a:t>80%</a:t>
            </a:r>
            <a:r>
              <a:rPr lang="zh-CN" altLang="zh-CN" sz="5090" dirty="0">
                <a:latin typeface="微软雅黑" panose="020B0503020204020204" pitchFamily="34" charset="-122"/>
                <a:ea typeface="微软雅黑" panose="020B0503020204020204" pitchFamily="34" charset="-122"/>
              </a:rPr>
              <a:t>。</a:t>
            </a:r>
            <a:endParaRPr lang="zh-CN" altLang="zh-CN" sz="5090" dirty="0">
              <a:latin typeface="微软雅黑" panose="020B0503020204020204" pitchFamily="34" charset="-122"/>
              <a:ea typeface="微软雅黑" panose="020B0503020204020204" pitchFamily="34" charset="-122"/>
            </a:endParaRPr>
          </a:p>
          <a:p>
            <a:pPr marL="0" indent="0">
              <a:buNone/>
            </a:pPr>
            <a:r>
              <a:rPr lang="en-US" altLang="zh-CN" sz="5090" dirty="0" smtClean="0">
                <a:latin typeface="微软雅黑" panose="020B0503020204020204" pitchFamily="34" charset="-122"/>
                <a:ea typeface="微软雅黑" panose="020B0503020204020204" pitchFamily="34" charset="-122"/>
              </a:rPr>
              <a:t>     3、</a:t>
            </a:r>
            <a:r>
              <a:rPr lang="zh-CN" altLang="zh-CN" sz="5090" dirty="0" smtClean="0">
                <a:latin typeface="微软雅黑" panose="020B0503020204020204" pitchFamily="34" charset="-122"/>
                <a:ea typeface="微软雅黑" panose="020B0503020204020204" pitchFamily="34" charset="-122"/>
              </a:rPr>
              <a:t>市内</a:t>
            </a:r>
            <a:r>
              <a:rPr lang="zh-CN" altLang="zh-CN" sz="5090" dirty="0">
                <a:latin typeface="微软雅黑" panose="020B0503020204020204" pitchFamily="34" charset="-122"/>
                <a:ea typeface="微软雅黑" panose="020B0503020204020204" pitchFamily="34" charset="-122"/>
              </a:rPr>
              <a:t>三级医疗机构起付线</a:t>
            </a:r>
            <a:r>
              <a:rPr lang="en-US" altLang="zh-CN" sz="5090" dirty="0">
                <a:latin typeface="微软雅黑" panose="020B0503020204020204" pitchFamily="34" charset="-122"/>
                <a:ea typeface="微软雅黑" panose="020B0503020204020204" pitchFamily="34" charset="-122"/>
              </a:rPr>
              <a:t>700</a:t>
            </a:r>
            <a:r>
              <a:rPr lang="zh-CN" altLang="zh-CN" sz="5090" dirty="0">
                <a:latin typeface="微软雅黑" panose="020B0503020204020204" pitchFamily="34" charset="-122"/>
                <a:ea typeface="微软雅黑" panose="020B0503020204020204" pitchFamily="34" charset="-122"/>
              </a:rPr>
              <a:t>元，报销比例</a:t>
            </a:r>
            <a:r>
              <a:rPr lang="en-US" altLang="zh-CN" sz="5090" dirty="0">
                <a:latin typeface="微软雅黑" panose="020B0503020204020204" pitchFamily="34" charset="-122"/>
                <a:ea typeface="微软雅黑" panose="020B0503020204020204" pitchFamily="34" charset="-122"/>
              </a:rPr>
              <a:t>70%</a:t>
            </a:r>
            <a:r>
              <a:rPr lang="zh-CN" altLang="zh-CN" sz="5090" dirty="0">
                <a:latin typeface="微软雅黑" panose="020B0503020204020204" pitchFamily="34" charset="-122"/>
                <a:ea typeface="微软雅黑" panose="020B0503020204020204" pitchFamily="34" charset="-122"/>
              </a:rPr>
              <a:t>。</a:t>
            </a:r>
            <a:endParaRPr lang="zh-CN" altLang="zh-CN" sz="5090" dirty="0">
              <a:latin typeface="微软雅黑" panose="020B0503020204020204" pitchFamily="34" charset="-122"/>
              <a:ea typeface="微软雅黑" panose="020B0503020204020204" pitchFamily="34" charset="-122"/>
            </a:endParaRPr>
          </a:p>
          <a:p>
            <a:pPr marL="0" indent="0">
              <a:buNone/>
            </a:pPr>
            <a:r>
              <a:rPr lang="en-US" altLang="zh-CN" sz="5090" dirty="0" smtClean="0">
                <a:latin typeface="微软雅黑" panose="020B0503020204020204" pitchFamily="34" charset="-122"/>
                <a:ea typeface="微软雅黑" panose="020B0503020204020204" pitchFamily="34" charset="-122"/>
              </a:rPr>
              <a:t>     4、</a:t>
            </a:r>
            <a:r>
              <a:rPr lang="zh-CN" altLang="zh-CN" sz="5090" dirty="0" smtClean="0">
                <a:latin typeface="微软雅黑" panose="020B0503020204020204" pitchFamily="34" charset="-122"/>
                <a:ea typeface="微软雅黑" panose="020B0503020204020204" pitchFamily="34" charset="-122"/>
              </a:rPr>
              <a:t>市</a:t>
            </a:r>
            <a:r>
              <a:rPr lang="zh-CN" altLang="zh-CN" sz="5090" dirty="0">
                <a:latin typeface="微软雅黑" panose="020B0503020204020204" pitchFamily="34" charset="-122"/>
                <a:ea typeface="微软雅黑" panose="020B0503020204020204" pitchFamily="34" charset="-122"/>
              </a:rPr>
              <a:t>外省内医疗机构起付线</a:t>
            </a:r>
            <a:r>
              <a:rPr lang="en-US" altLang="zh-CN" sz="5090" dirty="0">
                <a:latin typeface="微软雅黑" panose="020B0503020204020204" pitchFamily="34" charset="-122"/>
                <a:ea typeface="微软雅黑" panose="020B0503020204020204" pitchFamily="34" charset="-122"/>
              </a:rPr>
              <a:t>2000</a:t>
            </a:r>
            <a:r>
              <a:rPr lang="zh-CN" altLang="zh-CN" sz="5090" dirty="0">
                <a:latin typeface="微软雅黑" panose="020B0503020204020204" pitchFamily="34" charset="-122"/>
                <a:ea typeface="微软雅黑" panose="020B0503020204020204" pitchFamily="34" charset="-122"/>
              </a:rPr>
              <a:t>元，报销比例</a:t>
            </a:r>
            <a:r>
              <a:rPr lang="en-US" altLang="zh-CN" sz="5090" dirty="0">
                <a:latin typeface="微软雅黑" panose="020B0503020204020204" pitchFamily="34" charset="-122"/>
                <a:ea typeface="微软雅黑" panose="020B0503020204020204" pitchFamily="34" charset="-122"/>
              </a:rPr>
              <a:t>60%</a:t>
            </a:r>
            <a:r>
              <a:rPr lang="zh-CN" altLang="zh-CN" sz="5090" dirty="0">
                <a:latin typeface="微软雅黑" panose="020B0503020204020204" pitchFamily="34" charset="-122"/>
                <a:ea typeface="微软雅黑" panose="020B0503020204020204" pitchFamily="34" charset="-122"/>
              </a:rPr>
              <a:t>。</a:t>
            </a:r>
            <a:endParaRPr lang="zh-CN" altLang="zh-CN" sz="5090" dirty="0">
              <a:latin typeface="微软雅黑" panose="020B0503020204020204" pitchFamily="34" charset="-122"/>
              <a:ea typeface="微软雅黑" panose="020B0503020204020204" pitchFamily="34" charset="-122"/>
            </a:endParaRPr>
          </a:p>
          <a:p>
            <a:pPr marL="0" indent="0">
              <a:buNone/>
            </a:pPr>
            <a:r>
              <a:rPr lang="en-US" altLang="zh-CN" sz="5090" dirty="0" smtClean="0">
                <a:latin typeface="微软雅黑" panose="020B0503020204020204" pitchFamily="34" charset="-122"/>
                <a:ea typeface="微软雅黑" panose="020B0503020204020204" pitchFamily="34" charset="-122"/>
              </a:rPr>
              <a:t>     5、</a:t>
            </a:r>
            <a:r>
              <a:rPr lang="zh-CN" altLang="zh-CN" sz="5090" dirty="0" smtClean="0">
                <a:latin typeface="微软雅黑" panose="020B0503020204020204" pitchFamily="34" charset="-122"/>
                <a:ea typeface="微软雅黑" panose="020B0503020204020204" pitchFamily="34" charset="-122"/>
              </a:rPr>
              <a:t>省</a:t>
            </a:r>
            <a:r>
              <a:rPr lang="zh-CN" altLang="zh-CN" sz="5090" dirty="0">
                <a:latin typeface="微软雅黑" panose="020B0503020204020204" pitchFamily="34" charset="-122"/>
                <a:ea typeface="微软雅黑" panose="020B0503020204020204" pitchFamily="34" charset="-122"/>
              </a:rPr>
              <a:t>外医疗机构起付线按当次住院总费用</a:t>
            </a:r>
            <a:r>
              <a:rPr lang="en-US" altLang="zh-CN" sz="5090" dirty="0">
                <a:latin typeface="微软雅黑" panose="020B0503020204020204" pitchFamily="34" charset="-122"/>
                <a:ea typeface="微软雅黑" panose="020B0503020204020204" pitchFamily="34" charset="-122"/>
              </a:rPr>
              <a:t>20%</a:t>
            </a:r>
            <a:r>
              <a:rPr lang="zh-CN" altLang="zh-CN" sz="5090" dirty="0">
                <a:latin typeface="微软雅黑" panose="020B0503020204020204" pitchFamily="34" charset="-122"/>
                <a:ea typeface="微软雅黑" panose="020B0503020204020204" pitchFamily="34" charset="-122"/>
              </a:rPr>
              <a:t>计算（不足</a:t>
            </a:r>
            <a:r>
              <a:rPr lang="en-US" altLang="zh-CN" sz="5090" dirty="0">
                <a:latin typeface="微软雅黑" panose="020B0503020204020204" pitchFamily="34" charset="-122"/>
                <a:ea typeface="微软雅黑" panose="020B0503020204020204" pitchFamily="34" charset="-122"/>
              </a:rPr>
              <a:t>2000</a:t>
            </a:r>
            <a:r>
              <a:rPr lang="zh-CN" altLang="zh-CN" sz="5090" dirty="0">
                <a:latin typeface="微软雅黑" panose="020B0503020204020204" pitchFamily="34" charset="-122"/>
                <a:ea typeface="微软雅黑" panose="020B0503020204020204" pitchFamily="34" charset="-122"/>
              </a:rPr>
              <a:t>元的按</a:t>
            </a:r>
            <a:r>
              <a:rPr lang="en-US" altLang="zh-CN" sz="5090" dirty="0">
                <a:latin typeface="微软雅黑" panose="020B0503020204020204" pitchFamily="34" charset="-122"/>
                <a:ea typeface="微软雅黑" panose="020B0503020204020204" pitchFamily="34" charset="-122"/>
              </a:rPr>
              <a:t>2000</a:t>
            </a:r>
            <a:r>
              <a:rPr lang="zh-CN" altLang="zh-CN" sz="5090" dirty="0">
                <a:latin typeface="微软雅黑" panose="020B0503020204020204" pitchFamily="34" charset="-122"/>
                <a:ea typeface="微软雅黑" panose="020B0503020204020204" pitchFamily="34" charset="-122"/>
              </a:rPr>
              <a:t>元计算，最高不超过</a:t>
            </a:r>
            <a:r>
              <a:rPr lang="en-US" altLang="zh-CN" sz="5090" dirty="0">
                <a:latin typeface="微软雅黑" panose="020B0503020204020204" pitchFamily="34" charset="-122"/>
                <a:ea typeface="微软雅黑" panose="020B0503020204020204" pitchFamily="34" charset="-122"/>
              </a:rPr>
              <a:t>1</a:t>
            </a:r>
            <a:r>
              <a:rPr lang="zh-CN" altLang="zh-CN" sz="5090" dirty="0">
                <a:latin typeface="微软雅黑" panose="020B0503020204020204" pitchFamily="34" charset="-122"/>
                <a:ea typeface="微软雅黑" panose="020B0503020204020204" pitchFamily="34" charset="-122"/>
              </a:rPr>
              <a:t>万元），报销比例</a:t>
            </a:r>
            <a:r>
              <a:rPr lang="en-US" altLang="zh-CN" sz="5090" dirty="0">
                <a:latin typeface="微软雅黑" panose="020B0503020204020204" pitchFamily="34" charset="-122"/>
                <a:ea typeface="微软雅黑" panose="020B0503020204020204" pitchFamily="34" charset="-122"/>
              </a:rPr>
              <a:t>55%</a:t>
            </a:r>
            <a:r>
              <a:rPr lang="zh-CN" altLang="zh-CN" sz="5090" dirty="0">
                <a:latin typeface="微软雅黑" panose="020B0503020204020204" pitchFamily="34" charset="-122"/>
                <a:ea typeface="微软雅黑" panose="020B0503020204020204" pitchFamily="34" charset="-122"/>
              </a:rPr>
              <a:t>。</a:t>
            </a:r>
            <a:endParaRPr lang="zh-CN" altLang="zh-CN" sz="4235" dirty="0">
              <a:latin typeface="微软雅黑" panose="020B0503020204020204" pitchFamily="34" charset="-122"/>
              <a:ea typeface="微软雅黑" panose="020B0503020204020204" pitchFamily="34" charset="-122"/>
            </a:endParaRPr>
          </a:p>
          <a:p>
            <a:pPr marL="0" indent="0">
              <a:buNone/>
            </a:pPr>
            <a:r>
              <a:rPr lang="en-US" altLang="zh-CN" dirty="0" smtClean="0">
                <a:latin typeface="微软雅黑" panose="020B0503020204020204" pitchFamily="34" charset="-122"/>
                <a:ea typeface="微软雅黑" panose="020B0503020204020204" pitchFamily="34" charset="-122"/>
              </a:rPr>
              <a:t>     </a:t>
            </a:r>
            <a:endParaRPr lang="zh-CN" altLang="zh-CN" dirty="0">
              <a:latin typeface="微软雅黑" panose="020B0503020204020204" pitchFamily="34" charset="-122"/>
              <a:ea typeface="微软雅黑" panose="020B0503020204020204" pitchFamily="34" charset="-122"/>
            </a:endParaRPr>
          </a:p>
          <a:p>
            <a:pPr>
              <a:buFont typeface="Wingdings 2"/>
              <a:buNone/>
            </a:pPr>
            <a:endParaRPr lang="zh-CN" altLang="en-US" dirty="0"/>
          </a:p>
        </p:txBody>
      </p:sp>
      <p:sp>
        <p:nvSpPr>
          <p:cNvPr id="6" name="标题 1"/>
          <p:cNvSpPr txBox="1"/>
          <p:nvPr/>
        </p:nvSpPr>
        <p:spPr>
          <a:xfrm>
            <a:off x="565272" y="1340172"/>
            <a:ext cx="8034716" cy="398055"/>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sz="23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300" b="1" dirty="0" smtClean="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3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一）、起付线与报销比例</a:t>
            </a:r>
            <a:endParaRPr lang="zh-CN" altLang="en-US" sz="24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r>
              <a:rPr lang="zh-CN" altLang="en-US" sz="3600" b="1" dirty="0">
                <a:solidFill>
                  <a:srgbClr val="00B050"/>
                </a:solidFill>
                <a:latin typeface="+mj-ea"/>
              </a:rPr>
              <a:t>普通住院</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ctrTitle"/>
          </p:nvPr>
        </p:nvSpPr>
        <p:spPr/>
        <p:txBody>
          <a:bodyPr/>
          <a:p>
            <a:endParaRPr lang="zh-CN" altLang="en-US"/>
          </a:p>
        </p:txBody>
      </p:sp>
      <p:sp>
        <p:nvSpPr>
          <p:cNvPr id="3" name="副标题 2"/>
          <p:cNvSpPr>
            <a:spLocks noGrp="1"/>
          </p:cNvSpPr>
          <p:nvPr>
            <p:ph type="subTitle" idx="1"/>
          </p:nvPr>
        </p:nvSpPr>
        <p:spPr/>
        <p:txBody>
          <a:bodyPr/>
          <a:p>
            <a:endParaRPr lang="zh-CN" altLang="en-US"/>
          </a:p>
        </p:txBody>
      </p:sp>
      <p:graphicFrame>
        <p:nvGraphicFramePr>
          <p:cNvPr id="4" name="表格 3"/>
          <p:cNvGraphicFramePr>
            <a:graphicFrameLocks noGrp="1"/>
          </p:cNvGraphicFramePr>
          <p:nvPr>
            <p:custDataLst>
              <p:tags r:id="rId1"/>
            </p:custDataLst>
          </p:nvPr>
        </p:nvGraphicFramePr>
        <p:xfrm>
          <a:off x="395605" y="1117600"/>
          <a:ext cx="8517890" cy="4622165"/>
        </p:xfrm>
        <a:graphic>
          <a:graphicData uri="http://schemas.openxmlformats.org/drawingml/2006/table">
            <a:tbl>
              <a:tblPr>
                <a:tableStyleId>{775DCB02-9BB8-47FD-8907-85C794F793BA}</a:tableStyleId>
              </a:tblPr>
              <a:tblGrid>
                <a:gridCol w="685165"/>
                <a:gridCol w="684530"/>
                <a:gridCol w="873125"/>
                <a:gridCol w="594360"/>
                <a:gridCol w="876300"/>
                <a:gridCol w="876300"/>
                <a:gridCol w="593725"/>
                <a:gridCol w="685165"/>
                <a:gridCol w="594360"/>
                <a:gridCol w="684530"/>
                <a:gridCol w="685165"/>
                <a:gridCol w="685165"/>
              </a:tblGrid>
              <a:tr h="833755">
                <a:tc gridSpan="3">
                  <a:txBody>
                    <a:bodyPr/>
                    <a:p>
                      <a:pPr algn="ctr" fontAlgn="ctr"/>
                      <a:r>
                        <a:rPr lang="zh-CN" altLang="en-US" sz="1600" b="1" u="none" strike="noStrike" dirty="0">
                          <a:effectLst/>
                          <a:latin typeface="微软雅黑" panose="020B0503020204020204" pitchFamily="34" charset="-122"/>
                          <a:ea typeface="微软雅黑" panose="020B0503020204020204" pitchFamily="34" charset="-122"/>
                        </a:rPr>
                        <a:t>市内一级及</a:t>
                      </a:r>
                      <a:r>
                        <a:rPr lang="zh-CN" altLang="en-US" sz="1600" b="1" u="none" strike="noStrike" dirty="0" smtClean="0">
                          <a:effectLst/>
                          <a:latin typeface="微软雅黑" panose="020B0503020204020204" pitchFamily="34" charset="-122"/>
                          <a:ea typeface="微软雅黑" panose="020B0503020204020204" pitchFamily="34" charset="-122"/>
                        </a:rPr>
                        <a:t>以下             医疗</a:t>
                      </a:r>
                      <a:r>
                        <a:rPr lang="zh-CN" altLang="en-US" sz="1600" b="1" u="none" strike="noStrike" dirty="0">
                          <a:effectLst/>
                          <a:latin typeface="微软雅黑" panose="020B0503020204020204" pitchFamily="34" charset="-122"/>
                          <a:ea typeface="微软雅黑" panose="020B0503020204020204" pitchFamily="34" charset="-122"/>
                        </a:rPr>
                        <a:t>机构</a:t>
                      </a:r>
                      <a:endParaRPr lang="zh-CN" altLang="en-US" sz="1600" b="1" i="0" u="none" strike="noStrike" dirty="0">
                        <a:solidFill>
                          <a:srgbClr val="0070C0"/>
                        </a:solidFill>
                        <a:effectLst/>
                        <a:latin typeface="微软雅黑" panose="020B0503020204020204" pitchFamily="34" charset="-122"/>
                        <a:ea typeface="微软雅黑" panose="020B0503020204020204" pitchFamily="34" charset="-122"/>
                      </a:endParaRPr>
                    </a:p>
                  </a:txBody>
                  <a:tcPr marL="9525" marR="9525" marT="9525" marB="0" anchor="ctr"/>
                </a:tc>
                <a:tc hMerge="1">
                  <a:tcPr/>
                </a:tc>
                <a:tc hMerge="1">
                  <a:tcPr/>
                </a:tc>
                <a:tc gridSpan="3">
                  <a:txBody>
                    <a:bodyPr/>
                    <a:p>
                      <a:pPr algn="ctr" fontAlgn="ctr"/>
                      <a:r>
                        <a:rPr lang="zh-CN" altLang="en-US" sz="1600" b="1" u="none" strike="noStrike" dirty="0">
                          <a:effectLst/>
                          <a:latin typeface="微软雅黑" panose="020B0503020204020204" pitchFamily="34" charset="-122"/>
                          <a:ea typeface="微软雅黑" panose="020B0503020204020204" pitchFamily="34" charset="-122"/>
                        </a:rPr>
                        <a:t>市内二级和县</a:t>
                      </a:r>
                      <a:r>
                        <a:rPr lang="zh-CN" altLang="en-US" sz="1600" b="1" u="none" strike="noStrike" dirty="0" smtClean="0">
                          <a:effectLst/>
                          <a:latin typeface="微软雅黑" panose="020B0503020204020204" pitchFamily="34" charset="-122"/>
                          <a:ea typeface="微软雅黑" panose="020B0503020204020204" pitchFamily="34" charset="-122"/>
                        </a:rPr>
                        <a:t>级               医疗</a:t>
                      </a:r>
                      <a:r>
                        <a:rPr lang="zh-CN" altLang="en-US" sz="1600" b="1" u="none" strike="noStrike" dirty="0">
                          <a:effectLst/>
                          <a:latin typeface="微软雅黑" panose="020B0503020204020204" pitchFamily="34" charset="-122"/>
                          <a:ea typeface="微软雅黑" panose="020B0503020204020204" pitchFamily="34" charset="-122"/>
                        </a:rPr>
                        <a:t>机构</a:t>
                      </a:r>
                      <a:endParaRPr lang="zh-CN" altLang="en-US" sz="1600" b="1" i="0" u="none" strike="noStrike" dirty="0">
                        <a:solidFill>
                          <a:srgbClr val="0070C0"/>
                        </a:solidFill>
                        <a:effectLst/>
                        <a:latin typeface="微软雅黑" panose="020B0503020204020204" pitchFamily="34" charset="-122"/>
                        <a:ea typeface="微软雅黑" panose="020B0503020204020204" pitchFamily="34" charset="-122"/>
                      </a:endParaRPr>
                    </a:p>
                  </a:txBody>
                  <a:tcPr marL="9525" marR="9525" marT="9525" marB="0" anchor="ctr"/>
                </a:tc>
                <a:tc hMerge="1">
                  <a:tcPr/>
                </a:tc>
                <a:tc hMerge="1">
                  <a:tcPr/>
                </a:tc>
                <a:tc gridSpan="2">
                  <a:txBody>
                    <a:bodyPr/>
                    <a:p>
                      <a:pPr algn="ctr" fontAlgn="ctr"/>
                      <a:r>
                        <a:rPr lang="zh-CN" altLang="en-US" sz="1600" b="1" u="none" strike="noStrike" dirty="0">
                          <a:effectLst/>
                          <a:latin typeface="微软雅黑" panose="020B0503020204020204" pitchFamily="34" charset="-122"/>
                          <a:ea typeface="微软雅黑" panose="020B0503020204020204" pitchFamily="34" charset="-122"/>
                        </a:rPr>
                        <a:t>市内三</a:t>
                      </a:r>
                      <a:r>
                        <a:rPr lang="zh-CN" altLang="en-US" sz="1600" b="1" u="none" strike="noStrike" dirty="0" smtClean="0">
                          <a:effectLst/>
                          <a:latin typeface="微软雅黑" panose="020B0503020204020204" pitchFamily="34" charset="-122"/>
                          <a:ea typeface="微软雅黑" panose="020B0503020204020204" pitchFamily="34" charset="-122"/>
                        </a:rPr>
                        <a:t>级     医疗</a:t>
                      </a:r>
                      <a:r>
                        <a:rPr lang="zh-CN" altLang="en-US" sz="1600" b="1" u="none" strike="noStrike" dirty="0">
                          <a:effectLst/>
                          <a:latin typeface="微软雅黑" panose="020B0503020204020204" pitchFamily="34" charset="-122"/>
                          <a:ea typeface="微软雅黑" panose="020B0503020204020204" pitchFamily="34" charset="-122"/>
                        </a:rPr>
                        <a:t>机构</a:t>
                      </a:r>
                      <a:endParaRPr lang="zh-CN" altLang="en-US" sz="1600" b="1" i="0" u="none" strike="noStrike" dirty="0">
                        <a:solidFill>
                          <a:srgbClr val="0070C0"/>
                        </a:solidFill>
                        <a:effectLst/>
                        <a:latin typeface="微软雅黑" panose="020B0503020204020204" pitchFamily="34" charset="-122"/>
                        <a:ea typeface="微软雅黑" panose="020B0503020204020204" pitchFamily="34" charset="-122"/>
                      </a:endParaRPr>
                    </a:p>
                  </a:txBody>
                  <a:tcPr marL="9525" marR="9525" marT="9525" marB="0" anchor="ctr"/>
                </a:tc>
                <a:tc hMerge="1">
                  <a:tcPr/>
                </a:tc>
                <a:tc gridSpan="2">
                  <a:txBody>
                    <a:bodyPr/>
                    <a:p>
                      <a:pPr algn="ctr" fontAlgn="ctr"/>
                      <a:r>
                        <a:rPr lang="zh-CN" altLang="en-US" sz="1600" b="1" u="none" strike="noStrike" dirty="0">
                          <a:effectLst/>
                          <a:latin typeface="微软雅黑" panose="020B0503020204020204" pitchFamily="34" charset="-122"/>
                          <a:ea typeface="微软雅黑" panose="020B0503020204020204" pitchFamily="34" charset="-122"/>
                        </a:rPr>
                        <a:t>市外省</a:t>
                      </a:r>
                      <a:r>
                        <a:rPr lang="zh-CN" altLang="en-US" sz="1600" b="1" u="none" strike="noStrike" dirty="0" smtClean="0">
                          <a:effectLst/>
                          <a:latin typeface="微软雅黑" panose="020B0503020204020204" pitchFamily="34" charset="-122"/>
                          <a:ea typeface="微软雅黑" panose="020B0503020204020204" pitchFamily="34" charset="-122"/>
                        </a:rPr>
                        <a:t>内      医疗</a:t>
                      </a:r>
                      <a:r>
                        <a:rPr lang="zh-CN" altLang="en-US" sz="1600" b="1" u="none" strike="noStrike" dirty="0">
                          <a:effectLst/>
                          <a:latin typeface="微软雅黑" panose="020B0503020204020204" pitchFamily="34" charset="-122"/>
                          <a:ea typeface="微软雅黑" panose="020B0503020204020204" pitchFamily="34" charset="-122"/>
                        </a:rPr>
                        <a:t>机构</a:t>
                      </a:r>
                      <a:endParaRPr lang="zh-CN" altLang="en-US" sz="1600" b="1" i="0" u="none" strike="noStrike" dirty="0">
                        <a:solidFill>
                          <a:srgbClr val="0070C0"/>
                        </a:solidFill>
                        <a:effectLst/>
                        <a:latin typeface="微软雅黑" panose="020B0503020204020204" pitchFamily="34" charset="-122"/>
                        <a:ea typeface="微软雅黑" panose="020B0503020204020204" pitchFamily="34" charset="-122"/>
                      </a:endParaRPr>
                    </a:p>
                  </a:txBody>
                  <a:tcPr marL="9525" marR="9525" marT="9525" marB="0" anchor="ctr"/>
                </a:tc>
                <a:tc hMerge="1">
                  <a:tcPr/>
                </a:tc>
                <a:tc gridSpan="2">
                  <a:txBody>
                    <a:bodyPr/>
                    <a:p>
                      <a:pPr algn="ctr" fontAlgn="ctr"/>
                      <a:r>
                        <a:rPr lang="zh-CN" altLang="en-US" sz="1600" b="1" u="none" strike="noStrike" dirty="0">
                          <a:effectLst/>
                          <a:latin typeface="微软雅黑" panose="020B0503020204020204" pitchFamily="34" charset="-122"/>
                          <a:ea typeface="微软雅黑" panose="020B0503020204020204" pitchFamily="34" charset="-122"/>
                        </a:rPr>
                        <a:t>省</a:t>
                      </a:r>
                      <a:r>
                        <a:rPr lang="zh-CN" altLang="en-US" sz="1600" b="1" u="none" strike="noStrike" dirty="0" smtClean="0">
                          <a:effectLst/>
                          <a:latin typeface="微软雅黑" panose="020B0503020204020204" pitchFamily="34" charset="-122"/>
                          <a:ea typeface="微软雅黑" panose="020B0503020204020204" pitchFamily="34" charset="-122"/>
                        </a:rPr>
                        <a:t>外         </a:t>
                      </a:r>
                      <a:r>
                        <a:rPr lang="zh-CN" altLang="en-US" sz="1600" b="1" u="none" strike="noStrike" baseline="0" dirty="0" smtClean="0">
                          <a:effectLst/>
                          <a:latin typeface="微软雅黑" panose="020B0503020204020204" pitchFamily="34" charset="-122"/>
                          <a:ea typeface="微软雅黑" panose="020B0503020204020204" pitchFamily="34" charset="-122"/>
                        </a:rPr>
                        <a:t>  </a:t>
                      </a:r>
                      <a:r>
                        <a:rPr lang="zh-CN" altLang="en-US" sz="1600" b="1" u="none" strike="noStrike" dirty="0" smtClean="0">
                          <a:effectLst/>
                          <a:latin typeface="微软雅黑" panose="020B0503020204020204" pitchFamily="34" charset="-122"/>
                          <a:ea typeface="微软雅黑" panose="020B0503020204020204" pitchFamily="34" charset="-122"/>
                        </a:rPr>
                        <a:t>     医疗</a:t>
                      </a:r>
                      <a:r>
                        <a:rPr lang="zh-CN" altLang="en-US" sz="1600" b="1" u="none" strike="noStrike" dirty="0">
                          <a:effectLst/>
                          <a:latin typeface="微软雅黑" panose="020B0503020204020204" pitchFamily="34" charset="-122"/>
                          <a:ea typeface="微软雅黑" panose="020B0503020204020204" pitchFamily="34" charset="-122"/>
                        </a:rPr>
                        <a:t>机构</a:t>
                      </a:r>
                      <a:endParaRPr lang="zh-CN" altLang="en-US" sz="1600" b="1" i="0" u="none" strike="noStrike" dirty="0">
                        <a:solidFill>
                          <a:srgbClr val="0070C0"/>
                        </a:solidFill>
                        <a:effectLst/>
                        <a:latin typeface="微软雅黑" panose="020B0503020204020204" pitchFamily="34" charset="-122"/>
                        <a:ea typeface="微软雅黑" panose="020B0503020204020204" pitchFamily="34" charset="-122"/>
                      </a:endParaRPr>
                    </a:p>
                  </a:txBody>
                  <a:tcPr marL="9525" marR="9525" marT="9525" marB="0" anchor="ctr"/>
                </a:tc>
                <a:tc hMerge="1">
                  <a:tcPr/>
                </a:tc>
              </a:tr>
              <a:tr h="747395">
                <a:tc>
                  <a:txBody>
                    <a:bodyPr/>
                    <a:p>
                      <a:pPr algn="ctr" fontAlgn="ctr"/>
                      <a:r>
                        <a:rPr lang="zh-CN" altLang="en-US" sz="1600" b="1" u="none" strike="noStrike" dirty="0">
                          <a:solidFill>
                            <a:schemeClr val="accent1">
                              <a:lumMod val="75000"/>
                            </a:schemeClr>
                          </a:solidFill>
                          <a:effectLst/>
                          <a:latin typeface="+mj-ea"/>
                          <a:ea typeface="+mj-ea"/>
                        </a:rPr>
                        <a:t>起付线</a:t>
                      </a:r>
                      <a:endParaRPr lang="zh-CN" altLang="en-US" sz="1600" b="1" i="0" u="none" strike="noStrike" dirty="0">
                        <a:solidFill>
                          <a:schemeClr val="accent1">
                            <a:lumMod val="75000"/>
                          </a:schemeClr>
                        </a:solidFill>
                        <a:effectLst/>
                        <a:latin typeface="+mj-ea"/>
                        <a:ea typeface="+mj-ea"/>
                      </a:endParaRPr>
                    </a:p>
                  </a:txBody>
                  <a:tcPr marL="9525" marR="9525" marT="9525" marB="0" anchor="ctr"/>
                </a:tc>
                <a:tc gridSpan="2">
                  <a:txBody>
                    <a:bodyPr/>
                    <a:p>
                      <a:pPr algn="ctr" fontAlgn="ctr"/>
                      <a:r>
                        <a:rPr lang="zh-CN" altLang="en-US" sz="1600" b="1" u="none" strike="noStrike" dirty="0">
                          <a:solidFill>
                            <a:schemeClr val="accent1">
                              <a:lumMod val="75000"/>
                            </a:schemeClr>
                          </a:solidFill>
                          <a:effectLst/>
                          <a:latin typeface="+mj-ea"/>
                          <a:ea typeface="+mj-ea"/>
                        </a:rPr>
                        <a:t>分段报销比例</a:t>
                      </a:r>
                      <a:endParaRPr lang="zh-CN" altLang="en-US" sz="1600" b="1" i="0" u="none" strike="noStrike" dirty="0">
                        <a:solidFill>
                          <a:schemeClr val="accent1">
                            <a:lumMod val="75000"/>
                          </a:schemeClr>
                        </a:solidFill>
                        <a:effectLst/>
                        <a:latin typeface="+mj-ea"/>
                        <a:ea typeface="+mj-ea"/>
                      </a:endParaRPr>
                    </a:p>
                  </a:txBody>
                  <a:tcPr marL="9525" marR="9525" marT="9525" marB="0" anchor="ctr"/>
                </a:tc>
                <a:tc hMerge="1">
                  <a:tcPr/>
                </a:tc>
                <a:tc>
                  <a:txBody>
                    <a:bodyPr/>
                    <a:p>
                      <a:pPr algn="ctr" fontAlgn="ctr"/>
                      <a:r>
                        <a:rPr lang="zh-CN" altLang="en-US" sz="1600" b="1" u="none" strike="noStrike" dirty="0">
                          <a:solidFill>
                            <a:schemeClr val="accent1">
                              <a:lumMod val="75000"/>
                            </a:schemeClr>
                          </a:solidFill>
                          <a:effectLst/>
                          <a:latin typeface="+mj-ea"/>
                          <a:ea typeface="+mj-ea"/>
                        </a:rPr>
                        <a:t>起付线</a:t>
                      </a:r>
                      <a:endParaRPr lang="zh-CN" altLang="en-US" sz="1600" b="1" i="0" u="none" strike="noStrike" dirty="0">
                        <a:solidFill>
                          <a:schemeClr val="accent1">
                            <a:lumMod val="75000"/>
                          </a:schemeClr>
                        </a:solidFill>
                        <a:effectLst/>
                        <a:latin typeface="+mj-ea"/>
                        <a:ea typeface="+mj-ea"/>
                      </a:endParaRPr>
                    </a:p>
                  </a:txBody>
                  <a:tcPr marL="9525" marR="9525" marT="9525" marB="0" anchor="ctr"/>
                </a:tc>
                <a:tc gridSpan="2">
                  <a:txBody>
                    <a:bodyPr/>
                    <a:p>
                      <a:pPr algn="ctr" fontAlgn="ctr"/>
                      <a:r>
                        <a:rPr lang="zh-CN" altLang="en-US" sz="1600" b="1" u="none" strike="noStrike" dirty="0">
                          <a:solidFill>
                            <a:schemeClr val="accent1">
                              <a:lumMod val="75000"/>
                            </a:schemeClr>
                          </a:solidFill>
                          <a:effectLst/>
                          <a:latin typeface="+mj-ea"/>
                          <a:ea typeface="+mj-ea"/>
                        </a:rPr>
                        <a:t>分段报销比例</a:t>
                      </a:r>
                      <a:endParaRPr lang="zh-CN" altLang="en-US" sz="1600" b="1" i="0" u="none" strike="noStrike" dirty="0">
                        <a:solidFill>
                          <a:schemeClr val="accent1">
                            <a:lumMod val="75000"/>
                          </a:schemeClr>
                        </a:solidFill>
                        <a:effectLst/>
                        <a:latin typeface="+mj-ea"/>
                        <a:ea typeface="+mj-ea"/>
                      </a:endParaRPr>
                    </a:p>
                  </a:txBody>
                  <a:tcPr marL="9525" marR="9525" marT="9525" marB="0" anchor="ctr"/>
                </a:tc>
                <a:tc hMerge="1">
                  <a:tcPr/>
                </a:tc>
                <a:tc>
                  <a:txBody>
                    <a:bodyPr/>
                    <a:p>
                      <a:pPr algn="ctr" fontAlgn="ctr"/>
                      <a:r>
                        <a:rPr lang="zh-CN" altLang="en-US" sz="1600" b="1" u="none" strike="noStrike" dirty="0">
                          <a:solidFill>
                            <a:schemeClr val="accent1">
                              <a:lumMod val="75000"/>
                            </a:schemeClr>
                          </a:solidFill>
                          <a:effectLst/>
                          <a:latin typeface="+mj-ea"/>
                          <a:ea typeface="+mj-ea"/>
                        </a:rPr>
                        <a:t>起付线</a:t>
                      </a:r>
                      <a:endParaRPr lang="zh-CN" altLang="en-US" sz="1600" b="1" i="0" u="none" strike="noStrike" dirty="0">
                        <a:solidFill>
                          <a:schemeClr val="accent1">
                            <a:lumMod val="75000"/>
                          </a:schemeClr>
                        </a:solidFill>
                        <a:effectLst/>
                        <a:latin typeface="+mj-ea"/>
                        <a:ea typeface="+mj-ea"/>
                      </a:endParaRPr>
                    </a:p>
                  </a:txBody>
                  <a:tcPr marL="9525" marR="9525" marT="9525" marB="0" anchor="ctr"/>
                </a:tc>
                <a:tc>
                  <a:txBody>
                    <a:bodyPr/>
                    <a:p>
                      <a:pPr algn="ctr" fontAlgn="ctr"/>
                      <a:r>
                        <a:rPr lang="zh-CN" altLang="en-US" sz="1600" b="1" u="none" strike="noStrike" dirty="0">
                          <a:solidFill>
                            <a:schemeClr val="accent1">
                              <a:lumMod val="75000"/>
                            </a:schemeClr>
                          </a:solidFill>
                          <a:effectLst/>
                          <a:latin typeface="+mj-ea"/>
                          <a:ea typeface="+mj-ea"/>
                        </a:rPr>
                        <a:t>报销      比例</a:t>
                      </a:r>
                      <a:endParaRPr lang="zh-CN" altLang="en-US" sz="1600" b="1" i="0" u="none" strike="noStrike" dirty="0">
                        <a:solidFill>
                          <a:schemeClr val="accent1">
                            <a:lumMod val="75000"/>
                          </a:schemeClr>
                        </a:solidFill>
                        <a:effectLst/>
                        <a:latin typeface="+mj-ea"/>
                        <a:ea typeface="+mj-ea"/>
                      </a:endParaRPr>
                    </a:p>
                  </a:txBody>
                  <a:tcPr marL="9525" marR="9525" marT="9525" marB="0" anchor="ctr"/>
                </a:tc>
                <a:tc>
                  <a:txBody>
                    <a:bodyPr/>
                    <a:p>
                      <a:pPr algn="ctr" fontAlgn="ctr"/>
                      <a:r>
                        <a:rPr lang="zh-CN" altLang="en-US" sz="1600" b="1" u="none" strike="noStrike" dirty="0">
                          <a:solidFill>
                            <a:schemeClr val="accent1">
                              <a:lumMod val="75000"/>
                            </a:schemeClr>
                          </a:solidFill>
                          <a:effectLst/>
                          <a:latin typeface="+mj-ea"/>
                          <a:ea typeface="+mj-ea"/>
                        </a:rPr>
                        <a:t>起付线</a:t>
                      </a:r>
                      <a:endParaRPr lang="zh-CN" altLang="en-US" sz="1600" b="1" i="0" u="none" strike="noStrike" dirty="0">
                        <a:solidFill>
                          <a:schemeClr val="accent1">
                            <a:lumMod val="75000"/>
                          </a:schemeClr>
                        </a:solidFill>
                        <a:effectLst/>
                        <a:latin typeface="+mj-ea"/>
                        <a:ea typeface="+mj-ea"/>
                      </a:endParaRPr>
                    </a:p>
                  </a:txBody>
                  <a:tcPr marL="9525" marR="9525" marT="9525" marB="0" anchor="ctr"/>
                </a:tc>
                <a:tc>
                  <a:txBody>
                    <a:bodyPr/>
                    <a:p>
                      <a:pPr algn="ctr" fontAlgn="ctr"/>
                      <a:r>
                        <a:rPr lang="zh-CN" altLang="en-US" sz="1600" b="1" u="none" strike="noStrike" dirty="0">
                          <a:solidFill>
                            <a:schemeClr val="accent1">
                              <a:lumMod val="75000"/>
                            </a:schemeClr>
                          </a:solidFill>
                          <a:effectLst/>
                          <a:latin typeface="+mj-ea"/>
                          <a:ea typeface="+mj-ea"/>
                        </a:rPr>
                        <a:t>报销      比例</a:t>
                      </a:r>
                      <a:endParaRPr lang="zh-CN" altLang="en-US" sz="1600" b="1" i="0" u="none" strike="noStrike" dirty="0">
                        <a:solidFill>
                          <a:schemeClr val="accent1">
                            <a:lumMod val="75000"/>
                          </a:schemeClr>
                        </a:solidFill>
                        <a:effectLst/>
                        <a:latin typeface="+mj-ea"/>
                        <a:ea typeface="+mj-ea"/>
                      </a:endParaRPr>
                    </a:p>
                  </a:txBody>
                  <a:tcPr marL="9525" marR="9525" marT="9525" marB="0" anchor="ctr"/>
                </a:tc>
                <a:tc>
                  <a:txBody>
                    <a:bodyPr/>
                    <a:p>
                      <a:pPr algn="ctr" fontAlgn="ctr"/>
                      <a:r>
                        <a:rPr lang="zh-CN" altLang="en-US" sz="1600" b="1" u="none" strike="noStrike" dirty="0">
                          <a:solidFill>
                            <a:schemeClr val="accent1">
                              <a:lumMod val="75000"/>
                            </a:schemeClr>
                          </a:solidFill>
                          <a:effectLst/>
                          <a:latin typeface="+mj-ea"/>
                          <a:ea typeface="+mj-ea"/>
                        </a:rPr>
                        <a:t>起付线</a:t>
                      </a:r>
                      <a:endParaRPr lang="zh-CN" altLang="en-US" sz="1600" b="1" i="0" u="none" strike="noStrike" dirty="0">
                        <a:solidFill>
                          <a:schemeClr val="accent1">
                            <a:lumMod val="75000"/>
                          </a:schemeClr>
                        </a:solidFill>
                        <a:effectLst/>
                        <a:latin typeface="+mj-ea"/>
                        <a:ea typeface="+mj-ea"/>
                      </a:endParaRPr>
                    </a:p>
                  </a:txBody>
                  <a:tcPr marL="9525" marR="9525" marT="9525" marB="0" anchor="ctr"/>
                </a:tc>
                <a:tc>
                  <a:txBody>
                    <a:bodyPr/>
                    <a:p>
                      <a:pPr algn="ctr" fontAlgn="ctr"/>
                      <a:r>
                        <a:rPr lang="zh-CN" altLang="en-US" sz="1600" b="1" u="none" strike="noStrike" dirty="0">
                          <a:solidFill>
                            <a:schemeClr val="accent1">
                              <a:lumMod val="75000"/>
                            </a:schemeClr>
                          </a:solidFill>
                          <a:effectLst/>
                          <a:latin typeface="+mj-ea"/>
                          <a:ea typeface="+mj-ea"/>
                        </a:rPr>
                        <a:t>报销      比例</a:t>
                      </a:r>
                      <a:endParaRPr lang="zh-CN" altLang="en-US" sz="1600" b="1" i="0" u="none" strike="noStrike" dirty="0">
                        <a:solidFill>
                          <a:schemeClr val="accent1">
                            <a:lumMod val="75000"/>
                          </a:schemeClr>
                        </a:solidFill>
                        <a:effectLst/>
                        <a:latin typeface="+mj-ea"/>
                        <a:ea typeface="+mj-ea"/>
                      </a:endParaRPr>
                    </a:p>
                  </a:txBody>
                  <a:tcPr marL="9525" marR="9525" marT="9525" marB="0" anchor="ctr"/>
                </a:tc>
              </a:tr>
              <a:tr h="834390">
                <a:tc rowSpan="2">
                  <a:txBody>
                    <a:bodyPr/>
                    <a:p>
                      <a:pPr algn="ctr" fontAlgn="ctr"/>
                      <a:r>
                        <a:rPr lang="en-US" altLang="zh-CN" sz="1400" b="1" u="sng" strike="noStrike" dirty="0">
                          <a:solidFill>
                            <a:srgbClr val="7030A0"/>
                          </a:solidFill>
                          <a:effectLst/>
                          <a:latin typeface="Times New Roman" panose="02020603050405020304" pitchFamily="18" charset="0"/>
                          <a:cs typeface="Times New Roman" panose="02020603050405020304" pitchFamily="18" charset="0"/>
                        </a:rPr>
                        <a:t>200</a:t>
                      </a:r>
                      <a:r>
                        <a:rPr lang="zh-CN" altLang="en-US" sz="1400" b="1" u="sng" strike="noStrike" dirty="0">
                          <a:solidFill>
                            <a:srgbClr val="7030A0"/>
                          </a:solidFill>
                          <a:effectLst/>
                          <a:latin typeface="Times New Roman" panose="02020603050405020304" pitchFamily="18" charset="0"/>
                          <a:cs typeface="Times New Roman" panose="02020603050405020304" pitchFamily="18" charset="0"/>
                        </a:rPr>
                        <a:t>元</a:t>
                      </a:r>
                      <a:endParaRPr lang="zh-CN" altLang="en-US" sz="1400" b="1" i="0" u="sng" strike="noStrike" dirty="0">
                        <a:solidFill>
                          <a:srgbClr val="7030A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p>
                      <a:pPr algn="ctr" fontAlgn="ctr"/>
                      <a:r>
                        <a:rPr lang="en-US" altLang="zh-CN"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0-500</a:t>
                      </a:r>
                      <a:r>
                        <a:rPr lang="zh-CN" altLang="en-US"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元</a:t>
                      </a:r>
                      <a:endParaRPr lang="zh-CN" altLang="en-US" sz="1400" b="1" i="0" u="none" strike="noStrike" dirty="0">
                        <a:solidFill>
                          <a:schemeClr val="accent1">
                            <a:lumMod val="50000"/>
                          </a:schemeClr>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p>
                      <a:pPr algn="ctr" fontAlgn="ctr"/>
                      <a:r>
                        <a:rPr lang="en-US" altLang="zh-CN"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500</a:t>
                      </a:r>
                      <a:r>
                        <a:rPr lang="zh-CN" altLang="en-US" sz="1400" b="1" u="none" strike="noStrike" dirty="0" smtClean="0">
                          <a:solidFill>
                            <a:schemeClr val="accent1">
                              <a:lumMod val="50000"/>
                            </a:schemeClr>
                          </a:solidFill>
                          <a:effectLst/>
                          <a:latin typeface="Times New Roman" panose="02020603050405020304" pitchFamily="18" charset="0"/>
                          <a:cs typeface="Times New Roman" panose="02020603050405020304" pitchFamily="18" charset="0"/>
                        </a:rPr>
                        <a:t>元       以上</a:t>
                      </a:r>
                      <a:endParaRPr lang="zh-CN" altLang="en-US" sz="1400" b="1" i="0" u="none" strike="noStrike" dirty="0">
                        <a:solidFill>
                          <a:schemeClr val="accent1">
                            <a:lumMod val="50000"/>
                          </a:schemeClr>
                        </a:solidFill>
                        <a:effectLst/>
                        <a:latin typeface="Times New Roman" panose="02020603050405020304" pitchFamily="18" charset="0"/>
                        <a:ea typeface="+mn-ea"/>
                        <a:cs typeface="Times New Roman" panose="02020603050405020304" pitchFamily="18" charset="0"/>
                      </a:endParaRPr>
                    </a:p>
                  </a:txBody>
                  <a:tcPr marL="9525" marR="9525" marT="9525" marB="0" anchor="ctr"/>
                </a:tc>
                <a:tc rowSpan="2">
                  <a:txBody>
                    <a:bodyPr/>
                    <a:p>
                      <a:pPr algn="ctr" fontAlgn="ctr"/>
                      <a:r>
                        <a:rPr lang="en-US" altLang="zh-CN" sz="1400" b="1" u="sng" strike="noStrike" dirty="0">
                          <a:solidFill>
                            <a:srgbClr val="7030A0"/>
                          </a:solidFill>
                          <a:effectLst/>
                          <a:latin typeface="Times New Roman" panose="02020603050405020304" pitchFamily="18" charset="0"/>
                          <a:cs typeface="Times New Roman" panose="02020603050405020304" pitchFamily="18" charset="0"/>
                        </a:rPr>
                        <a:t>500</a:t>
                      </a:r>
                      <a:r>
                        <a:rPr lang="zh-CN" altLang="en-US" sz="1400" b="1" u="sng" strike="noStrike" dirty="0">
                          <a:solidFill>
                            <a:srgbClr val="7030A0"/>
                          </a:solidFill>
                          <a:effectLst/>
                          <a:latin typeface="Times New Roman" panose="02020603050405020304" pitchFamily="18" charset="0"/>
                          <a:cs typeface="Times New Roman" panose="02020603050405020304" pitchFamily="18" charset="0"/>
                        </a:rPr>
                        <a:t>元</a:t>
                      </a:r>
                      <a:endParaRPr lang="zh-CN" altLang="en-US" sz="1400" b="1" i="0" u="sng" strike="noStrike" dirty="0">
                        <a:solidFill>
                          <a:srgbClr val="7030A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p>
                      <a:pPr algn="ctr" fontAlgn="ctr"/>
                      <a:r>
                        <a:rPr lang="en-US" altLang="zh-CN"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0-1000</a:t>
                      </a:r>
                      <a:r>
                        <a:rPr lang="zh-CN" altLang="en-US"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元</a:t>
                      </a:r>
                      <a:endParaRPr lang="zh-CN" altLang="en-US" sz="1400" b="1" i="0" u="none" strike="noStrike" dirty="0">
                        <a:solidFill>
                          <a:schemeClr val="accent1">
                            <a:lumMod val="50000"/>
                          </a:schemeClr>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p>
                      <a:pPr algn="ctr" fontAlgn="ctr"/>
                      <a:r>
                        <a:rPr lang="en-US" altLang="zh-CN"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1000</a:t>
                      </a:r>
                      <a:r>
                        <a:rPr lang="zh-CN" altLang="en-US" sz="1400" b="1" u="none" strike="noStrike" dirty="0" smtClean="0">
                          <a:solidFill>
                            <a:schemeClr val="accent1">
                              <a:lumMod val="50000"/>
                            </a:schemeClr>
                          </a:solidFill>
                          <a:effectLst/>
                          <a:latin typeface="Times New Roman" panose="02020603050405020304" pitchFamily="18" charset="0"/>
                          <a:cs typeface="Times New Roman" panose="02020603050405020304" pitchFamily="18" charset="0"/>
                        </a:rPr>
                        <a:t>元     以上</a:t>
                      </a:r>
                      <a:endParaRPr lang="zh-CN" altLang="en-US" sz="1400" b="1" i="0" u="none" strike="noStrike" dirty="0">
                        <a:solidFill>
                          <a:schemeClr val="accent1">
                            <a:lumMod val="50000"/>
                          </a:schemeClr>
                        </a:solidFill>
                        <a:effectLst/>
                        <a:latin typeface="Times New Roman" panose="02020603050405020304" pitchFamily="18" charset="0"/>
                        <a:ea typeface="+mn-ea"/>
                        <a:cs typeface="Times New Roman" panose="02020603050405020304" pitchFamily="18" charset="0"/>
                      </a:endParaRPr>
                    </a:p>
                  </a:txBody>
                  <a:tcPr marL="9525" marR="9525" marT="9525" marB="0" anchor="ctr"/>
                </a:tc>
                <a:tc rowSpan="2">
                  <a:txBody>
                    <a:bodyPr/>
                    <a:p>
                      <a:pPr algn="ctr" fontAlgn="ctr"/>
                      <a:r>
                        <a:rPr lang="en-US" altLang="zh-CN" sz="1400" b="1" u="sng" strike="noStrike" dirty="0">
                          <a:solidFill>
                            <a:srgbClr val="7030A0"/>
                          </a:solidFill>
                          <a:effectLst/>
                          <a:latin typeface="Times New Roman" panose="02020603050405020304" pitchFamily="18" charset="0"/>
                          <a:cs typeface="Times New Roman" panose="02020603050405020304" pitchFamily="18" charset="0"/>
                        </a:rPr>
                        <a:t>700</a:t>
                      </a:r>
                      <a:r>
                        <a:rPr lang="zh-CN" altLang="en-US" sz="1400" b="1" u="sng" strike="noStrike" dirty="0">
                          <a:solidFill>
                            <a:srgbClr val="7030A0"/>
                          </a:solidFill>
                          <a:effectLst/>
                          <a:latin typeface="Times New Roman" panose="02020603050405020304" pitchFamily="18" charset="0"/>
                          <a:cs typeface="Times New Roman" panose="02020603050405020304" pitchFamily="18" charset="0"/>
                        </a:rPr>
                        <a:t>元</a:t>
                      </a:r>
                      <a:endParaRPr lang="zh-CN" altLang="en-US" sz="1400" b="1" i="0" u="sng" strike="noStrike" dirty="0">
                        <a:solidFill>
                          <a:srgbClr val="7030A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rowSpan="2">
                  <a:txBody>
                    <a:bodyPr/>
                    <a:p>
                      <a:pPr algn="ctr" fontAlgn="ctr"/>
                      <a:r>
                        <a:rPr lang="en-US" altLang="zh-CN" sz="2000" b="1" u="none" strike="noStrike" dirty="0">
                          <a:solidFill>
                            <a:srgbClr val="FF0000"/>
                          </a:solidFill>
                          <a:effectLst/>
                          <a:latin typeface="Times New Roman" panose="02020603050405020304" pitchFamily="18" charset="0"/>
                          <a:cs typeface="Times New Roman" panose="02020603050405020304" pitchFamily="18" charset="0"/>
                        </a:rPr>
                        <a:t>70%</a:t>
                      </a:r>
                      <a:endParaRPr lang="en-US" altLang="zh-CN" sz="2000" b="1" i="0" u="none" strike="noStrike"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rowSpan="2">
                  <a:txBody>
                    <a:bodyPr/>
                    <a:p>
                      <a:pPr algn="ctr" fontAlgn="ctr"/>
                      <a:r>
                        <a:rPr lang="en-US" altLang="zh-CN" sz="1400" b="1" u="sng" strike="noStrike" dirty="0">
                          <a:solidFill>
                            <a:srgbClr val="7030A0"/>
                          </a:solidFill>
                          <a:effectLst/>
                          <a:latin typeface="Times New Roman" panose="02020603050405020304" pitchFamily="18" charset="0"/>
                          <a:cs typeface="Times New Roman" panose="02020603050405020304" pitchFamily="18" charset="0"/>
                        </a:rPr>
                        <a:t>2000</a:t>
                      </a:r>
                      <a:r>
                        <a:rPr lang="zh-CN" altLang="en-US" sz="1400" b="1" u="sng" strike="noStrike" dirty="0">
                          <a:solidFill>
                            <a:srgbClr val="7030A0"/>
                          </a:solidFill>
                          <a:effectLst/>
                          <a:latin typeface="Times New Roman" panose="02020603050405020304" pitchFamily="18" charset="0"/>
                          <a:cs typeface="Times New Roman" panose="02020603050405020304" pitchFamily="18" charset="0"/>
                        </a:rPr>
                        <a:t>元</a:t>
                      </a:r>
                      <a:endParaRPr lang="zh-CN" altLang="en-US" sz="1400" b="1" i="0" u="sng" strike="noStrike" dirty="0">
                        <a:solidFill>
                          <a:srgbClr val="7030A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rowSpan="2">
                  <a:txBody>
                    <a:bodyPr/>
                    <a:p>
                      <a:pPr algn="ctr" fontAlgn="ctr"/>
                      <a:r>
                        <a:rPr lang="en-US" altLang="zh-CN" sz="2000" b="1" u="none" strike="noStrike" dirty="0">
                          <a:solidFill>
                            <a:srgbClr val="FF0000"/>
                          </a:solidFill>
                          <a:effectLst/>
                          <a:latin typeface="Times New Roman" panose="02020603050405020304" pitchFamily="18" charset="0"/>
                          <a:cs typeface="Times New Roman" panose="02020603050405020304" pitchFamily="18" charset="0"/>
                        </a:rPr>
                        <a:t>60%</a:t>
                      </a:r>
                      <a:endParaRPr lang="en-US" altLang="zh-CN" sz="2000" b="1" i="0" u="none" strike="noStrike"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rowSpan="2">
                  <a:txBody>
                    <a:bodyPr/>
                    <a:p>
                      <a:pPr algn="ctr" fontAlgn="ctr"/>
                      <a:r>
                        <a:rPr lang="zh-CN" altLang="en-US"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按当次住院总费用</a:t>
                      </a:r>
                      <a:r>
                        <a:rPr lang="en-US" altLang="zh-CN"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20%</a:t>
                      </a:r>
                      <a:r>
                        <a:rPr lang="zh-CN" altLang="en-US"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计算（不足</a:t>
                      </a:r>
                      <a:r>
                        <a:rPr lang="en-US" altLang="zh-CN"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2000</a:t>
                      </a:r>
                      <a:r>
                        <a:rPr lang="zh-CN" altLang="en-US"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元的按</a:t>
                      </a:r>
                      <a:r>
                        <a:rPr lang="en-US" altLang="zh-CN"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2000</a:t>
                      </a:r>
                      <a:r>
                        <a:rPr lang="zh-CN" altLang="en-US"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元计算，最高不超过</a:t>
                      </a:r>
                      <a:r>
                        <a:rPr lang="en-US" altLang="zh-CN"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1</a:t>
                      </a:r>
                      <a:r>
                        <a:rPr lang="zh-CN" altLang="en-US" sz="1400" b="1" u="none" strike="noStrike" dirty="0">
                          <a:solidFill>
                            <a:schemeClr val="accent1">
                              <a:lumMod val="50000"/>
                            </a:schemeClr>
                          </a:solidFill>
                          <a:effectLst/>
                          <a:latin typeface="Times New Roman" panose="02020603050405020304" pitchFamily="18" charset="0"/>
                          <a:cs typeface="Times New Roman" panose="02020603050405020304" pitchFamily="18" charset="0"/>
                        </a:rPr>
                        <a:t>万元）</a:t>
                      </a:r>
                      <a:endParaRPr lang="zh-CN" altLang="en-US" sz="1400" b="1" i="0" u="none" strike="noStrike" dirty="0">
                        <a:solidFill>
                          <a:schemeClr val="accent1">
                            <a:lumMod val="50000"/>
                          </a:schemeClr>
                        </a:solidFill>
                        <a:effectLst/>
                        <a:latin typeface="Times New Roman" panose="02020603050405020304" pitchFamily="18" charset="0"/>
                        <a:ea typeface="+mn-ea"/>
                        <a:cs typeface="Times New Roman" panose="02020603050405020304" pitchFamily="18" charset="0"/>
                      </a:endParaRPr>
                    </a:p>
                  </a:txBody>
                  <a:tcPr marL="9525" marR="9525" marT="9525" marB="0" anchor="ctr"/>
                </a:tc>
                <a:tc rowSpan="2">
                  <a:txBody>
                    <a:bodyPr/>
                    <a:p>
                      <a:pPr algn="ctr" fontAlgn="ctr"/>
                      <a:r>
                        <a:rPr lang="en-US" altLang="zh-CN" sz="2000" b="1" u="none" strike="noStrike" dirty="0">
                          <a:solidFill>
                            <a:srgbClr val="FF0000"/>
                          </a:solidFill>
                          <a:effectLst/>
                          <a:latin typeface="Times New Roman" panose="02020603050405020304" pitchFamily="18" charset="0"/>
                          <a:cs typeface="Times New Roman" panose="02020603050405020304" pitchFamily="18" charset="0"/>
                        </a:rPr>
                        <a:t>55%</a:t>
                      </a:r>
                      <a:endParaRPr lang="en-US" altLang="zh-CN" sz="2000" b="1" i="0" u="none" strike="noStrike"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r>
              <a:tr h="2206625">
                <a:tc vMerge="1">
                  <a:tcPr/>
                </a:tc>
                <a:tc>
                  <a:txBody>
                    <a:bodyPr/>
                    <a:p>
                      <a:pPr algn="ctr" fontAlgn="ctr"/>
                      <a:r>
                        <a:rPr lang="en-US" altLang="zh-CN" sz="2000" b="1" u="none" strike="noStrike" dirty="0">
                          <a:solidFill>
                            <a:srgbClr val="FF0000"/>
                          </a:solidFill>
                          <a:effectLst/>
                          <a:latin typeface="Times New Roman" panose="02020603050405020304" pitchFamily="18" charset="0"/>
                          <a:cs typeface="Times New Roman" panose="02020603050405020304" pitchFamily="18" charset="0"/>
                        </a:rPr>
                        <a:t>70%</a:t>
                      </a:r>
                      <a:endParaRPr lang="en-US" altLang="zh-CN" sz="2000" b="1" i="0" u="none" strike="noStrike"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p>
                      <a:pPr algn="ctr" fontAlgn="ctr"/>
                      <a:r>
                        <a:rPr lang="en-US" altLang="zh-CN" sz="2000" b="1" u="none" strike="noStrike" dirty="0">
                          <a:solidFill>
                            <a:srgbClr val="FF0000"/>
                          </a:solidFill>
                          <a:effectLst/>
                          <a:latin typeface="Times New Roman" panose="02020603050405020304" pitchFamily="18" charset="0"/>
                          <a:cs typeface="Times New Roman" panose="02020603050405020304" pitchFamily="18" charset="0"/>
                        </a:rPr>
                        <a:t>90%</a:t>
                      </a:r>
                      <a:endParaRPr lang="en-US" altLang="zh-CN" sz="2000" b="1" i="0" u="none" strike="noStrike"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vMerge="1">
                  <a:tcPr/>
                </a:tc>
                <a:tc>
                  <a:txBody>
                    <a:bodyPr/>
                    <a:p>
                      <a:pPr algn="ctr" fontAlgn="ctr"/>
                      <a:r>
                        <a:rPr lang="en-US" altLang="zh-CN" sz="2000" b="1" u="none" strike="noStrike" dirty="0">
                          <a:solidFill>
                            <a:srgbClr val="FF0000"/>
                          </a:solidFill>
                          <a:effectLst/>
                          <a:latin typeface="Times New Roman" panose="02020603050405020304" pitchFamily="18" charset="0"/>
                          <a:cs typeface="Times New Roman" panose="02020603050405020304" pitchFamily="18" charset="0"/>
                        </a:rPr>
                        <a:t>70%</a:t>
                      </a:r>
                      <a:endParaRPr lang="en-US" altLang="zh-CN" sz="2000" b="1" i="0" u="none" strike="noStrike"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p>
                      <a:pPr algn="ctr" fontAlgn="ctr"/>
                      <a:r>
                        <a:rPr lang="en-US" altLang="zh-CN" sz="2000" b="1" u="none" strike="noStrike" dirty="0">
                          <a:solidFill>
                            <a:srgbClr val="FF0000"/>
                          </a:solidFill>
                          <a:effectLst/>
                          <a:latin typeface="Times New Roman" panose="02020603050405020304" pitchFamily="18" charset="0"/>
                          <a:cs typeface="Times New Roman" panose="02020603050405020304" pitchFamily="18" charset="0"/>
                        </a:rPr>
                        <a:t>80%</a:t>
                      </a:r>
                      <a:endParaRPr lang="en-US" altLang="zh-CN" sz="2000" b="1" i="0" u="none" strike="noStrike"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vMerge="1">
                  <a:tcPr/>
                </a:tc>
                <a:tc vMerge="1">
                  <a:tcPr/>
                </a:tc>
                <a:tc vMerge="1">
                  <a:tcPr/>
                </a:tc>
                <a:tc vMerge="1">
                  <a:tcPr/>
                </a:tc>
                <a:tc vMerge="1">
                  <a:tcPr/>
                </a:tc>
                <a:tc vMerge="1">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42957" y="1844824"/>
            <a:ext cx="8229600" cy="475252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sz="2400" b="1" dirty="0">
                <a:latin typeface="微软雅黑" panose="020B0503020204020204" pitchFamily="34" charset="-122"/>
                <a:ea typeface="微软雅黑" panose="020B0503020204020204" pitchFamily="34" charset="-122"/>
              </a:rPr>
              <a:t>第十七条</a:t>
            </a: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一个保险年度内，基本医疗保险基金报销额度实行累计封顶（含分娩住院、意外伤害住院、特殊慢性病门诊及按病种付费等），封顶线</a:t>
            </a:r>
            <a:r>
              <a:rPr lang="en-US" altLang="zh-CN" sz="2400" dirty="0">
                <a:latin typeface="微软雅黑" panose="020B0503020204020204" pitchFamily="34" charset="-122"/>
                <a:ea typeface="微软雅黑" panose="020B0503020204020204" pitchFamily="34" charset="-122"/>
              </a:rPr>
              <a:t>25</a:t>
            </a:r>
            <a:r>
              <a:rPr lang="zh-CN" altLang="zh-CN" sz="2400" dirty="0">
                <a:latin typeface="微软雅黑" panose="020B0503020204020204" pitchFamily="34" charset="-122"/>
                <a:ea typeface="微软雅黑" panose="020B0503020204020204" pitchFamily="34" charset="-122"/>
              </a:rPr>
              <a:t>万元。</a:t>
            </a:r>
            <a:endParaRPr lang="zh-CN" altLang="zh-CN" sz="2400" dirty="0">
              <a:latin typeface="微软雅黑" panose="020B0503020204020204" pitchFamily="34" charset="-122"/>
              <a:ea typeface="微软雅黑" panose="020B0503020204020204" pitchFamily="34" charset="-122"/>
            </a:endParaRPr>
          </a:p>
          <a:p>
            <a:r>
              <a:rPr lang="zh-CN" altLang="zh-CN" sz="2400" b="1" dirty="0">
                <a:latin typeface="微软雅黑" panose="020B0503020204020204" pitchFamily="34" charset="-122"/>
                <a:ea typeface="微软雅黑" panose="020B0503020204020204" pitchFamily="34" charset="-122"/>
              </a:rPr>
              <a:t>第十八条</a:t>
            </a: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普通住院政策范围内医药费用是指符合“两个目录”和“安徽省城乡居民基本医保和大病保险负面清单”（以下简称“负面清单”，见附件</a:t>
            </a:r>
            <a:r>
              <a:rPr lang="en-US" altLang="zh-CN" sz="2400" dirty="0">
                <a:latin typeface="微软雅黑" panose="020B0503020204020204" pitchFamily="34" charset="-122"/>
                <a:ea typeface="微软雅黑" panose="020B0503020204020204" pitchFamily="34" charset="-122"/>
              </a:rPr>
              <a:t>3</a:t>
            </a:r>
            <a:r>
              <a:rPr lang="zh-CN" altLang="zh-CN" sz="2400" dirty="0">
                <a:latin typeface="微软雅黑" panose="020B0503020204020204" pitchFamily="34" charset="-122"/>
                <a:ea typeface="微软雅黑" panose="020B0503020204020204" pitchFamily="34" charset="-122"/>
              </a:rPr>
              <a:t>）规定的纳入报销范围内的医药费用。</a:t>
            </a:r>
            <a:endParaRPr lang="zh-CN" altLang="zh-CN" sz="2400" dirty="0">
              <a:latin typeface="微软雅黑" panose="020B0503020204020204" pitchFamily="34" charset="-122"/>
              <a:ea typeface="微软雅黑" panose="020B0503020204020204" pitchFamily="34" charset="-122"/>
            </a:endParaRPr>
          </a:p>
          <a:p>
            <a:r>
              <a:rPr lang="zh-CN" altLang="zh-CN" sz="2400" b="1" dirty="0">
                <a:latin typeface="微软雅黑" panose="020B0503020204020204" pitchFamily="34" charset="-122"/>
                <a:ea typeface="微软雅黑" panose="020B0503020204020204" pitchFamily="34" charset="-122"/>
              </a:rPr>
              <a:t>第十九条</a:t>
            </a: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普通住院报销金额计算公式为：（政策范围内医药费用</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起付线）×报销比例。年度累计报销金额不超过</a:t>
            </a:r>
            <a:r>
              <a:rPr lang="en-US" altLang="zh-CN" sz="2400" b="1" dirty="0">
                <a:solidFill>
                  <a:srgbClr val="FF0000"/>
                </a:solidFill>
                <a:latin typeface="微软雅黑" panose="020B0503020204020204" pitchFamily="34" charset="-122"/>
                <a:ea typeface="微软雅黑" panose="020B0503020204020204" pitchFamily="34" charset="-122"/>
              </a:rPr>
              <a:t>25</a:t>
            </a:r>
            <a:r>
              <a:rPr lang="zh-CN" altLang="zh-CN" sz="2400" b="1" dirty="0">
                <a:solidFill>
                  <a:srgbClr val="FF0000"/>
                </a:solidFill>
                <a:latin typeface="微软雅黑" panose="020B0503020204020204" pitchFamily="34" charset="-122"/>
                <a:ea typeface="微软雅黑" panose="020B0503020204020204" pitchFamily="34" charset="-122"/>
              </a:rPr>
              <a:t>万元</a:t>
            </a:r>
            <a:r>
              <a:rPr lang="zh-CN" altLang="zh-CN" sz="2400" dirty="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a:p>
            <a:pPr>
              <a:buFont typeface="Wingdings 2"/>
              <a:buNone/>
            </a:pPr>
            <a:endParaRPr lang="zh-CN" altLang="en-US" sz="2400" dirty="0"/>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标题 1"/>
          <p:cNvSpPr txBox="1"/>
          <p:nvPr/>
        </p:nvSpPr>
        <p:spPr>
          <a:xfrm>
            <a:off x="668777" y="1363667"/>
            <a:ext cx="8034716" cy="398055"/>
          </a:xfrm>
          <a:prstGeom prst="rect">
            <a:avLst/>
          </a:prstGeom>
        </p:spPr>
        <p:txBody>
          <a:bodyPr vert="horz" lIns="0" rIns="0" bIns="0" anchor="b">
            <a:normAutofit fontScale="5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sz="20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000" b="1" dirty="0" smtClean="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40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（二）、年度封顶线</a:t>
            </a:r>
            <a:endParaRPr lang="zh-CN" altLang="en-US" sz="4000" b="1" dirty="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a:spLocks noGrp="1"/>
          </p:cNvSpPr>
          <p:nvPr>
            <p:ph type="title"/>
          </p:nvPr>
        </p:nvSpPr>
        <p:spPr>
          <a:xfrm>
            <a:off x="395536" y="476672"/>
            <a:ext cx="8280920" cy="504056"/>
          </a:xfrm>
        </p:spPr>
        <p:txBody>
          <a:bodyPr anchor="ctr">
            <a:normAutofit fontScale="90000"/>
          </a:bodyPr>
          <a:lstStyle/>
          <a:p>
            <a:r>
              <a:rPr lang="zh-CN" altLang="en-US" sz="2800" b="1" dirty="0" smtClean="0">
                <a:solidFill>
                  <a:schemeClr val="accent1"/>
                </a:solidFill>
                <a:latin typeface="微软雅黑" panose="020B0503020204020204" pitchFamily="34" charset="-122"/>
                <a:ea typeface="微软雅黑" panose="020B0503020204020204" pitchFamily="34" charset="-122"/>
              </a:rPr>
              <a:t>附件</a:t>
            </a:r>
            <a:r>
              <a:rPr lang="en-US" altLang="zh-CN" sz="2800" b="1" dirty="0">
                <a:solidFill>
                  <a:schemeClr val="accent1"/>
                </a:solidFill>
                <a:latin typeface="微软雅黑" panose="020B0503020204020204" pitchFamily="34" charset="-122"/>
                <a:ea typeface="微软雅黑" panose="020B0503020204020204" pitchFamily="34" charset="-122"/>
              </a:rPr>
              <a:t>3</a:t>
            </a:r>
            <a:r>
              <a:rPr lang="en-US" altLang="zh-CN" sz="2800" b="1" dirty="0" smtClean="0">
                <a:solidFill>
                  <a:schemeClr val="accent1"/>
                </a:solidFill>
                <a:latin typeface="微软雅黑" panose="020B0503020204020204" pitchFamily="34" charset="-122"/>
                <a:ea typeface="微软雅黑" panose="020B0503020204020204" pitchFamily="34" charset="-122"/>
              </a:rPr>
              <a:t>：</a:t>
            </a:r>
            <a:r>
              <a:rPr lang="zh-CN" altLang="zh-CN" sz="2400" dirty="0"/>
              <a:t>安徽省城乡居民基本医保和大</a:t>
            </a:r>
            <a:r>
              <a:rPr lang="zh-CN" altLang="zh-CN" sz="2400" dirty="0" smtClean="0"/>
              <a:t>病</a:t>
            </a:r>
            <a:r>
              <a:rPr lang="zh-CN" altLang="zh-CN" sz="2400" dirty="0"/>
              <a:t>保险负面清单</a:t>
            </a:r>
            <a:br>
              <a:rPr lang="zh-CN" altLang="zh-CN" sz="2400" dirty="0"/>
            </a:br>
            <a:endParaRPr lang="zh-CN" altLang="zh-CN" sz="2400" dirty="0"/>
          </a:p>
        </p:txBody>
      </p:sp>
      <p:graphicFrame>
        <p:nvGraphicFramePr>
          <p:cNvPr id="2" name="表格 1"/>
          <p:cNvGraphicFramePr>
            <a:graphicFrameLocks noGrp="1"/>
          </p:cNvGraphicFramePr>
          <p:nvPr/>
        </p:nvGraphicFramePr>
        <p:xfrm>
          <a:off x="251513" y="1052732"/>
          <a:ext cx="8784982" cy="5639581"/>
        </p:xfrm>
        <a:graphic>
          <a:graphicData uri="http://schemas.openxmlformats.org/drawingml/2006/table">
            <a:tbl>
              <a:tblPr>
                <a:tableStyleId>{69C7853C-536D-4A76-A0AE-DD22124D55A5}</a:tableStyleId>
              </a:tblPr>
              <a:tblGrid>
                <a:gridCol w="386154"/>
                <a:gridCol w="2538956"/>
                <a:gridCol w="489127"/>
                <a:gridCol w="489127"/>
                <a:gridCol w="489127"/>
                <a:gridCol w="386154"/>
                <a:gridCol w="2538956"/>
                <a:gridCol w="489127"/>
                <a:gridCol w="489127"/>
                <a:gridCol w="489127"/>
              </a:tblGrid>
              <a:tr h="503751">
                <a:tc>
                  <a:txBody>
                    <a:bodyPr/>
                    <a:lstStyle/>
                    <a:p>
                      <a:pPr algn="ctr" fontAlgn="ctr"/>
                      <a:r>
                        <a:rPr lang="zh-CN" sz="1000" b="1" u="none" strike="noStrike" dirty="0">
                          <a:solidFill>
                            <a:srgbClr val="FF0000"/>
                          </a:solidFill>
                          <a:effectLst/>
                          <a:latin typeface="+mn-ea"/>
                          <a:ea typeface="+mn-ea"/>
                        </a:rPr>
                        <a:t>序号</a:t>
                      </a:r>
                      <a:endParaRPr lang="zh-CN" sz="1000" b="1" i="0" u="none" strike="noStrike" dirty="0">
                        <a:solidFill>
                          <a:srgbClr val="FF0000"/>
                        </a:solidFill>
                        <a:effectLst/>
                        <a:latin typeface="+mn-ea"/>
                        <a:ea typeface="+mn-ea"/>
                      </a:endParaRPr>
                    </a:p>
                  </a:txBody>
                  <a:tcPr marL="6722" marR="6722" marT="6722" marB="0" anchor="ctr"/>
                </a:tc>
                <a:tc>
                  <a:txBody>
                    <a:bodyPr/>
                    <a:lstStyle/>
                    <a:p>
                      <a:pPr algn="ctr" fontAlgn="ctr"/>
                      <a:r>
                        <a:rPr lang="zh-CN" sz="1000" b="1" u="none" strike="noStrike" dirty="0">
                          <a:effectLst/>
                          <a:latin typeface="+mn-ea"/>
                          <a:ea typeface="+mn-ea"/>
                        </a:rPr>
                        <a:t>项目费用</a:t>
                      </a:r>
                      <a:endParaRPr lang="zh-CN" sz="1000" b="1" i="0" u="none" strike="noStrike" dirty="0">
                        <a:solidFill>
                          <a:srgbClr val="000000"/>
                        </a:solidFill>
                        <a:effectLst/>
                        <a:latin typeface="+mn-ea"/>
                        <a:ea typeface="+mn-ea"/>
                      </a:endParaRPr>
                    </a:p>
                  </a:txBody>
                  <a:tcPr marL="6722" marR="6722" marT="6722" marB="0" anchor="ctr"/>
                </a:tc>
                <a:tc>
                  <a:txBody>
                    <a:bodyPr/>
                    <a:lstStyle/>
                    <a:p>
                      <a:pPr algn="ctr" fontAlgn="ctr"/>
                      <a:r>
                        <a:rPr lang="zh-CN" sz="1000" b="1" u="none" strike="noStrike" dirty="0">
                          <a:effectLst/>
                          <a:latin typeface="+mn-ea"/>
                          <a:ea typeface="+mn-ea"/>
                        </a:rPr>
                        <a:t>按项目报销</a:t>
                      </a:r>
                      <a:endParaRPr lang="zh-CN" sz="1000" b="1" i="0" u="none" strike="noStrike" dirty="0">
                        <a:solidFill>
                          <a:srgbClr val="000000"/>
                        </a:solidFill>
                        <a:effectLst/>
                        <a:latin typeface="+mn-ea"/>
                        <a:ea typeface="+mn-ea"/>
                      </a:endParaRPr>
                    </a:p>
                  </a:txBody>
                  <a:tcPr marL="6722" marR="6722" marT="6722" marB="0" anchor="ctr"/>
                </a:tc>
                <a:tc>
                  <a:txBody>
                    <a:bodyPr/>
                    <a:lstStyle/>
                    <a:p>
                      <a:pPr algn="ctr" fontAlgn="ctr"/>
                      <a:r>
                        <a:rPr lang="zh-CN" sz="1000" b="1" u="none" strike="noStrike" dirty="0">
                          <a:effectLst/>
                          <a:latin typeface="+mn-ea"/>
                          <a:ea typeface="+mn-ea"/>
                        </a:rPr>
                        <a:t>按保底报销</a:t>
                      </a:r>
                      <a:endParaRPr lang="zh-CN" sz="1000" b="1" i="0" u="none" strike="noStrike" dirty="0">
                        <a:solidFill>
                          <a:srgbClr val="000000"/>
                        </a:solidFill>
                        <a:effectLst/>
                        <a:latin typeface="+mn-ea"/>
                        <a:ea typeface="+mn-ea"/>
                      </a:endParaRPr>
                    </a:p>
                  </a:txBody>
                  <a:tcPr marL="6722" marR="6722" marT="6722" marB="0" anchor="ctr"/>
                </a:tc>
                <a:tc>
                  <a:txBody>
                    <a:bodyPr/>
                    <a:lstStyle/>
                    <a:p>
                      <a:pPr algn="ctr" fontAlgn="ctr"/>
                      <a:r>
                        <a:rPr lang="zh-CN" sz="1000" b="1" u="none" strike="noStrike" dirty="0">
                          <a:effectLst/>
                          <a:latin typeface="+mn-ea"/>
                          <a:ea typeface="+mn-ea"/>
                        </a:rPr>
                        <a:t>大病保险报销</a:t>
                      </a:r>
                      <a:endParaRPr lang="zh-CN" sz="1000" b="1" i="0" u="none" strike="noStrike" dirty="0">
                        <a:solidFill>
                          <a:srgbClr val="000000"/>
                        </a:solidFill>
                        <a:effectLst/>
                        <a:latin typeface="+mn-ea"/>
                        <a:ea typeface="+mn-ea"/>
                      </a:endParaRPr>
                    </a:p>
                  </a:txBody>
                  <a:tcPr marL="6722" marR="6722" marT="6722" marB="0" anchor="ctr"/>
                </a:tc>
                <a:tc>
                  <a:txBody>
                    <a:bodyPr/>
                    <a:lstStyle/>
                    <a:p>
                      <a:pPr algn="ctr" fontAlgn="ctr"/>
                      <a:r>
                        <a:rPr lang="zh-CN" sz="1000" b="1" u="none" strike="noStrike" dirty="0">
                          <a:solidFill>
                            <a:srgbClr val="FF0000"/>
                          </a:solidFill>
                          <a:effectLst/>
                          <a:latin typeface="+mn-ea"/>
                          <a:ea typeface="+mn-ea"/>
                        </a:rPr>
                        <a:t>序号</a:t>
                      </a:r>
                      <a:endParaRPr lang="zh-CN" sz="1000" b="1" i="0" u="none" strike="noStrike" dirty="0">
                        <a:solidFill>
                          <a:srgbClr val="FF0000"/>
                        </a:solidFill>
                        <a:effectLst/>
                        <a:latin typeface="+mn-ea"/>
                        <a:ea typeface="+mn-ea"/>
                      </a:endParaRPr>
                    </a:p>
                  </a:txBody>
                  <a:tcPr marL="6722" marR="6722" marT="6722" marB="0" anchor="ctr"/>
                </a:tc>
                <a:tc>
                  <a:txBody>
                    <a:bodyPr/>
                    <a:lstStyle/>
                    <a:p>
                      <a:pPr algn="ctr" fontAlgn="ctr"/>
                      <a:r>
                        <a:rPr lang="zh-CN" sz="1000" b="1" u="none" strike="noStrike" dirty="0">
                          <a:effectLst/>
                          <a:latin typeface="+mn-ea"/>
                          <a:ea typeface="+mn-ea"/>
                        </a:rPr>
                        <a:t>项目费用</a:t>
                      </a:r>
                      <a:endParaRPr lang="zh-CN" sz="1000" b="1" i="0" u="none" strike="noStrike" dirty="0">
                        <a:solidFill>
                          <a:srgbClr val="000000"/>
                        </a:solidFill>
                        <a:effectLst/>
                        <a:latin typeface="+mn-ea"/>
                        <a:ea typeface="+mn-ea"/>
                      </a:endParaRPr>
                    </a:p>
                  </a:txBody>
                  <a:tcPr marL="6722" marR="6722" marT="6722" marB="0" anchor="ctr"/>
                </a:tc>
                <a:tc>
                  <a:txBody>
                    <a:bodyPr/>
                    <a:lstStyle/>
                    <a:p>
                      <a:pPr algn="ctr" fontAlgn="ctr"/>
                      <a:r>
                        <a:rPr lang="zh-CN" sz="1000" b="1" u="none" strike="noStrike" dirty="0">
                          <a:effectLst/>
                          <a:latin typeface="+mn-ea"/>
                          <a:ea typeface="+mn-ea"/>
                        </a:rPr>
                        <a:t>按项目报销</a:t>
                      </a:r>
                      <a:endParaRPr lang="zh-CN" sz="1000" b="1" i="0" u="none" strike="noStrike" dirty="0">
                        <a:solidFill>
                          <a:srgbClr val="000000"/>
                        </a:solidFill>
                        <a:effectLst/>
                        <a:latin typeface="+mn-ea"/>
                        <a:ea typeface="+mn-ea"/>
                      </a:endParaRPr>
                    </a:p>
                  </a:txBody>
                  <a:tcPr marL="6722" marR="6722" marT="6722" marB="0" anchor="ctr"/>
                </a:tc>
                <a:tc>
                  <a:txBody>
                    <a:bodyPr/>
                    <a:lstStyle/>
                    <a:p>
                      <a:pPr algn="ctr" fontAlgn="ctr"/>
                      <a:r>
                        <a:rPr lang="zh-CN" sz="1000" b="1" u="none" strike="noStrike" dirty="0">
                          <a:effectLst/>
                          <a:latin typeface="+mn-ea"/>
                          <a:ea typeface="+mn-ea"/>
                        </a:rPr>
                        <a:t>按保底报销</a:t>
                      </a:r>
                      <a:endParaRPr lang="zh-CN" sz="1000" b="1" i="0" u="none" strike="noStrike" dirty="0">
                        <a:solidFill>
                          <a:srgbClr val="000000"/>
                        </a:solidFill>
                        <a:effectLst/>
                        <a:latin typeface="+mn-ea"/>
                        <a:ea typeface="+mn-ea"/>
                      </a:endParaRPr>
                    </a:p>
                  </a:txBody>
                  <a:tcPr marL="6722" marR="6722" marT="6722" marB="0" anchor="ctr"/>
                </a:tc>
                <a:tc>
                  <a:txBody>
                    <a:bodyPr/>
                    <a:lstStyle/>
                    <a:p>
                      <a:pPr algn="ctr" fontAlgn="ctr"/>
                      <a:r>
                        <a:rPr lang="zh-CN" sz="1000" b="1" u="none" strike="noStrike" dirty="0">
                          <a:effectLst/>
                          <a:latin typeface="+mn-ea"/>
                          <a:ea typeface="+mn-ea"/>
                        </a:rPr>
                        <a:t>大病保险报销</a:t>
                      </a:r>
                      <a:endParaRPr lang="zh-CN" sz="1000" b="1" i="0" u="none" strike="noStrike" dirty="0">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1</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应当从工伤保险基金中支付的医药费用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16</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眼镜、义眼、义齿、义肢、助听器等辅助康复器具（另有规定的除外）等费用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2</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应当由第三方负担的医药费用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dirty="0">
                          <a:effectLst/>
                          <a:latin typeface="+mn-ea"/>
                          <a:ea typeface="+mn-ea"/>
                        </a:rPr>
                        <a:t>不纳入</a:t>
                      </a:r>
                      <a:endParaRPr lang="zh-CN" sz="1000" b="0" i="0" u="none" strike="noStrike" dirty="0">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17</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各种家用或自用检查、检测、治疗仪等器械费用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r>
              <a:tr h="313812">
                <a:tc>
                  <a:txBody>
                    <a:bodyPr/>
                    <a:lstStyle/>
                    <a:p>
                      <a:pPr algn="ctr" fontAlgn="ctr"/>
                      <a:r>
                        <a:rPr lang="en-US" sz="1000" u="none" strike="noStrike">
                          <a:solidFill>
                            <a:srgbClr val="FF0000"/>
                          </a:solidFill>
                          <a:effectLst/>
                          <a:latin typeface="+mn-ea"/>
                          <a:ea typeface="+mn-ea"/>
                        </a:rPr>
                        <a:t>3</a:t>
                      </a:r>
                      <a:endParaRPr lang="zh-CN" sz="1000" b="0" i="0" u="none" strike="noStrike">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应当由公共卫生负担的医药费用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dirty="0">
                          <a:effectLst/>
                          <a:latin typeface="+mn-ea"/>
                          <a:ea typeface="+mn-ea"/>
                        </a:rPr>
                        <a:t>不纳入</a:t>
                      </a:r>
                      <a:endParaRPr lang="zh-CN" sz="1000" b="0" i="0" u="none" strike="noStrike" dirty="0">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18</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a:solidFill>
                            <a:srgbClr val="002060"/>
                          </a:solidFill>
                          <a:effectLst/>
                          <a:latin typeface="+mn-ea"/>
                          <a:ea typeface="+mn-ea"/>
                        </a:rPr>
                        <a:t>各种不育（孕）症（另有规定的除外）</a:t>
                      </a:r>
                      <a:endParaRPr lang="zh-CN" sz="1000" b="0" i="0" u="none" strike="noStrike">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4</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在境外就医的医药费用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dirty="0">
                          <a:effectLst/>
                          <a:latin typeface="+mn-ea"/>
                          <a:ea typeface="+mn-ea"/>
                        </a:rPr>
                        <a:t>不纳入</a:t>
                      </a:r>
                      <a:endParaRPr lang="zh-CN" sz="1000" b="0" i="0" u="none" strike="noStrike" dirty="0">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19</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性功能障碍引发的住院医药费用（另有规定的除外）</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r>
              <a:tr h="479423">
                <a:tc>
                  <a:txBody>
                    <a:bodyPr/>
                    <a:lstStyle/>
                    <a:p>
                      <a:pPr algn="ctr" fontAlgn="ctr"/>
                      <a:r>
                        <a:rPr lang="en-US" sz="1000" u="none" strike="noStrike" dirty="0">
                          <a:solidFill>
                            <a:srgbClr val="FF0000"/>
                          </a:solidFill>
                          <a:effectLst/>
                          <a:latin typeface="+mn-ea"/>
                          <a:ea typeface="+mn-ea"/>
                        </a:rPr>
                        <a:t>5</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医疗服务项目收费超出我省基本医保最高支付标准（省属三级公立医院最高收费标准）部分的费用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dirty="0">
                          <a:effectLst/>
                          <a:latin typeface="+mn-ea"/>
                          <a:ea typeface="+mn-ea"/>
                        </a:rPr>
                        <a:t>不纳入</a:t>
                      </a:r>
                      <a:endParaRPr lang="zh-CN" sz="1000" b="0" i="0" u="none" strike="noStrike" dirty="0">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20</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临床实验类诊疗项目费用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6</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《药品目录》单味不予支付的中药饮片及药材费用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21</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物价政策规定不可单独收费的一次性材料等费用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7</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《医疗服务项目目录》外自立医疗服务项目</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22</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《药品目录》复方不予支付的中药饮片及药材费用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dirty="0">
                          <a:effectLst/>
                          <a:latin typeface="+mn-ea"/>
                          <a:ea typeface="+mn-ea"/>
                        </a:rPr>
                        <a:t>不纳入</a:t>
                      </a:r>
                      <a:endParaRPr lang="zh-CN" sz="1000" b="0" i="0" u="none" strike="noStrike" dirty="0">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8</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a:solidFill>
                            <a:srgbClr val="002060"/>
                          </a:solidFill>
                          <a:effectLst/>
                          <a:latin typeface="+mn-ea"/>
                          <a:ea typeface="+mn-ea"/>
                        </a:rPr>
                        <a:t>特需病房（病区）发生的住院医药费用，特需医疗项目费用</a:t>
                      </a:r>
                      <a:endParaRPr lang="zh-CN" sz="1000" b="0" i="0" u="none" strike="noStrike">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a:solidFill>
                            <a:srgbClr val="FF0000"/>
                          </a:solidFill>
                          <a:effectLst/>
                          <a:latin typeface="+mn-ea"/>
                          <a:ea typeface="+mn-ea"/>
                        </a:rPr>
                        <a:t>23</a:t>
                      </a:r>
                      <a:endParaRPr lang="zh-CN" sz="1000" b="0" i="0" u="none" strike="noStrike">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《药品目录》乙类药品个人先行支付费用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dirty="0">
                          <a:effectLst/>
                          <a:latin typeface="+mn-ea"/>
                          <a:ea typeface="+mn-ea"/>
                        </a:rPr>
                        <a:t>不纳入</a:t>
                      </a:r>
                      <a:endParaRPr lang="zh-CN" sz="1000" b="0" i="0" u="none" strike="noStrike" dirty="0">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9</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非协议医疗机构（急诊急救除外）、非医疗机构发生的医药费用（另有规定除外）</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24</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a:solidFill>
                            <a:srgbClr val="002060"/>
                          </a:solidFill>
                          <a:effectLst/>
                          <a:latin typeface="+mn-ea"/>
                          <a:ea typeface="+mn-ea"/>
                        </a:rPr>
                        <a:t>《药品目录》丙类（目录外）药品费用</a:t>
                      </a:r>
                      <a:endParaRPr lang="zh-CN" sz="1000" b="0" i="0" u="none" strike="noStrike">
                        <a:solidFill>
                          <a:srgbClr val="002060"/>
                        </a:solidFill>
                        <a:effectLst/>
                        <a:latin typeface="+mn-ea"/>
                        <a:ea typeface="+mn-ea"/>
                      </a:endParaRPr>
                    </a:p>
                  </a:txBody>
                  <a:tcPr marL="6722" marR="6722" marT="6722" marB="0" anchor="ctr"/>
                </a:tc>
                <a:tc>
                  <a:txBody>
                    <a:bodyPr/>
                    <a:lstStyle/>
                    <a:p>
                      <a:pPr algn="ctr" fontAlgn="ctr"/>
                      <a:r>
                        <a:rPr lang="zh-CN" sz="1000" u="none" strike="noStrike" dirty="0">
                          <a:effectLst/>
                          <a:latin typeface="+mn-ea"/>
                          <a:ea typeface="+mn-ea"/>
                        </a:rPr>
                        <a:t>不纳入</a:t>
                      </a:r>
                      <a:endParaRPr lang="zh-CN" sz="1000" b="0" i="0" u="none" strike="noStrike" dirty="0">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10</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医疗机构发生的非医药费用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25</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a:solidFill>
                            <a:srgbClr val="002060"/>
                          </a:solidFill>
                          <a:effectLst/>
                          <a:latin typeface="+mn-ea"/>
                          <a:ea typeface="+mn-ea"/>
                        </a:rPr>
                        <a:t>《医疗服务项目目录》部分支付类项目中个人先行支付费用</a:t>
                      </a:r>
                      <a:endParaRPr lang="zh-CN" sz="1000" b="0" i="0" u="none" strike="noStrike">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effectLst/>
                          <a:latin typeface="+mn-ea"/>
                          <a:ea typeface="+mn-ea"/>
                        </a:rPr>
                        <a:t>　</a:t>
                      </a:r>
                      <a:endParaRPr lang="zh-CN" sz="1000" b="0" i="0" u="none" strike="noStrike" dirty="0">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11</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各类器官、组织移植的器官源或组织源费用，以及串换为其他项目的费用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26</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a:solidFill>
                            <a:srgbClr val="002060"/>
                          </a:solidFill>
                          <a:effectLst/>
                          <a:latin typeface="+mn-ea"/>
                          <a:ea typeface="+mn-ea"/>
                        </a:rPr>
                        <a:t>限制临床应用医疗技术 (造血干细胞移植技术等除外)，不纳入政策范围内费用</a:t>
                      </a:r>
                      <a:endParaRPr lang="zh-CN" sz="1000" b="0" i="0" u="none" strike="noStrike">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effectLst/>
                          <a:latin typeface="+mn-ea"/>
                          <a:ea typeface="+mn-ea"/>
                        </a:rPr>
                        <a:t>　</a:t>
                      </a:r>
                      <a:endParaRPr lang="zh-CN" sz="1000" b="0" i="0" u="none" strike="noStrike" dirty="0">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12</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享受定额补助的住院分娩（含手术产）当次住院医药费用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27</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a:solidFill>
                            <a:srgbClr val="002060"/>
                          </a:solidFill>
                          <a:effectLst/>
                          <a:latin typeface="+mn-ea"/>
                          <a:ea typeface="+mn-ea"/>
                        </a:rPr>
                        <a:t>《医疗服务项目目录》不予支付类项目</a:t>
                      </a:r>
                      <a:endParaRPr lang="zh-CN" sz="1000" b="0" i="0" u="none" strike="noStrike">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effectLst/>
                          <a:latin typeface="+mn-ea"/>
                          <a:ea typeface="+mn-ea"/>
                        </a:rPr>
                        <a:t>　</a:t>
                      </a:r>
                      <a:endParaRPr lang="zh-CN" sz="1000" b="0" i="0" u="none" strike="noStrike" dirty="0">
                        <a:solidFill>
                          <a:srgbClr val="000000"/>
                        </a:solidFill>
                        <a:effectLst/>
                        <a:latin typeface="+mn-ea"/>
                        <a:ea typeface="+mn-ea"/>
                      </a:endParaRPr>
                    </a:p>
                  </a:txBody>
                  <a:tcPr marL="6722" marR="6722" marT="6722" marB="0" anchor="ctr"/>
                </a:tc>
              </a:tr>
              <a:tr h="479423">
                <a:tc>
                  <a:txBody>
                    <a:bodyPr/>
                    <a:lstStyle/>
                    <a:p>
                      <a:pPr algn="ctr" fontAlgn="ctr"/>
                      <a:r>
                        <a:rPr lang="en-US" sz="1000" u="none" strike="noStrike" dirty="0">
                          <a:solidFill>
                            <a:srgbClr val="FF0000"/>
                          </a:solidFill>
                          <a:effectLst/>
                          <a:latin typeface="+mn-ea"/>
                          <a:ea typeface="+mn-ea"/>
                        </a:rPr>
                        <a:t>13</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各种各类非功能性整容或矫形手术、美容、健美、减肥增胖增高等非疾病治疗类原因产生的医药费用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28</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a:solidFill>
                            <a:srgbClr val="002060"/>
                          </a:solidFill>
                          <a:effectLst/>
                          <a:latin typeface="+mn-ea"/>
                          <a:ea typeface="+mn-ea"/>
                        </a:rPr>
                        <a:t>部分支付类医用材料中个人先行支付费用</a:t>
                      </a:r>
                      <a:endParaRPr lang="zh-CN" sz="1000" b="0" i="0" u="none" strike="noStrike">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effectLst/>
                          <a:latin typeface="+mn-ea"/>
                          <a:ea typeface="+mn-ea"/>
                        </a:rPr>
                        <a:t>　</a:t>
                      </a:r>
                      <a:endParaRPr lang="zh-CN" sz="1000" b="0" i="0" u="none" strike="noStrike" dirty="0">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14</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预防保健、健康体检、医疗咨询、医疗鉴定等发生的费用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29</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a:solidFill>
                            <a:srgbClr val="002060"/>
                          </a:solidFill>
                          <a:effectLst/>
                          <a:latin typeface="+mn-ea"/>
                          <a:ea typeface="+mn-ea"/>
                        </a:rPr>
                        <a:t>不予支付类医用材料</a:t>
                      </a:r>
                      <a:endParaRPr lang="zh-CN" sz="1000" b="0" i="0" u="none" strike="noStrike">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a:effectLst/>
                          <a:latin typeface="+mn-ea"/>
                          <a:ea typeface="+mn-ea"/>
                        </a:rPr>
                        <a:t>　</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effectLst/>
                          <a:latin typeface="+mn-ea"/>
                          <a:ea typeface="+mn-ea"/>
                        </a:rPr>
                        <a:t>　</a:t>
                      </a:r>
                      <a:endParaRPr lang="zh-CN" sz="1000" b="0" i="0" u="none" strike="noStrike" dirty="0">
                        <a:solidFill>
                          <a:srgbClr val="000000"/>
                        </a:solidFill>
                        <a:effectLst/>
                        <a:latin typeface="+mn-ea"/>
                        <a:ea typeface="+mn-ea"/>
                      </a:endParaRPr>
                    </a:p>
                  </a:txBody>
                  <a:tcPr marL="6722" marR="6722" marT="6722" marB="0" anchor="ctr"/>
                </a:tc>
              </a:tr>
              <a:tr h="321931">
                <a:tc>
                  <a:txBody>
                    <a:bodyPr/>
                    <a:lstStyle/>
                    <a:p>
                      <a:pPr algn="ctr" fontAlgn="ctr"/>
                      <a:r>
                        <a:rPr lang="en-US" sz="1000" u="none" strike="noStrike" dirty="0">
                          <a:solidFill>
                            <a:srgbClr val="FF0000"/>
                          </a:solidFill>
                          <a:effectLst/>
                          <a:latin typeface="+mn-ea"/>
                          <a:ea typeface="+mn-ea"/>
                        </a:rPr>
                        <a:t>15</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气功疗法、音乐疗法、保健性营养疗法等辅助性治疗项目费用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en-US" sz="1000" u="none" strike="noStrike" dirty="0">
                          <a:solidFill>
                            <a:srgbClr val="FF0000"/>
                          </a:solidFill>
                          <a:effectLst/>
                          <a:latin typeface="+mn-ea"/>
                          <a:ea typeface="+mn-ea"/>
                        </a:rPr>
                        <a:t>30</a:t>
                      </a:r>
                      <a:endParaRPr lang="zh-CN" sz="1000" b="0" i="0" u="none" strike="noStrike" dirty="0">
                        <a:solidFill>
                          <a:srgbClr val="FF0000"/>
                        </a:solidFill>
                        <a:effectLst/>
                        <a:latin typeface="+mn-ea"/>
                        <a:ea typeface="+mn-ea"/>
                      </a:endParaRPr>
                    </a:p>
                  </a:txBody>
                  <a:tcPr marL="6722" marR="6722" marT="6722" marB="0" anchor="ctr"/>
                </a:tc>
                <a:tc>
                  <a:txBody>
                    <a:bodyPr/>
                    <a:lstStyle/>
                    <a:p>
                      <a:pPr algn="l" fontAlgn="ctr"/>
                      <a:r>
                        <a:rPr lang="zh-CN" sz="1000" u="none" strike="noStrike" dirty="0">
                          <a:solidFill>
                            <a:srgbClr val="002060"/>
                          </a:solidFill>
                          <a:effectLst/>
                          <a:latin typeface="+mn-ea"/>
                          <a:ea typeface="+mn-ea"/>
                        </a:rPr>
                        <a:t>国家、省医保行政部门规定的其他不予支付的项目或费用</a:t>
                      </a:r>
                      <a:endParaRPr lang="zh-CN" sz="1000" b="0" i="0" u="none" strike="noStrike" dirty="0">
                        <a:solidFill>
                          <a:srgbClr val="00206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a:effectLst/>
                          <a:latin typeface="+mn-ea"/>
                          <a:ea typeface="+mn-ea"/>
                        </a:rPr>
                        <a:t>不纳入</a:t>
                      </a:r>
                      <a:endParaRPr lang="zh-CN" sz="1000" b="0" i="0" u="none" strike="noStrike">
                        <a:solidFill>
                          <a:srgbClr val="000000"/>
                        </a:solidFill>
                        <a:effectLst/>
                        <a:latin typeface="+mn-ea"/>
                        <a:ea typeface="+mn-ea"/>
                      </a:endParaRPr>
                    </a:p>
                  </a:txBody>
                  <a:tcPr marL="6722" marR="6722" marT="6722" marB="0" anchor="ctr"/>
                </a:tc>
                <a:tc>
                  <a:txBody>
                    <a:bodyPr/>
                    <a:lstStyle/>
                    <a:p>
                      <a:pPr algn="ctr" fontAlgn="ctr"/>
                      <a:r>
                        <a:rPr lang="zh-CN" sz="1000" u="none" strike="noStrike" dirty="0">
                          <a:effectLst/>
                          <a:latin typeface="+mn-ea"/>
                          <a:ea typeface="+mn-ea"/>
                        </a:rPr>
                        <a:t>不纳入</a:t>
                      </a:r>
                      <a:endParaRPr lang="zh-CN" sz="1000" b="0" i="0" u="none" strike="noStrike" dirty="0">
                        <a:solidFill>
                          <a:srgbClr val="000000"/>
                        </a:solidFill>
                        <a:effectLst/>
                        <a:latin typeface="+mn-ea"/>
                        <a:ea typeface="+mn-ea"/>
                      </a:endParaRPr>
                    </a:p>
                  </a:txBody>
                  <a:tcPr marL="6722" marR="6722" marT="6722"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3688" y="2636912"/>
            <a:ext cx="8229600" cy="5184576"/>
          </a:xfrm>
        </p:spPr>
        <p:txBody>
          <a:bodyPr>
            <a:normAutofit/>
          </a:bodyPr>
          <a:lstStyle/>
          <a:p>
            <a:pPr marL="0" indent="0" algn="ctr">
              <a:buNone/>
            </a:pPr>
            <a:endParaRPr lang="zh-CN" altLang="zh-CN" dirty="0" smtClean="0">
              <a:latin typeface="隶书" pitchFamily="49" charset="-122"/>
              <a:ea typeface="隶书" pitchFamily="49" charset="-122"/>
            </a:endParaRPr>
          </a:p>
          <a:p>
            <a:pPr>
              <a:buNone/>
            </a:pPr>
            <a:endParaRPr lang="zh-CN" altLang="en-US" dirty="0"/>
          </a:p>
        </p:txBody>
      </p:sp>
      <p:sp>
        <p:nvSpPr>
          <p:cNvPr id="4" name="内容占位符 2"/>
          <p:cNvSpPr txBox="1"/>
          <p:nvPr/>
        </p:nvSpPr>
        <p:spPr>
          <a:xfrm>
            <a:off x="395536" y="1484784"/>
            <a:ext cx="8517632" cy="4896544"/>
          </a:xfrm>
          <a:prstGeom prst="rect">
            <a:avLst/>
          </a:prstGeom>
        </p:spPr>
        <p:txBody>
          <a:bodyPr vert="horz">
            <a:normAutofit fontScale="900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None/>
            </a:pP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把握要点：办法第</a:t>
            </a:r>
            <a:r>
              <a:rPr lang="en-US" altLang="zh-CN"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16</a:t>
            </a: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至第</a:t>
            </a:r>
            <a:r>
              <a:rPr lang="en-US" altLang="zh-CN"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19</a:t>
            </a: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条</a:t>
            </a:r>
            <a:endParaRPr lang="en-US" altLang="zh-CN"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pPr lvl="0"/>
            <a:r>
              <a:rPr lang="en-US" altLang="zh-CN" sz="2220" dirty="0" smtClean="0">
                <a:latin typeface="微软雅黑" panose="020B0503020204020204" pitchFamily="34" charset="-122"/>
                <a:ea typeface="微软雅黑" panose="020B0503020204020204" pitchFamily="34" charset="-122"/>
              </a:rPr>
              <a:t>1、</a:t>
            </a:r>
            <a:r>
              <a:rPr lang="zh-CN" altLang="zh-CN" sz="2220" dirty="0" smtClean="0">
                <a:latin typeface="微软雅黑" panose="020B0503020204020204" pitchFamily="34" charset="-122"/>
                <a:ea typeface="微软雅黑" panose="020B0503020204020204" pitchFamily="34" charset="-122"/>
              </a:rPr>
              <a:t>住院</a:t>
            </a:r>
            <a:r>
              <a:rPr lang="zh-CN" altLang="zh-CN" sz="2220" dirty="0">
                <a:latin typeface="微软雅黑" panose="020B0503020204020204" pitchFamily="34" charset="-122"/>
                <a:ea typeface="微软雅黑" panose="020B0503020204020204" pitchFamily="34" charset="-122"/>
              </a:rPr>
              <a:t>报销政策分</a:t>
            </a:r>
            <a:r>
              <a:rPr lang="en-US" altLang="zh-CN" sz="2220" dirty="0">
                <a:latin typeface="微软雅黑" panose="020B0503020204020204" pitchFamily="34" charset="-122"/>
                <a:ea typeface="微软雅黑" panose="020B0503020204020204" pitchFamily="34" charset="-122"/>
              </a:rPr>
              <a:t>5</a:t>
            </a:r>
            <a:r>
              <a:rPr lang="zh-CN" altLang="zh-CN" sz="2220" dirty="0">
                <a:latin typeface="微软雅黑" panose="020B0503020204020204" pitchFamily="34" charset="-122"/>
                <a:ea typeface="微软雅黑" panose="020B0503020204020204" pitchFamily="34" charset="-122"/>
              </a:rPr>
              <a:t>个层级，其中市内分一、二、三级医疗机构</a:t>
            </a:r>
            <a:r>
              <a:rPr lang="en-US" altLang="zh-CN" sz="2220" dirty="0">
                <a:latin typeface="微软雅黑" panose="020B0503020204020204" pitchFamily="34" charset="-122"/>
                <a:ea typeface="微软雅黑" panose="020B0503020204020204" pitchFamily="34" charset="-122"/>
              </a:rPr>
              <a:t>3</a:t>
            </a:r>
            <a:r>
              <a:rPr lang="zh-CN" altLang="zh-CN" sz="2220" dirty="0">
                <a:latin typeface="微软雅黑" panose="020B0503020204020204" pitchFamily="34" charset="-122"/>
                <a:ea typeface="微软雅黑" panose="020B0503020204020204" pitchFamily="34" charset="-122"/>
              </a:rPr>
              <a:t>个类别，市外分市外省内和省外医疗机构</a:t>
            </a:r>
            <a:r>
              <a:rPr lang="en-US" altLang="zh-CN" sz="2220" dirty="0">
                <a:latin typeface="微软雅黑" panose="020B0503020204020204" pitchFamily="34" charset="-122"/>
                <a:ea typeface="微软雅黑" panose="020B0503020204020204" pitchFamily="34" charset="-122"/>
              </a:rPr>
              <a:t>2</a:t>
            </a:r>
            <a:r>
              <a:rPr lang="zh-CN" altLang="zh-CN" sz="2220" dirty="0">
                <a:latin typeface="微软雅黑" panose="020B0503020204020204" pitchFamily="34" charset="-122"/>
                <a:ea typeface="微软雅黑" panose="020B0503020204020204" pitchFamily="34" charset="-122"/>
              </a:rPr>
              <a:t>个类别。</a:t>
            </a:r>
            <a:endParaRPr lang="zh-CN" altLang="zh-CN" sz="2220" dirty="0">
              <a:latin typeface="微软雅黑" panose="020B0503020204020204" pitchFamily="34" charset="-122"/>
              <a:ea typeface="微软雅黑" panose="020B0503020204020204" pitchFamily="34" charset="-122"/>
            </a:endParaRPr>
          </a:p>
          <a:p>
            <a:pPr lvl="0"/>
            <a:r>
              <a:rPr lang="en-US" altLang="zh-CN" sz="2220" dirty="0" smtClean="0">
                <a:latin typeface="微软雅黑" panose="020B0503020204020204" pitchFamily="34" charset="-122"/>
                <a:ea typeface="微软雅黑" panose="020B0503020204020204" pitchFamily="34" charset="-122"/>
              </a:rPr>
              <a:t>2、</a:t>
            </a:r>
            <a:r>
              <a:rPr lang="zh-CN" altLang="zh-CN" sz="2220" dirty="0" smtClean="0">
                <a:latin typeface="微软雅黑" panose="020B0503020204020204" pitchFamily="34" charset="-122"/>
                <a:ea typeface="微软雅黑" panose="020B0503020204020204" pitchFamily="34" charset="-122"/>
              </a:rPr>
              <a:t>市内</a:t>
            </a:r>
            <a:r>
              <a:rPr lang="zh-CN" altLang="zh-CN" sz="2220" dirty="0">
                <a:latin typeface="微软雅黑" panose="020B0503020204020204" pitchFamily="34" charset="-122"/>
                <a:ea typeface="微软雅黑" panose="020B0503020204020204" pitchFamily="34" charset="-122"/>
              </a:rPr>
              <a:t>一级、二级和县级医疗机构制定分段报销政策。</a:t>
            </a:r>
            <a:endParaRPr lang="zh-CN" altLang="zh-CN" sz="2220" dirty="0">
              <a:latin typeface="微软雅黑" panose="020B0503020204020204" pitchFamily="34" charset="-122"/>
              <a:ea typeface="微软雅黑" panose="020B0503020204020204" pitchFamily="34" charset="-122"/>
            </a:endParaRPr>
          </a:p>
          <a:p>
            <a:pPr lvl="0"/>
            <a:r>
              <a:rPr lang="en-US" altLang="zh-CN" sz="2220" dirty="0" smtClean="0">
                <a:latin typeface="微软雅黑" panose="020B0503020204020204" pitchFamily="34" charset="-122"/>
                <a:ea typeface="微软雅黑" panose="020B0503020204020204" pitchFamily="34" charset="-122"/>
              </a:rPr>
              <a:t>3、</a:t>
            </a:r>
            <a:r>
              <a:rPr lang="zh-CN" altLang="zh-CN" sz="2220" dirty="0" smtClean="0">
                <a:latin typeface="微软雅黑" panose="020B0503020204020204" pitchFamily="34" charset="-122"/>
                <a:ea typeface="微软雅黑" panose="020B0503020204020204" pitchFamily="34" charset="-122"/>
              </a:rPr>
              <a:t>省</a:t>
            </a:r>
            <a:r>
              <a:rPr lang="zh-CN" altLang="zh-CN" sz="2220" dirty="0">
                <a:latin typeface="微软雅黑" panose="020B0503020204020204" pitchFamily="34" charset="-122"/>
                <a:ea typeface="微软雅黑" panose="020B0503020204020204" pitchFamily="34" charset="-122"/>
              </a:rPr>
              <a:t>内医疗机构住院起付线均为定额，省外医疗机构为浮动起付线（</a:t>
            </a:r>
            <a:r>
              <a:rPr lang="en-US" altLang="zh-CN" sz="2220" dirty="0">
                <a:latin typeface="微软雅黑" panose="020B0503020204020204" pitchFamily="34" charset="-122"/>
                <a:ea typeface="微软雅黑" panose="020B0503020204020204" pitchFamily="34" charset="-122"/>
              </a:rPr>
              <a:t>2000</a:t>
            </a:r>
            <a:r>
              <a:rPr lang="zh-CN" altLang="zh-CN" sz="2220" dirty="0">
                <a:latin typeface="微软雅黑" panose="020B0503020204020204" pitchFamily="34" charset="-122"/>
                <a:ea typeface="微软雅黑" panose="020B0503020204020204" pitchFamily="34" charset="-122"/>
              </a:rPr>
              <a:t>元≤按当次住院总费用</a:t>
            </a:r>
            <a:r>
              <a:rPr lang="en-US" altLang="zh-CN" sz="2220" dirty="0">
                <a:latin typeface="微软雅黑" panose="020B0503020204020204" pitchFamily="34" charset="-122"/>
                <a:ea typeface="微软雅黑" panose="020B0503020204020204" pitchFamily="34" charset="-122"/>
              </a:rPr>
              <a:t>20%</a:t>
            </a:r>
            <a:r>
              <a:rPr lang="zh-CN" altLang="zh-CN" sz="2220" dirty="0">
                <a:latin typeface="微软雅黑" panose="020B0503020204020204" pitchFamily="34" charset="-122"/>
                <a:ea typeface="微软雅黑" panose="020B0503020204020204" pitchFamily="34" charset="-122"/>
              </a:rPr>
              <a:t>计算≤</a:t>
            </a:r>
            <a:r>
              <a:rPr lang="en-US" altLang="zh-CN" sz="2220" dirty="0">
                <a:latin typeface="微软雅黑" panose="020B0503020204020204" pitchFamily="34" charset="-122"/>
                <a:ea typeface="微软雅黑" panose="020B0503020204020204" pitchFamily="34" charset="-122"/>
              </a:rPr>
              <a:t>10000</a:t>
            </a:r>
            <a:r>
              <a:rPr lang="zh-CN" altLang="zh-CN" sz="2220" dirty="0">
                <a:latin typeface="微软雅黑" panose="020B0503020204020204" pitchFamily="34" charset="-122"/>
                <a:ea typeface="微软雅黑" panose="020B0503020204020204" pitchFamily="34" charset="-122"/>
              </a:rPr>
              <a:t>元）。</a:t>
            </a:r>
            <a:endParaRPr lang="zh-CN" altLang="zh-CN" sz="2220" dirty="0">
              <a:latin typeface="微软雅黑" panose="020B0503020204020204" pitchFamily="34" charset="-122"/>
              <a:ea typeface="微软雅黑" panose="020B0503020204020204" pitchFamily="34" charset="-122"/>
            </a:endParaRPr>
          </a:p>
          <a:p>
            <a:pPr lvl="0"/>
            <a:r>
              <a:rPr lang="en-US" altLang="zh-CN" sz="2220" dirty="0" smtClean="0">
                <a:latin typeface="微软雅黑" panose="020B0503020204020204" pitchFamily="34" charset="-122"/>
                <a:ea typeface="微软雅黑" panose="020B0503020204020204" pitchFamily="34" charset="-122"/>
              </a:rPr>
              <a:t>4、</a:t>
            </a:r>
            <a:r>
              <a:rPr lang="zh-CN" altLang="zh-CN" sz="2220" dirty="0" smtClean="0">
                <a:latin typeface="微软雅黑" panose="020B0503020204020204" pitchFamily="34" charset="-122"/>
                <a:ea typeface="微软雅黑" panose="020B0503020204020204" pitchFamily="34" charset="-122"/>
              </a:rPr>
              <a:t>执行</a:t>
            </a:r>
            <a:r>
              <a:rPr lang="zh-CN" altLang="zh-CN" sz="2220" dirty="0">
                <a:latin typeface="微软雅黑" panose="020B0503020204020204" pitchFamily="34" charset="-122"/>
                <a:ea typeface="微软雅黑" panose="020B0503020204020204" pitchFamily="34" charset="-122"/>
              </a:rPr>
              <a:t>上一级别医疗机构住院报销政策规定</a:t>
            </a:r>
            <a:r>
              <a:rPr lang="zh-CN" altLang="zh-CN" sz="2220" dirty="0">
                <a:solidFill>
                  <a:srgbClr val="FF0000"/>
                </a:solidFill>
                <a:latin typeface="微软雅黑" panose="020B0503020204020204" pitchFamily="34" charset="-122"/>
                <a:ea typeface="微软雅黑" panose="020B0503020204020204" pitchFamily="34" charset="-122"/>
              </a:rPr>
              <a:t>（指上年度</a:t>
            </a:r>
            <a:r>
              <a:rPr lang="zh-CN" altLang="zh-CN" sz="2220" u="sng" dirty="0">
                <a:solidFill>
                  <a:schemeClr val="tx1"/>
                </a:solidFill>
                <a:latin typeface="微软雅黑" panose="020B0503020204020204" pitchFamily="34" charset="-122"/>
                <a:ea typeface="微软雅黑" panose="020B0503020204020204" pitchFamily="34" charset="-122"/>
              </a:rPr>
              <a:t>合理</a:t>
            </a:r>
            <a:r>
              <a:rPr lang="zh-CN" altLang="zh-CN" sz="2220" dirty="0" smtClean="0">
                <a:latin typeface="微软雅黑" panose="020B0503020204020204" pitchFamily="34" charset="-122"/>
                <a:ea typeface="微软雅黑" panose="020B0503020204020204" pitchFamily="34" charset="-122"/>
              </a:rPr>
              <a:t>收治病例</a:t>
            </a:r>
            <a:r>
              <a:rPr lang="zh-CN" altLang="zh-CN" sz="2220" dirty="0">
                <a:solidFill>
                  <a:srgbClr val="FF0000"/>
                </a:solidFill>
                <a:latin typeface="微软雅黑" panose="020B0503020204020204" pitchFamily="34" charset="-122"/>
                <a:ea typeface="微软雅黑" panose="020B0503020204020204" pitchFamily="34" charset="-122"/>
              </a:rPr>
              <a:t>的次均费用达到</a:t>
            </a:r>
            <a:r>
              <a:rPr lang="zh-CN" altLang="zh-CN" sz="2220" dirty="0">
                <a:solidFill>
                  <a:srgbClr val="FF0000"/>
                </a:solidFill>
                <a:latin typeface="微软雅黑" panose="020B0503020204020204" pitchFamily="34" charset="-122"/>
                <a:ea typeface="微软雅黑" panose="020B0503020204020204" pitchFamily="34" charset="-122"/>
                <a:sym typeface="+mn-ea"/>
              </a:rPr>
              <a:t>上一级别医疗机构次均费用的</a:t>
            </a:r>
            <a:r>
              <a:rPr lang="en-US" altLang="zh-CN" sz="2220" dirty="0">
                <a:solidFill>
                  <a:srgbClr val="FF0000"/>
                </a:solidFill>
                <a:latin typeface="微软雅黑" panose="020B0503020204020204" pitchFamily="34" charset="-122"/>
                <a:ea typeface="微软雅黑" panose="020B0503020204020204" pitchFamily="34" charset="-122"/>
                <a:sym typeface="+mn-ea"/>
              </a:rPr>
              <a:t>80%</a:t>
            </a:r>
            <a:r>
              <a:rPr lang="zh-CN" altLang="zh-CN" sz="2220" dirty="0">
                <a:solidFill>
                  <a:srgbClr val="FF0000"/>
                </a:solidFill>
                <a:latin typeface="微软雅黑" panose="020B0503020204020204" pitchFamily="34" charset="-122"/>
                <a:ea typeface="微软雅黑" panose="020B0503020204020204" pitchFamily="34" charset="-122"/>
                <a:sym typeface="+mn-ea"/>
              </a:rPr>
              <a:t>以上</a:t>
            </a:r>
            <a:r>
              <a:rPr lang="zh-CN" altLang="zh-CN" sz="2220" dirty="0">
                <a:latin typeface="微软雅黑" panose="020B0503020204020204" pitchFamily="34" charset="-122"/>
                <a:ea typeface="微软雅黑" panose="020B0503020204020204" pitchFamily="34" charset="-122"/>
                <a:sym typeface="+mn-ea"/>
              </a:rPr>
              <a:t>）</a:t>
            </a:r>
            <a:r>
              <a:rPr lang="zh-CN" altLang="zh-CN" sz="2220" dirty="0">
                <a:latin typeface="微软雅黑" panose="020B0503020204020204" pitchFamily="34" charset="-122"/>
                <a:ea typeface="微软雅黑" panose="020B0503020204020204" pitchFamily="34" charset="-122"/>
              </a:rPr>
              <a:t>。</a:t>
            </a:r>
            <a:endParaRPr lang="zh-CN" altLang="zh-CN" sz="2220" dirty="0">
              <a:latin typeface="微软雅黑" panose="020B0503020204020204" pitchFamily="34" charset="-122"/>
              <a:ea typeface="微软雅黑" panose="020B0503020204020204" pitchFamily="34" charset="-122"/>
            </a:endParaRPr>
          </a:p>
          <a:p>
            <a:r>
              <a:rPr lang="en-US" altLang="zh-CN" sz="2220" dirty="0">
                <a:latin typeface="微软雅黑" panose="020B0503020204020204" pitchFamily="34" charset="-122"/>
                <a:ea typeface="微软雅黑" panose="020B0503020204020204" pitchFamily="34" charset="-122"/>
              </a:rPr>
              <a:t>5</a:t>
            </a:r>
            <a:r>
              <a:rPr lang="zh-CN" altLang="zh-CN" sz="2220" dirty="0">
                <a:latin typeface="微软雅黑" panose="020B0503020204020204" pitchFamily="34" charset="-122"/>
                <a:ea typeface="微软雅黑" panose="020B0503020204020204" pitchFamily="34" charset="-122"/>
              </a:rPr>
              <a:t>、封顶线</a:t>
            </a:r>
            <a:r>
              <a:rPr lang="en-US" altLang="zh-CN" sz="2220" dirty="0">
                <a:latin typeface="微软雅黑" panose="020B0503020204020204" pitchFamily="34" charset="-122"/>
                <a:ea typeface="微软雅黑" panose="020B0503020204020204" pitchFamily="34" charset="-122"/>
              </a:rPr>
              <a:t>25</a:t>
            </a:r>
            <a:r>
              <a:rPr lang="zh-CN" altLang="zh-CN" sz="2220" dirty="0">
                <a:latin typeface="微软雅黑" panose="020B0503020204020204" pitchFamily="34" charset="-122"/>
                <a:ea typeface="微软雅黑" panose="020B0503020204020204" pitchFamily="34" charset="-122"/>
              </a:rPr>
              <a:t>万元，含分娩住院、意外伤害住院、特殊慢性病门诊及按病种付费等。</a:t>
            </a:r>
            <a:endParaRPr lang="zh-CN" altLang="zh-CN" sz="2220" dirty="0">
              <a:latin typeface="微软雅黑" panose="020B0503020204020204" pitchFamily="34" charset="-122"/>
              <a:ea typeface="微软雅黑" panose="020B0503020204020204" pitchFamily="34" charset="-122"/>
            </a:endParaRPr>
          </a:p>
          <a:p>
            <a:r>
              <a:rPr lang="en-US" altLang="zh-CN" sz="2220" dirty="0">
                <a:latin typeface="微软雅黑" panose="020B0503020204020204" pitchFamily="34" charset="-122"/>
                <a:ea typeface="微软雅黑" panose="020B0503020204020204" pitchFamily="34" charset="-122"/>
              </a:rPr>
              <a:t>6</a:t>
            </a:r>
            <a:r>
              <a:rPr lang="zh-CN" altLang="zh-CN" sz="2220" dirty="0">
                <a:latin typeface="微软雅黑" panose="020B0503020204020204" pitchFamily="34" charset="-122"/>
                <a:ea typeface="微软雅黑" panose="020B0503020204020204" pitchFamily="34" charset="-122"/>
              </a:rPr>
              <a:t>、纳入报销范围内的医药费用按</a:t>
            </a:r>
            <a:r>
              <a:rPr lang="zh-CN" altLang="zh-CN" sz="2220" dirty="0">
                <a:latin typeface="微软雅黑" panose="020B0503020204020204" pitchFamily="34" charset="-122"/>
                <a:ea typeface="微软雅黑" panose="020B0503020204020204" pitchFamily="34" charset="-122"/>
                <a:sym typeface="+mn-ea"/>
              </a:rPr>
              <a:t>“两个目录”和“负面清单”执行</a:t>
            </a:r>
            <a:r>
              <a:rPr lang="zh-CN" altLang="zh-CN" sz="2220" dirty="0">
                <a:latin typeface="微软雅黑" panose="020B0503020204020204" pitchFamily="34" charset="-122"/>
                <a:ea typeface="微软雅黑" panose="020B0503020204020204" pitchFamily="34" charset="-122"/>
              </a:rPr>
              <a:t>。</a:t>
            </a:r>
            <a:endParaRPr lang="zh-CN" altLang="zh-CN" sz="2220" dirty="0">
              <a:latin typeface="微软雅黑" panose="020B0503020204020204" pitchFamily="34" charset="-122"/>
              <a:ea typeface="微软雅黑" panose="020B0503020204020204" pitchFamily="34" charset="-122"/>
            </a:endParaRPr>
          </a:p>
          <a:p>
            <a:r>
              <a:rPr lang="en-US" altLang="zh-CN" sz="2220" dirty="0">
                <a:latin typeface="微软雅黑" panose="020B0503020204020204" pitchFamily="34" charset="-122"/>
                <a:ea typeface="微软雅黑" panose="020B0503020204020204" pitchFamily="34" charset="-122"/>
              </a:rPr>
              <a:t>7</a:t>
            </a:r>
            <a:r>
              <a:rPr lang="zh-CN" altLang="zh-CN" sz="2220" dirty="0">
                <a:latin typeface="微软雅黑" panose="020B0503020204020204" pitchFamily="34" charset="-122"/>
                <a:ea typeface="微软雅黑" panose="020B0503020204020204" pitchFamily="34" charset="-122"/>
              </a:rPr>
              <a:t>、未办理转诊手续在市域外就医的，在上述类别医疗机构报销比例基础上再降低</a:t>
            </a:r>
            <a:r>
              <a:rPr lang="en-US" altLang="zh-CN" sz="2220" dirty="0">
                <a:latin typeface="微软雅黑" panose="020B0503020204020204" pitchFamily="34" charset="-122"/>
                <a:ea typeface="微软雅黑" panose="020B0503020204020204" pitchFamily="34" charset="-122"/>
              </a:rPr>
              <a:t>10</a:t>
            </a:r>
            <a:r>
              <a:rPr lang="zh-CN" altLang="zh-CN" sz="2220" dirty="0">
                <a:latin typeface="微软雅黑" panose="020B0503020204020204" pitchFamily="34" charset="-122"/>
                <a:ea typeface="微软雅黑" panose="020B0503020204020204" pitchFamily="34" charset="-122"/>
              </a:rPr>
              <a:t>个百分点。</a:t>
            </a:r>
            <a:endParaRPr lang="zh-CN" altLang="zh-CN" sz="2220" dirty="0">
              <a:latin typeface="微软雅黑" panose="020B0503020204020204" pitchFamily="34" charset="-122"/>
              <a:ea typeface="微软雅黑" panose="020B0503020204020204" pitchFamily="34" charset="-122"/>
            </a:endParaRPr>
          </a:p>
          <a:p>
            <a:r>
              <a:rPr lang="en-US" altLang="zh-CN" sz="2220" dirty="0">
                <a:latin typeface="微软雅黑" panose="020B0503020204020204" pitchFamily="34" charset="-122"/>
                <a:ea typeface="微软雅黑" panose="020B0503020204020204" pitchFamily="34" charset="-122"/>
              </a:rPr>
              <a:t>8</a:t>
            </a:r>
            <a:r>
              <a:rPr lang="zh-CN" altLang="zh-CN" sz="2220" dirty="0">
                <a:latin typeface="微软雅黑" panose="020B0503020204020204" pitchFamily="34" charset="-122"/>
                <a:ea typeface="微软雅黑" panose="020B0503020204020204" pitchFamily="34" charset="-122"/>
              </a:rPr>
              <a:t>、计算公式为：（政策范围内医药费用</a:t>
            </a:r>
            <a:r>
              <a:rPr lang="en-US" altLang="zh-CN" sz="2220" dirty="0">
                <a:latin typeface="微软雅黑" panose="020B0503020204020204" pitchFamily="34" charset="-122"/>
                <a:ea typeface="微软雅黑" panose="020B0503020204020204" pitchFamily="34" charset="-122"/>
              </a:rPr>
              <a:t>—</a:t>
            </a:r>
            <a:r>
              <a:rPr lang="zh-CN" altLang="zh-CN" sz="2220" dirty="0">
                <a:latin typeface="微软雅黑" panose="020B0503020204020204" pitchFamily="34" charset="-122"/>
                <a:ea typeface="微软雅黑" panose="020B0503020204020204" pitchFamily="34" charset="-122"/>
              </a:rPr>
              <a:t>起付线）×报销比例。年度累计报销金额不超过</a:t>
            </a:r>
            <a:r>
              <a:rPr lang="en-US" altLang="zh-CN" sz="2220" dirty="0">
                <a:latin typeface="微软雅黑" panose="020B0503020204020204" pitchFamily="34" charset="-122"/>
                <a:ea typeface="微软雅黑" panose="020B0503020204020204" pitchFamily="34" charset="-122"/>
              </a:rPr>
              <a:t>25</a:t>
            </a:r>
            <a:r>
              <a:rPr lang="zh-CN" altLang="zh-CN" sz="2220" dirty="0">
                <a:latin typeface="微软雅黑" panose="020B0503020204020204" pitchFamily="34" charset="-122"/>
                <a:ea typeface="微软雅黑" panose="020B0503020204020204" pitchFamily="34" charset="-122"/>
              </a:rPr>
              <a:t>万</a:t>
            </a:r>
            <a:r>
              <a:rPr lang="zh-CN" altLang="zh-CN" sz="2220" dirty="0" smtClean="0">
                <a:latin typeface="微软雅黑" panose="020B0503020204020204" pitchFamily="34" charset="-122"/>
                <a:ea typeface="微软雅黑" panose="020B0503020204020204" pitchFamily="34" charset="-122"/>
              </a:rPr>
              <a:t>元。</a:t>
            </a:r>
            <a:endParaRPr lang="zh-CN" altLang="zh-CN" sz="2220" dirty="0">
              <a:latin typeface="微软雅黑" panose="020B0503020204020204" pitchFamily="34" charset="-122"/>
              <a:ea typeface="微软雅黑" panose="020B0503020204020204" pitchFamily="34" charset="-122"/>
            </a:endParaRPr>
          </a:p>
          <a:p>
            <a:pPr algn="ctr">
              <a:buNone/>
            </a:pPr>
            <a:endParaRPr lang="zh-CN" altLang="en-US" sz="2220" dirty="0"/>
          </a:p>
        </p:txBody>
      </p:sp>
      <p:sp>
        <p:nvSpPr>
          <p:cNvPr id="6"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7504" y="1484784"/>
            <a:ext cx="4464496"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484784"/>
            <a:ext cx="45720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39782" y="1844824"/>
            <a:ext cx="8229600" cy="475252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sz="2400" b="1" dirty="0">
                <a:latin typeface="微软雅黑" panose="020B0503020204020204" pitchFamily="34" charset="-122"/>
                <a:ea typeface="微软雅黑" panose="020B0503020204020204" pitchFamily="34" charset="-122"/>
              </a:rPr>
              <a:t>第二十条</a:t>
            </a: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对普通住院发生的符合规定的医药费用实行保底报销，保底比例省内医疗机构</a:t>
            </a:r>
            <a:r>
              <a:rPr lang="en-US" altLang="zh-CN" sz="2400" b="1" dirty="0">
                <a:solidFill>
                  <a:srgbClr val="FF0000"/>
                </a:solidFill>
                <a:latin typeface="微软雅黑" panose="020B0503020204020204" pitchFamily="34" charset="-122"/>
                <a:ea typeface="微软雅黑" panose="020B0503020204020204" pitchFamily="34" charset="-122"/>
              </a:rPr>
              <a:t>45%</a:t>
            </a:r>
            <a:r>
              <a:rPr lang="zh-CN" altLang="zh-CN" sz="2400" dirty="0">
                <a:latin typeface="微软雅黑" panose="020B0503020204020204" pitchFamily="34" charset="-122"/>
                <a:ea typeface="微软雅黑" panose="020B0503020204020204" pitchFamily="34" charset="-122"/>
              </a:rPr>
              <a:t>，省外医疗机构</a:t>
            </a:r>
            <a:r>
              <a:rPr lang="en-US" altLang="zh-CN" sz="2400" b="1" dirty="0">
                <a:solidFill>
                  <a:srgbClr val="FF0000"/>
                </a:solidFill>
                <a:latin typeface="微软雅黑" panose="020B0503020204020204" pitchFamily="34" charset="-122"/>
                <a:ea typeface="微软雅黑" panose="020B0503020204020204" pitchFamily="34" charset="-122"/>
              </a:rPr>
              <a:t>40%</a:t>
            </a:r>
            <a:r>
              <a:rPr lang="zh-CN" altLang="zh-CN" sz="2400" dirty="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a:p>
            <a:r>
              <a:rPr lang="zh-CN" altLang="zh-CN" sz="2400" b="1" dirty="0">
                <a:latin typeface="微软雅黑" panose="020B0503020204020204" pitchFamily="34" charset="-122"/>
                <a:ea typeface="微软雅黑" panose="020B0503020204020204" pitchFamily="34" charset="-122"/>
              </a:rPr>
              <a:t>第二十一条</a:t>
            </a: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保底报销执行“负面清单”制度。</a:t>
            </a:r>
            <a:endParaRPr lang="zh-CN" altLang="zh-CN" sz="2400" dirty="0">
              <a:latin typeface="微软雅黑" panose="020B0503020204020204" pitchFamily="34" charset="-122"/>
              <a:ea typeface="微软雅黑" panose="020B0503020204020204" pitchFamily="34" charset="-122"/>
            </a:endParaRPr>
          </a:p>
          <a:p>
            <a:r>
              <a:rPr lang="zh-CN" altLang="zh-CN" sz="2400" b="1" dirty="0">
                <a:latin typeface="微软雅黑" panose="020B0503020204020204" pitchFamily="34" charset="-122"/>
                <a:ea typeface="微软雅黑" panose="020B0503020204020204" pitchFamily="34" charset="-122"/>
              </a:rPr>
              <a:t>第二十二条</a:t>
            </a:r>
            <a:r>
              <a:rPr lang="en-US" altLang="zh-CN" sz="2400" dirty="0">
                <a:latin typeface="微软雅黑" panose="020B0503020204020204" pitchFamily="34" charset="-122"/>
                <a:ea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rPr>
              <a:t>保底报销金额计算公式为：（当次住院总费用</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负面清单费用</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起付线）×保底报销比例。</a:t>
            </a:r>
            <a:endParaRPr lang="zh-CN" altLang="zh-CN" sz="2400" dirty="0">
              <a:latin typeface="微软雅黑" panose="020B0503020204020204" pitchFamily="34" charset="-122"/>
              <a:ea typeface="微软雅黑" panose="020B0503020204020204" pitchFamily="34" charset="-122"/>
            </a:endParaRPr>
          </a:p>
          <a:p>
            <a:pPr>
              <a:buFont typeface="Wingdings 2"/>
              <a:buNone/>
            </a:pPr>
            <a:endParaRPr lang="zh-CN" altLang="en-US" sz="2400" dirty="0"/>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标题 1"/>
          <p:cNvSpPr txBox="1"/>
          <p:nvPr/>
        </p:nvSpPr>
        <p:spPr>
          <a:xfrm>
            <a:off x="668777" y="1363667"/>
            <a:ext cx="8034716" cy="398055"/>
          </a:xfrm>
          <a:prstGeom prst="rect">
            <a:avLst/>
          </a:prstGeom>
        </p:spPr>
        <p:txBody>
          <a:bodyPr vert="horz" lIns="0" rIns="0" bIns="0" anchor="b">
            <a:normAutofit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sz="20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000" b="1" dirty="0" smtClean="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4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（三）、住院保底</a:t>
            </a:r>
            <a:endParaRPr lang="zh-CN" altLang="en-US" sz="2400" b="1" dirty="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3688" y="2636912"/>
            <a:ext cx="8229600" cy="5184576"/>
          </a:xfrm>
        </p:spPr>
        <p:txBody>
          <a:bodyPr>
            <a:normAutofit/>
          </a:bodyPr>
          <a:lstStyle/>
          <a:p>
            <a:pPr marL="0" indent="0" algn="ctr">
              <a:buNone/>
            </a:pPr>
            <a:endParaRPr lang="zh-CN" altLang="zh-CN" dirty="0" smtClean="0">
              <a:latin typeface="隶书" pitchFamily="49" charset="-122"/>
              <a:ea typeface="隶书" pitchFamily="49" charset="-122"/>
            </a:endParaRPr>
          </a:p>
          <a:p>
            <a:pPr>
              <a:buNone/>
            </a:pPr>
            <a:endParaRPr lang="zh-CN" altLang="en-US" dirty="0"/>
          </a:p>
        </p:txBody>
      </p:sp>
      <p:sp>
        <p:nvSpPr>
          <p:cNvPr id="4" name="内容占位符 2"/>
          <p:cNvSpPr txBox="1"/>
          <p:nvPr/>
        </p:nvSpPr>
        <p:spPr>
          <a:xfrm>
            <a:off x="395536" y="1484784"/>
            <a:ext cx="8517632" cy="489654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None/>
            </a:pP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把握要点：办法第</a:t>
            </a:r>
            <a:r>
              <a:rPr lang="en-US" altLang="zh-CN"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20</a:t>
            </a: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至第</a:t>
            </a:r>
            <a:r>
              <a:rPr lang="en-US" altLang="zh-CN"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22</a:t>
            </a: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条</a:t>
            </a:r>
            <a:endParaRPr lang="en-US" altLang="zh-CN"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pPr lvl="0"/>
            <a:r>
              <a:rPr lang="en-US" altLang="zh-CN" sz="2400" dirty="0" smtClean="0">
                <a:latin typeface="微软雅黑" panose="020B0503020204020204" pitchFamily="34" charset="-122"/>
                <a:ea typeface="微软雅黑" panose="020B0503020204020204" pitchFamily="34" charset="-122"/>
              </a:rPr>
              <a:t>1、</a:t>
            </a:r>
            <a:r>
              <a:rPr lang="zh-CN" altLang="zh-CN" sz="2400" dirty="0" smtClean="0">
                <a:latin typeface="微软雅黑" panose="020B0503020204020204" pitchFamily="34" charset="-122"/>
                <a:ea typeface="微软雅黑" panose="020B0503020204020204" pitchFamily="34" charset="-122"/>
              </a:rPr>
              <a:t>保底</a:t>
            </a:r>
            <a:r>
              <a:rPr lang="zh-CN" altLang="zh-CN" sz="2400" dirty="0">
                <a:latin typeface="微软雅黑" panose="020B0503020204020204" pitchFamily="34" charset="-122"/>
                <a:ea typeface="微软雅黑" panose="020B0503020204020204" pitchFamily="34" charset="-122"/>
              </a:rPr>
              <a:t>比例省内医疗机构</a:t>
            </a:r>
            <a:r>
              <a:rPr lang="en-US" altLang="zh-CN" sz="2400" dirty="0">
                <a:latin typeface="微软雅黑" panose="020B0503020204020204" pitchFamily="34" charset="-122"/>
                <a:ea typeface="微软雅黑" panose="020B0503020204020204" pitchFamily="34" charset="-122"/>
              </a:rPr>
              <a:t>45%</a:t>
            </a:r>
            <a:r>
              <a:rPr lang="zh-CN" altLang="zh-CN" sz="2400" dirty="0">
                <a:latin typeface="微软雅黑" panose="020B0503020204020204" pitchFamily="34" charset="-122"/>
                <a:ea typeface="微软雅黑" panose="020B0503020204020204" pitchFamily="34" charset="-122"/>
              </a:rPr>
              <a:t>，省外医疗机构</a:t>
            </a:r>
            <a:r>
              <a:rPr lang="en-US" altLang="zh-CN" sz="2400" dirty="0">
                <a:latin typeface="微软雅黑" panose="020B0503020204020204" pitchFamily="34" charset="-122"/>
                <a:ea typeface="微软雅黑" panose="020B0503020204020204" pitchFamily="34" charset="-122"/>
              </a:rPr>
              <a:t>40%</a:t>
            </a:r>
            <a:r>
              <a:rPr lang="zh-CN" altLang="zh-CN" sz="2400" dirty="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a:p>
            <a:pPr lvl="0"/>
            <a:r>
              <a:rPr lang="en-US" altLang="zh-CN" sz="2400" dirty="0" smtClean="0">
                <a:latin typeface="微软雅黑" panose="020B0503020204020204" pitchFamily="34" charset="-122"/>
                <a:ea typeface="微软雅黑" panose="020B0503020204020204" pitchFamily="34" charset="-122"/>
              </a:rPr>
              <a:t>2、</a:t>
            </a:r>
            <a:r>
              <a:rPr lang="zh-CN" altLang="en-US" sz="2400" dirty="0" smtClean="0">
                <a:latin typeface="微软雅黑" panose="020B0503020204020204" pitchFamily="34" charset="-122"/>
                <a:ea typeface="微软雅黑" panose="020B0503020204020204" pitchFamily="34" charset="-122"/>
              </a:rPr>
              <a:t>贫困人口省内住院保底执行乡镇</a:t>
            </a:r>
            <a:r>
              <a:rPr lang="en-US" altLang="zh-CN" sz="2400" dirty="0" smtClean="0">
                <a:latin typeface="微软雅黑" panose="020B0503020204020204" pitchFamily="34" charset="-122"/>
                <a:ea typeface="微软雅黑" panose="020B0503020204020204" pitchFamily="34" charset="-122"/>
              </a:rPr>
              <a:t>80%</a:t>
            </a:r>
            <a:r>
              <a:rPr lang="zh-CN" altLang="en-US" sz="2400" dirty="0" smtClean="0">
                <a:latin typeface="微软雅黑" panose="020B0503020204020204" pitchFamily="34" charset="-122"/>
                <a:ea typeface="微软雅黑" panose="020B0503020204020204" pitchFamily="34" charset="-122"/>
              </a:rPr>
              <a:t>、县级</a:t>
            </a:r>
            <a:r>
              <a:rPr lang="en-US" altLang="zh-CN" sz="2400" dirty="0" smtClean="0">
                <a:latin typeface="微软雅黑" panose="020B0503020204020204" pitchFamily="34" charset="-122"/>
                <a:ea typeface="微软雅黑" panose="020B0503020204020204" pitchFamily="34" charset="-122"/>
              </a:rPr>
              <a:t>70%</a:t>
            </a:r>
            <a:r>
              <a:rPr lang="zh-CN" altLang="en-US" sz="2400" dirty="0" smtClean="0">
                <a:latin typeface="微软雅黑" panose="020B0503020204020204" pitchFamily="34" charset="-122"/>
                <a:ea typeface="微软雅黑" panose="020B0503020204020204" pitchFamily="34" charset="-122"/>
              </a:rPr>
              <a:t>、市级</a:t>
            </a:r>
            <a:r>
              <a:rPr lang="en-US" altLang="zh-CN" sz="2400" dirty="0" smtClean="0">
                <a:latin typeface="微软雅黑" panose="020B0503020204020204" pitchFamily="34" charset="-122"/>
                <a:ea typeface="微软雅黑" panose="020B0503020204020204" pitchFamily="34" charset="-122"/>
              </a:rPr>
              <a:t>65%</a:t>
            </a:r>
            <a:r>
              <a:rPr lang="zh-CN" altLang="en-US" sz="2400" dirty="0" smtClean="0">
                <a:latin typeface="微软雅黑" panose="020B0503020204020204" pitchFamily="34" charset="-122"/>
                <a:ea typeface="微软雅黑" panose="020B0503020204020204" pitchFamily="34" charset="-122"/>
              </a:rPr>
              <a:t>、省级</a:t>
            </a:r>
            <a:r>
              <a:rPr lang="en-US" altLang="zh-CN" sz="2400" dirty="0" smtClean="0">
                <a:latin typeface="微软雅黑" panose="020B0503020204020204" pitchFamily="34" charset="-122"/>
                <a:ea typeface="微软雅黑" panose="020B0503020204020204" pitchFamily="34" charset="-122"/>
              </a:rPr>
              <a:t>60%</a:t>
            </a:r>
            <a:r>
              <a:rPr lang="zh-CN" altLang="en-US" sz="2400" dirty="0" smtClean="0">
                <a:latin typeface="微软雅黑" panose="020B0503020204020204" pitchFamily="34" charset="-122"/>
                <a:ea typeface="微软雅黑" panose="020B0503020204020204" pitchFamily="34" charset="-122"/>
              </a:rPr>
              <a:t>，不能按</a:t>
            </a:r>
            <a:r>
              <a:rPr lang="en-US" altLang="zh-CN" sz="2400" dirty="0" smtClean="0">
                <a:latin typeface="微软雅黑" panose="020B0503020204020204" pitchFamily="34" charset="-122"/>
                <a:ea typeface="微软雅黑" panose="020B0503020204020204" pitchFamily="34" charset="-122"/>
              </a:rPr>
              <a:t>45%</a:t>
            </a:r>
            <a:r>
              <a:rPr lang="zh-CN" altLang="en-US" sz="2400" dirty="0" smtClean="0">
                <a:latin typeface="微软雅黑" panose="020B0503020204020204" pitchFamily="34" charset="-122"/>
                <a:ea typeface="微软雅黑" panose="020B0503020204020204" pitchFamily="34" charset="-122"/>
              </a:rPr>
              <a:t>执行。省外住院执行</a:t>
            </a:r>
            <a:r>
              <a:rPr lang="en-US" altLang="zh-CN" sz="2400" dirty="0" smtClean="0">
                <a:latin typeface="微软雅黑" panose="020B0503020204020204" pitchFamily="34" charset="-122"/>
                <a:ea typeface="微软雅黑" panose="020B0503020204020204" pitchFamily="34" charset="-122"/>
              </a:rPr>
              <a:t>40%</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lvl="0"/>
            <a:r>
              <a:rPr lang="en-US" altLang="zh-CN" sz="2400" dirty="0" smtClean="0">
                <a:latin typeface="微软雅黑" panose="020B0503020204020204" pitchFamily="34" charset="-122"/>
                <a:ea typeface="微软雅黑" panose="020B0503020204020204" pitchFamily="34" charset="-122"/>
              </a:rPr>
              <a:t>3</a:t>
            </a:r>
            <a:r>
              <a:rPr lang="zh-CN" altLang="en-US" sz="2400" dirty="0" smtClean="0">
                <a:latin typeface="微软雅黑" panose="020B0503020204020204" pitchFamily="34" charset="-122"/>
                <a:ea typeface="微软雅黑" panose="020B0503020204020204" pitchFamily="34" charset="-122"/>
              </a:rPr>
              <a:t>、</a:t>
            </a:r>
            <a:r>
              <a:rPr lang="zh-CN" altLang="zh-CN" sz="2400" dirty="0" smtClean="0">
                <a:latin typeface="微软雅黑" panose="020B0503020204020204" pitchFamily="34" charset="-122"/>
                <a:ea typeface="微软雅黑" panose="020B0503020204020204" pitchFamily="34" charset="-122"/>
              </a:rPr>
              <a:t>保底</a:t>
            </a:r>
            <a:r>
              <a:rPr lang="zh-CN" altLang="zh-CN" sz="2400" dirty="0">
                <a:latin typeface="微软雅黑" panose="020B0503020204020204" pitchFamily="34" charset="-122"/>
                <a:ea typeface="微软雅黑" panose="020B0503020204020204" pitchFamily="34" charset="-122"/>
              </a:rPr>
              <a:t>报销执行“负面清单”</a:t>
            </a:r>
            <a:r>
              <a:rPr lang="zh-CN" altLang="zh-CN" sz="2400" dirty="0" smtClean="0">
                <a:latin typeface="微软雅黑" panose="020B0503020204020204" pitchFamily="34" charset="-122"/>
                <a:ea typeface="微软雅黑" panose="020B0503020204020204" pitchFamily="34" charset="-122"/>
              </a:rPr>
              <a:t>制度。</a:t>
            </a:r>
            <a:endParaRPr lang="zh-CN" altLang="zh-CN" sz="2400" dirty="0" smtClean="0">
              <a:latin typeface="微软雅黑" panose="020B0503020204020204" pitchFamily="34" charset="-122"/>
              <a:ea typeface="微软雅黑" panose="020B0503020204020204" pitchFamily="34" charset="-122"/>
            </a:endParaRPr>
          </a:p>
          <a:p>
            <a:pPr lvl="0"/>
            <a:r>
              <a:rPr lang="en-US" altLang="zh-CN" sz="2400" dirty="0" smtClean="0">
                <a:latin typeface="微软雅黑" panose="020B0503020204020204" pitchFamily="34" charset="-122"/>
                <a:ea typeface="微软雅黑" panose="020B0503020204020204" pitchFamily="34" charset="-122"/>
                <a:sym typeface="+mn-ea"/>
              </a:rPr>
              <a:t>4、</a:t>
            </a:r>
            <a:r>
              <a:rPr lang="zh-CN" altLang="zh-CN" sz="2400" dirty="0" smtClean="0">
                <a:latin typeface="微软雅黑" panose="020B0503020204020204" pitchFamily="34" charset="-122"/>
                <a:ea typeface="微软雅黑" panose="020B0503020204020204" pitchFamily="34" charset="-122"/>
                <a:sym typeface="+mn-ea"/>
              </a:rPr>
              <a:t>未</a:t>
            </a:r>
            <a:r>
              <a:rPr lang="zh-CN" altLang="zh-CN" sz="2400" dirty="0">
                <a:latin typeface="微软雅黑" panose="020B0503020204020204" pitchFamily="34" charset="-122"/>
                <a:ea typeface="微软雅黑" panose="020B0503020204020204" pitchFamily="34" charset="-122"/>
                <a:sym typeface="+mn-ea"/>
              </a:rPr>
              <a:t>办理转诊手续在市域外就医的，保底比例省内医疗机构</a:t>
            </a:r>
            <a:r>
              <a:rPr lang="en-US" altLang="zh-CN" sz="2400" dirty="0">
                <a:latin typeface="微软雅黑" panose="020B0503020204020204" pitchFamily="34" charset="-122"/>
                <a:ea typeface="微软雅黑" panose="020B0503020204020204" pitchFamily="34" charset="-122"/>
                <a:sym typeface="+mn-ea"/>
              </a:rPr>
              <a:t>35%</a:t>
            </a:r>
            <a:r>
              <a:rPr lang="zh-CN" altLang="zh-CN" sz="2400" dirty="0">
                <a:latin typeface="微软雅黑" panose="020B0503020204020204" pitchFamily="34" charset="-122"/>
                <a:ea typeface="微软雅黑" panose="020B0503020204020204" pitchFamily="34" charset="-122"/>
                <a:sym typeface="+mn-ea"/>
              </a:rPr>
              <a:t>，省外医疗机构</a:t>
            </a:r>
            <a:r>
              <a:rPr lang="en-US" altLang="zh-CN" sz="2400" dirty="0">
                <a:latin typeface="微软雅黑" panose="020B0503020204020204" pitchFamily="34" charset="-122"/>
                <a:ea typeface="微软雅黑" panose="020B0503020204020204" pitchFamily="34" charset="-122"/>
                <a:sym typeface="+mn-ea"/>
              </a:rPr>
              <a:t>30%</a:t>
            </a:r>
            <a:r>
              <a:rPr lang="zh-CN" altLang="zh-CN" sz="2400" dirty="0">
                <a:latin typeface="微软雅黑" panose="020B0503020204020204" pitchFamily="34" charset="-122"/>
                <a:ea typeface="微软雅黑" panose="020B0503020204020204" pitchFamily="34" charset="-122"/>
                <a:sym typeface="+mn-ea"/>
              </a:rPr>
              <a:t>。</a:t>
            </a:r>
            <a:endParaRPr lang="zh-CN" altLang="zh-CN" sz="2400" dirty="0">
              <a:latin typeface="微软雅黑" panose="020B0503020204020204" pitchFamily="34" charset="-122"/>
              <a:ea typeface="微软雅黑" panose="020B0503020204020204" pitchFamily="34" charset="-122"/>
            </a:endParaRPr>
          </a:p>
          <a:p>
            <a:pPr lvl="0"/>
            <a:r>
              <a:rPr lang="en-US" altLang="zh-CN" sz="2400" dirty="0" smtClean="0">
                <a:latin typeface="微软雅黑" panose="020B0503020204020204" pitchFamily="34" charset="-122"/>
                <a:ea typeface="微软雅黑" panose="020B0503020204020204" pitchFamily="34" charset="-122"/>
              </a:rPr>
              <a:t>5、</a:t>
            </a:r>
            <a:r>
              <a:rPr lang="zh-CN" altLang="zh-CN" sz="2400" dirty="0" smtClean="0">
                <a:latin typeface="微软雅黑" panose="020B0503020204020204" pitchFamily="34" charset="-122"/>
                <a:ea typeface="微软雅黑" panose="020B0503020204020204" pitchFamily="34" charset="-122"/>
              </a:rPr>
              <a:t>未</a:t>
            </a:r>
            <a:r>
              <a:rPr lang="zh-CN" altLang="zh-CN" sz="2400" dirty="0">
                <a:latin typeface="微软雅黑" panose="020B0503020204020204" pitchFamily="34" charset="-122"/>
                <a:ea typeface="微软雅黑" panose="020B0503020204020204" pitchFamily="34" charset="-122"/>
              </a:rPr>
              <a:t>办理转诊手续在市域外就医的，保底比例省内医疗机构</a:t>
            </a:r>
            <a:r>
              <a:rPr lang="en-US" altLang="zh-CN" sz="2400" dirty="0">
                <a:latin typeface="微软雅黑" panose="020B0503020204020204" pitchFamily="34" charset="-122"/>
                <a:ea typeface="微软雅黑" panose="020B0503020204020204" pitchFamily="34" charset="-122"/>
              </a:rPr>
              <a:t>35%</a:t>
            </a:r>
            <a:r>
              <a:rPr lang="zh-CN" altLang="zh-CN" sz="2400" dirty="0">
                <a:latin typeface="微软雅黑" panose="020B0503020204020204" pitchFamily="34" charset="-122"/>
                <a:ea typeface="微软雅黑" panose="020B0503020204020204" pitchFamily="34" charset="-122"/>
              </a:rPr>
              <a:t>，省外医疗机构</a:t>
            </a:r>
            <a:r>
              <a:rPr lang="en-US" altLang="zh-CN" sz="2400" dirty="0">
                <a:latin typeface="微软雅黑" panose="020B0503020204020204" pitchFamily="34" charset="-122"/>
                <a:ea typeface="微软雅黑" panose="020B0503020204020204" pitchFamily="34" charset="-122"/>
              </a:rPr>
              <a:t>30%</a:t>
            </a:r>
            <a:r>
              <a:rPr lang="zh-CN" altLang="zh-CN" sz="2400" dirty="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6</a:t>
            </a:r>
            <a:r>
              <a:rPr lang="zh-CN" altLang="zh-CN" sz="2400" dirty="0">
                <a:latin typeface="微软雅黑" panose="020B0503020204020204" pitchFamily="34" charset="-122"/>
                <a:ea typeface="微软雅黑" panose="020B0503020204020204" pitchFamily="34" charset="-122"/>
              </a:rPr>
              <a:t>、计算公式为：（当次住院总费用</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负面清单费用</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起付线）×保底报销比例。</a:t>
            </a:r>
            <a:endParaRPr lang="zh-CN" altLang="zh-CN" sz="2400" dirty="0">
              <a:latin typeface="微软雅黑" panose="020B0503020204020204" pitchFamily="34" charset="-122"/>
              <a:ea typeface="微软雅黑" panose="020B0503020204020204" pitchFamily="34" charset="-122"/>
            </a:endParaRPr>
          </a:p>
          <a:p>
            <a:pPr algn="ctr">
              <a:buNone/>
            </a:pPr>
            <a:endParaRPr lang="zh-CN" altLang="en-US" sz="1600" dirty="0"/>
          </a:p>
        </p:txBody>
      </p:sp>
      <p:sp>
        <p:nvSpPr>
          <p:cNvPr id="6"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400">
                <a:latin typeface="微软雅黑" panose="020B0503020204020204" pitchFamily="34" charset="-122"/>
                <a:ea typeface="微软雅黑" panose="020B0503020204020204" pitchFamily="34" charset="-122"/>
              </a:rPr>
              <a:t>    </a:t>
            </a:r>
            <a:r>
              <a:rPr lang="zh-CN" altLang="en-US" sz="2800" b="1">
                <a:solidFill>
                  <a:srgbClr val="0070C0"/>
                </a:solidFill>
                <a:latin typeface="微软雅黑" panose="020B0503020204020204" pitchFamily="34" charset="-122"/>
                <a:ea typeface="微软雅黑" panose="020B0503020204020204" pitchFamily="34" charset="-122"/>
              </a:rPr>
              <a:t>（四）急诊急救住院和减起付线</a:t>
            </a:r>
            <a:endParaRPr lang="zh-CN" altLang="en-US" sz="2800" b="1">
              <a:solidFill>
                <a:srgbClr val="0070C0"/>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p:txBody>
          <a:bodyPr/>
          <a:p>
            <a:r>
              <a:rPr lang="zh-CN" altLang="zh-CN" b="1" dirty="0">
                <a:latin typeface="微软雅黑" panose="020B0503020204020204" pitchFamily="34" charset="-122"/>
                <a:ea typeface="微软雅黑" panose="020B0503020204020204" pitchFamily="34" charset="-122"/>
                <a:sym typeface="+mn-ea"/>
              </a:rPr>
              <a:t>第二十三条</a:t>
            </a:r>
            <a:r>
              <a:rPr lang="en-US" altLang="zh-CN" dirty="0">
                <a:latin typeface="微软雅黑" panose="020B0503020204020204" pitchFamily="34" charset="-122"/>
                <a:ea typeface="微软雅黑" panose="020B0503020204020204" pitchFamily="34" charset="-122"/>
                <a:sym typeface="+mn-ea"/>
              </a:rPr>
              <a:t>   </a:t>
            </a:r>
            <a:r>
              <a:rPr lang="zh-CN" altLang="zh-CN" dirty="0">
                <a:latin typeface="微软雅黑" panose="020B0503020204020204" pitchFamily="34" charset="-122"/>
                <a:ea typeface="微软雅黑" panose="020B0503020204020204" pitchFamily="34" charset="-122"/>
                <a:sym typeface="+mn-ea"/>
              </a:rPr>
              <a:t>除急诊急救或属参保人员务工（经商）地、长期居住地外，未办理转诊手续在市域外就医的，在上述类别医疗机构报销比例（含保底比例）基础上再</a:t>
            </a:r>
            <a:r>
              <a:rPr lang="zh-CN" altLang="zh-CN" b="1" dirty="0">
                <a:solidFill>
                  <a:srgbClr val="FF0000"/>
                </a:solidFill>
                <a:latin typeface="微软雅黑" panose="020B0503020204020204" pitchFamily="34" charset="-122"/>
                <a:ea typeface="微软雅黑" panose="020B0503020204020204" pitchFamily="34" charset="-122"/>
                <a:sym typeface="+mn-ea"/>
              </a:rPr>
              <a:t>降低</a:t>
            </a:r>
            <a:r>
              <a:rPr lang="en-US" altLang="zh-CN" b="1" dirty="0">
                <a:solidFill>
                  <a:srgbClr val="FF0000"/>
                </a:solidFill>
                <a:latin typeface="微软雅黑" panose="020B0503020204020204" pitchFamily="34" charset="-122"/>
                <a:ea typeface="微软雅黑" panose="020B0503020204020204" pitchFamily="34" charset="-122"/>
                <a:sym typeface="+mn-ea"/>
              </a:rPr>
              <a:t>10</a:t>
            </a:r>
            <a:r>
              <a:rPr lang="zh-CN" altLang="zh-CN" b="1" dirty="0">
                <a:solidFill>
                  <a:srgbClr val="FF0000"/>
                </a:solidFill>
                <a:latin typeface="微软雅黑" panose="020B0503020204020204" pitchFamily="34" charset="-122"/>
                <a:ea typeface="微软雅黑" panose="020B0503020204020204" pitchFamily="34" charset="-122"/>
                <a:sym typeface="+mn-ea"/>
              </a:rPr>
              <a:t>个百分点</a:t>
            </a:r>
            <a:r>
              <a:rPr lang="zh-CN" altLang="zh-CN" dirty="0">
                <a:latin typeface="微软雅黑" panose="020B0503020204020204" pitchFamily="34" charset="-122"/>
                <a:ea typeface="微软雅黑" panose="020B0503020204020204" pitchFamily="34" charset="-122"/>
                <a:sym typeface="+mn-ea"/>
              </a:rPr>
              <a:t>。</a:t>
            </a:r>
            <a:endParaRPr lang="zh-CN" altLang="zh-CN" dirty="0">
              <a:latin typeface="微软雅黑" panose="020B0503020204020204" pitchFamily="34" charset="-122"/>
              <a:ea typeface="微软雅黑" panose="020B0503020204020204" pitchFamily="34" charset="-122"/>
            </a:endParaRPr>
          </a:p>
          <a:p>
            <a:r>
              <a:rPr lang="zh-CN" altLang="zh-CN" b="1" dirty="0">
                <a:latin typeface="微软雅黑" panose="020B0503020204020204" pitchFamily="34" charset="-122"/>
                <a:ea typeface="微软雅黑" panose="020B0503020204020204" pitchFamily="34" charset="-122"/>
                <a:sym typeface="+mn-ea"/>
              </a:rPr>
              <a:t>第二十四条</a:t>
            </a:r>
            <a:r>
              <a:rPr lang="en-US" altLang="zh-CN" dirty="0">
                <a:latin typeface="微软雅黑" panose="020B0503020204020204" pitchFamily="34" charset="-122"/>
                <a:ea typeface="微软雅黑" panose="020B0503020204020204" pitchFamily="34" charset="-122"/>
                <a:sym typeface="+mn-ea"/>
              </a:rPr>
              <a:t>   </a:t>
            </a:r>
            <a:r>
              <a:rPr lang="zh-CN" altLang="zh-CN" dirty="0">
                <a:latin typeface="微软雅黑" panose="020B0503020204020204" pitchFamily="34" charset="-122"/>
                <a:ea typeface="微软雅黑" panose="020B0503020204020204" pitchFamily="34" charset="-122"/>
                <a:sym typeface="+mn-ea"/>
              </a:rPr>
              <a:t>参保居民住院按次扣减起付线，但确需分疗程间断多次住院治疗的特殊慢性病、白血病、脑瘫康复等患者在同一医院多次住院治疗的，参保</a:t>
            </a:r>
            <a:r>
              <a:rPr lang="zh-CN" altLang="zh-CN" b="1" dirty="0">
                <a:solidFill>
                  <a:srgbClr val="FF0000"/>
                </a:solidFill>
                <a:latin typeface="微软雅黑" panose="020B0503020204020204" pitchFamily="34" charset="-122"/>
                <a:ea typeface="微软雅黑" panose="020B0503020204020204" pitchFamily="34" charset="-122"/>
                <a:sym typeface="+mn-ea"/>
              </a:rPr>
              <a:t>年度内只设一次起付线</a:t>
            </a:r>
            <a:r>
              <a:rPr lang="zh-CN" altLang="zh-CN" dirty="0">
                <a:sym typeface="+mn-ea"/>
              </a:rPr>
              <a:t>。</a:t>
            </a:r>
            <a:endParaRPr lang="zh-CN" altLang="zh-CN" dirty="0"/>
          </a:p>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39782" y="1557169"/>
            <a:ext cx="8229600" cy="475252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zh-CN" altLang="en-US" sz="28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把握要点：</a:t>
            </a:r>
            <a:endParaRPr lang="en-US" altLang="zh-CN" sz="28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pPr lvl="0"/>
            <a:r>
              <a:rPr lang="en-US" altLang="zh-CN" sz="2800" dirty="0" smtClean="0">
                <a:solidFill>
                  <a:schemeClr val="accent2">
                    <a:lumMod val="50000"/>
                  </a:schemeClr>
                </a:solidFill>
                <a:latin typeface="+mj-ea"/>
                <a:ea typeface="+mj-ea"/>
                <a:sym typeface="+mn-ea"/>
              </a:rPr>
              <a:t>1</a:t>
            </a:r>
            <a:r>
              <a:rPr lang="zh-CN" altLang="en-US" sz="2800" dirty="0" smtClean="0">
                <a:solidFill>
                  <a:schemeClr val="accent2">
                    <a:lumMod val="50000"/>
                  </a:schemeClr>
                </a:solidFill>
                <a:latin typeface="+mj-ea"/>
                <a:ea typeface="+mj-ea"/>
                <a:sym typeface="+mn-ea"/>
              </a:rPr>
              <a:t>、</a:t>
            </a:r>
            <a:r>
              <a:rPr lang="zh-CN" altLang="zh-CN" sz="2800" dirty="0" smtClean="0">
                <a:solidFill>
                  <a:schemeClr val="accent2">
                    <a:lumMod val="50000"/>
                  </a:schemeClr>
                </a:solidFill>
                <a:latin typeface="+mj-ea"/>
                <a:ea typeface="+mj-ea"/>
                <a:sym typeface="+mn-ea"/>
              </a:rPr>
              <a:t>确需分疗程间断</a:t>
            </a:r>
            <a:r>
              <a:rPr lang="zh-CN" altLang="zh-CN" sz="2800" u="sng" dirty="0" smtClean="0">
                <a:solidFill>
                  <a:schemeClr val="accent2">
                    <a:lumMod val="50000"/>
                  </a:schemeClr>
                </a:solidFill>
                <a:latin typeface="+mj-ea"/>
                <a:ea typeface="+mj-ea"/>
                <a:sym typeface="+mn-ea"/>
              </a:rPr>
              <a:t>多次住院</a:t>
            </a:r>
            <a:r>
              <a:rPr lang="zh-CN" altLang="zh-CN" sz="2800" dirty="0" smtClean="0">
                <a:solidFill>
                  <a:schemeClr val="accent2">
                    <a:lumMod val="50000"/>
                  </a:schemeClr>
                </a:solidFill>
                <a:latin typeface="+mj-ea"/>
                <a:ea typeface="+mj-ea"/>
                <a:sym typeface="+mn-ea"/>
              </a:rPr>
              <a:t>治疗的</a:t>
            </a:r>
            <a:r>
              <a:rPr lang="zh-CN" altLang="zh-CN" sz="2800" u="sng" dirty="0" smtClean="0">
                <a:solidFill>
                  <a:schemeClr val="accent2">
                    <a:lumMod val="50000"/>
                  </a:schemeClr>
                </a:solidFill>
                <a:latin typeface="+mj-ea"/>
                <a:ea typeface="+mj-ea"/>
                <a:sym typeface="+mn-ea"/>
              </a:rPr>
              <a:t>特殊慢性病、白血病、脑瘫康复</a:t>
            </a:r>
            <a:r>
              <a:rPr lang="zh-CN" altLang="zh-CN" sz="2800" dirty="0" smtClean="0">
                <a:solidFill>
                  <a:schemeClr val="accent2">
                    <a:lumMod val="50000"/>
                  </a:schemeClr>
                </a:solidFill>
                <a:latin typeface="+mj-ea"/>
                <a:ea typeface="+mj-ea"/>
                <a:sym typeface="+mn-ea"/>
              </a:rPr>
              <a:t>等患者。</a:t>
            </a:r>
            <a:endParaRPr lang="zh-CN" altLang="zh-CN" sz="2800" dirty="0" smtClean="0">
              <a:solidFill>
                <a:schemeClr val="accent2">
                  <a:lumMod val="50000"/>
                </a:schemeClr>
              </a:solidFill>
              <a:latin typeface="+mj-ea"/>
              <a:ea typeface="+mj-ea"/>
            </a:endParaRPr>
          </a:p>
          <a:p>
            <a:pPr lvl="0"/>
            <a:r>
              <a:rPr lang="en-US" altLang="zh-CN" sz="2800" dirty="0" smtClean="0">
                <a:solidFill>
                  <a:schemeClr val="accent2">
                    <a:lumMod val="50000"/>
                  </a:schemeClr>
                </a:solidFill>
                <a:latin typeface="+mj-ea"/>
                <a:ea typeface="+mj-ea"/>
                <a:sym typeface="+mn-ea"/>
              </a:rPr>
              <a:t>2、</a:t>
            </a:r>
            <a:r>
              <a:rPr lang="zh-CN" altLang="zh-CN" sz="2800" u="sng" dirty="0" smtClean="0">
                <a:solidFill>
                  <a:schemeClr val="accent2">
                    <a:lumMod val="50000"/>
                  </a:schemeClr>
                </a:solidFill>
                <a:latin typeface="+mj-ea"/>
                <a:ea typeface="+mj-ea"/>
                <a:sym typeface="+mn-ea"/>
              </a:rPr>
              <a:t>同</a:t>
            </a:r>
            <a:r>
              <a:rPr lang="zh-CN" altLang="zh-CN" sz="2800" u="sng" dirty="0">
                <a:solidFill>
                  <a:schemeClr val="accent2">
                    <a:lumMod val="50000"/>
                  </a:schemeClr>
                </a:solidFill>
                <a:latin typeface="+mj-ea"/>
                <a:ea typeface="+mj-ea"/>
                <a:sym typeface="+mn-ea"/>
              </a:rPr>
              <a:t>一医院</a:t>
            </a:r>
            <a:r>
              <a:rPr lang="zh-CN" altLang="zh-CN" sz="2800" dirty="0">
                <a:solidFill>
                  <a:schemeClr val="accent2">
                    <a:lumMod val="50000"/>
                  </a:schemeClr>
                </a:solidFill>
                <a:latin typeface="+mj-ea"/>
                <a:ea typeface="+mj-ea"/>
                <a:sym typeface="+mn-ea"/>
              </a:rPr>
              <a:t>多次住院</a:t>
            </a:r>
            <a:r>
              <a:rPr lang="zh-CN" altLang="zh-CN" sz="2800" dirty="0" smtClean="0">
                <a:solidFill>
                  <a:schemeClr val="accent2">
                    <a:lumMod val="50000"/>
                  </a:schemeClr>
                </a:solidFill>
                <a:latin typeface="+mj-ea"/>
                <a:ea typeface="+mj-ea"/>
                <a:sym typeface="+mn-ea"/>
              </a:rPr>
              <a:t>治疗。</a:t>
            </a:r>
            <a:endParaRPr lang="zh-CN" altLang="zh-CN" sz="2800" dirty="0" smtClean="0">
              <a:solidFill>
                <a:schemeClr val="accent2">
                  <a:lumMod val="50000"/>
                </a:schemeClr>
              </a:solidFill>
              <a:latin typeface="+mj-ea"/>
              <a:ea typeface="+mj-ea"/>
              <a:sym typeface="+mn-ea"/>
            </a:endParaRPr>
          </a:p>
          <a:p>
            <a:pPr lvl="0"/>
            <a:r>
              <a:rPr lang="en-US" altLang="zh-CN" sz="2800" dirty="0">
                <a:solidFill>
                  <a:schemeClr val="accent2">
                    <a:lumMod val="50000"/>
                  </a:schemeClr>
                </a:solidFill>
                <a:latin typeface="+mj-ea"/>
                <a:ea typeface="+mj-ea"/>
                <a:sym typeface="+mn-ea"/>
              </a:rPr>
              <a:t>3</a:t>
            </a:r>
            <a:r>
              <a:rPr lang="zh-CN" altLang="zh-CN" sz="2800" dirty="0">
                <a:solidFill>
                  <a:schemeClr val="accent2">
                    <a:lumMod val="50000"/>
                  </a:schemeClr>
                </a:solidFill>
                <a:latin typeface="+mj-ea"/>
                <a:ea typeface="+mj-ea"/>
                <a:sym typeface="+mn-ea"/>
              </a:rPr>
              <a:t>、参保年度内只设</a:t>
            </a:r>
            <a:r>
              <a:rPr lang="zh-CN" altLang="zh-CN" sz="2800" u="sng" dirty="0">
                <a:solidFill>
                  <a:schemeClr val="accent2">
                    <a:lumMod val="50000"/>
                  </a:schemeClr>
                </a:solidFill>
                <a:latin typeface="+mj-ea"/>
                <a:ea typeface="+mj-ea"/>
                <a:sym typeface="+mn-ea"/>
              </a:rPr>
              <a:t>一次起付</a:t>
            </a:r>
            <a:r>
              <a:rPr lang="zh-CN" altLang="zh-CN" sz="2800" u="sng" dirty="0" smtClean="0">
                <a:solidFill>
                  <a:schemeClr val="accent2">
                    <a:lumMod val="50000"/>
                  </a:schemeClr>
                </a:solidFill>
                <a:latin typeface="+mj-ea"/>
                <a:ea typeface="+mj-ea"/>
                <a:sym typeface="+mn-ea"/>
              </a:rPr>
              <a:t>线</a:t>
            </a:r>
            <a:r>
              <a:rPr lang="zh-CN" altLang="en-US" sz="2800" dirty="0" smtClean="0">
                <a:solidFill>
                  <a:schemeClr val="accent2">
                    <a:lumMod val="50000"/>
                  </a:schemeClr>
                </a:solidFill>
                <a:latin typeface="+mj-ea"/>
                <a:ea typeface="+mj-ea"/>
                <a:sym typeface="+mn-ea"/>
              </a:rPr>
              <a:t>。</a:t>
            </a:r>
            <a:endParaRPr lang="zh-CN" altLang="en-US" sz="2800" dirty="0"/>
          </a:p>
          <a:p>
            <a:pPr>
              <a:buFont typeface="Wingdings 2"/>
              <a:buNone/>
            </a:pPr>
            <a:endParaRPr lang="zh-CN" altLang="en-US" dirty="0"/>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65182" y="1988969"/>
            <a:ext cx="8229600" cy="475252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sz="2400" b="1" dirty="0">
                <a:latin typeface="微软雅黑" panose="020B0503020204020204" pitchFamily="34" charset="-122"/>
                <a:ea typeface="微软雅黑" panose="020B0503020204020204" pitchFamily="34" charset="-122"/>
                <a:cs typeface="微软雅黑" panose="020B0503020204020204" pitchFamily="34" charset="-122"/>
              </a:rPr>
              <a:t>第二十五条</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城乡低保户、特困人员、重点优抚对象、计划生育特殊困难家庭等困难群体起付线和报销政策按现行有关规定继续执行。</a:t>
            </a:r>
            <a:endParaRPr lang="zh-CN"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a:buFont typeface="Wingdings 2"/>
              <a:buNone/>
            </a:pP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标题 1"/>
          <p:cNvSpPr txBox="1"/>
          <p:nvPr/>
        </p:nvSpPr>
        <p:spPr>
          <a:xfrm>
            <a:off x="662427" y="1515432"/>
            <a:ext cx="8034716" cy="398055"/>
          </a:xfrm>
          <a:prstGeom prst="rect">
            <a:avLst/>
          </a:prstGeom>
        </p:spPr>
        <p:txBody>
          <a:bodyPr vert="horz" lIns="0" rIns="0" bIns="0" anchor="b">
            <a:normAutofit fontScale="25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l"/>
            <a:r>
              <a:rPr lang="zh-CN" altLang="en-US" sz="20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000" b="1" dirty="0" smtClean="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96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（五）、特殊人群住院</a:t>
            </a:r>
            <a:endParaRPr lang="zh-CN" altLang="en-US" sz="96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64547" y="1988969"/>
            <a:ext cx="8229600" cy="4752528"/>
          </a:xfrm>
          <a:prstGeom prst="rect">
            <a:avLst/>
          </a:prstGeom>
        </p:spPr>
        <p:txBody>
          <a:bodyPr vert="horz">
            <a:normAutofit fontScale="90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zh-CN" altLang="en-US" sz="28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把握要点：</a:t>
            </a:r>
            <a:endParaRPr lang="en-US" altLang="zh-CN" sz="28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pPr lvl="0"/>
            <a:r>
              <a:rPr lang="en-US" altLang="zh-CN" sz="2800" dirty="0" smtClean="0">
                <a:solidFill>
                  <a:schemeClr val="accent2">
                    <a:lumMod val="50000"/>
                  </a:schemeClr>
                </a:solidFill>
                <a:latin typeface="+mj-ea"/>
                <a:ea typeface="+mj-ea"/>
                <a:sym typeface="+mn-ea"/>
              </a:rPr>
              <a:t>1、</a:t>
            </a:r>
            <a:r>
              <a:rPr lang="zh-CN" altLang="zh-CN" sz="2800" dirty="0" smtClean="0">
                <a:solidFill>
                  <a:schemeClr val="accent2">
                    <a:lumMod val="50000"/>
                  </a:schemeClr>
                </a:solidFill>
                <a:latin typeface="+mj-ea"/>
                <a:ea typeface="+mj-ea"/>
                <a:sym typeface="+mn-ea"/>
              </a:rPr>
              <a:t>低</a:t>
            </a:r>
            <a:r>
              <a:rPr lang="zh-CN" altLang="zh-CN" sz="2800" dirty="0">
                <a:solidFill>
                  <a:schemeClr val="accent2">
                    <a:lumMod val="50000"/>
                  </a:schemeClr>
                </a:solidFill>
                <a:latin typeface="+mj-ea"/>
                <a:ea typeface="+mj-ea"/>
                <a:sym typeface="+mn-ea"/>
              </a:rPr>
              <a:t>保对象中的“三无”人员、丧失劳动能力的重度残疾人（凭残疾证）、五保户在定点医疗机构就医的，</a:t>
            </a:r>
            <a:r>
              <a:rPr lang="zh-CN" altLang="zh-CN" sz="2800" u="sng" dirty="0">
                <a:solidFill>
                  <a:schemeClr val="accent2">
                    <a:lumMod val="50000"/>
                  </a:schemeClr>
                </a:solidFill>
                <a:latin typeface="+mj-ea"/>
                <a:ea typeface="+mj-ea"/>
                <a:sym typeface="+mn-ea"/>
              </a:rPr>
              <a:t>免除住院起付线</a:t>
            </a:r>
            <a:r>
              <a:rPr lang="zh-CN" altLang="zh-CN" sz="2800" dirty="0">
                <a:solidFill>
                  <a:schemeClr val="accent2">
                    <a:lumMod val="50000"/>
                  </a:schemeClr>
                </a:solidFill>
                <a:latin typeface="+mj-ea"/>
                <a:ea typeface="+mj-ea"/>
                <a:sym typeface="+mn-ea"/>
              </a:rPr>
              <a:t>。</a:t>
            </a:r>
            <a:endParaRPr lang="zh-CN" altLang="zh-CN" sz="2800" dirty="0">
              <a:solidFill>
                <a:schemeClr val="accent2">
                  <a:lumMod val="50000"/>
                </a:schemeClr>
              </a:solidFill>
              <a:latin typeface="+mj-ea"/>
              <a:ea typeface="+mj-ea"/>
            </a:endParaRPr>
          </a:p>
          <a:p>
            <a:pPr lvl="0"/>
            <a:r>
              <a:rPr lang="en-US" altLang="zh-CN" sz="2800" dirty="0" smtClean="0">
                <a:solidFill>
                  <a:schemeClr val="accent2">
                    <a:lumMod val="50000"/>
                  </a:schemeClr>
                </a:solidFill>
                <a:latin typeface="+mj-ea"/>
                <a:ea typeface="+mj-ea"/>
                <a:sym typeface="+mn-ea"/>
              </a:rPr>
              <a:t>2、</a:t>
            </a:r>
            <a:r>
              <a:rPr lang="zh-CN" altLang="zh-CN" sz="2800" dirty="0" smtClean="0">
                <a:solidFill>
                  <a:schemeClr val="accent2">
                    <a:lumMod val="50000"/>
                  </a:schemeClr>
                </a:solidFill>
                <a:latin typeface="+mj-ea"/>
                <a:ea typeface="+mj-ea"/>
                <a:sym typeface="+mn-ea"/>
              </a:rPr>
              <a:t>重点</a:t>
            </a:r>
            <a:r>
              <a:rPr lang="zh-CN" altLang="zh-CN" sz="2800" dirty="0">
                <a:solidFill>
                  <a:schemeClr val="accent2">
                    <a:lumMod val="50000"/>
                  </a:schemeClr>
                </a:solidFill>
                <a:latin typeface="+mj-ea"/>
                <a:ea typeface="+mj-ea"/>
                <a:sym typeface="+mn-ea"/>
              </a:rPr>
              <a:t>优抚对象及低保对象，免除参保年度内</a:t>
            </a:r>
            <a:r>
              <a:rPr lang="zh-CN" altLang="zh-CN" sz="2800" u="sng" dirty="0">
                <a:solidFill>
                  <a:schemeClr val="accent2">
                    <a:lumMod val="50000"/>
                  </a:schemeClr>
                </a:solidFill>
                <a:latin typeface="+mj-ea"/>
                <a:ea typeface="+mj-ea"/>
                <a:sym typeface="+mn-ea"/>
              </a:rPr>
              <a:t>首次住院起付线</a:t>
            </a:r>
            <a:r>
              <a:rPr lang="zh-CN" altLang="zh-CN" sz="2800" dirty="0">
                <a:solidFill>
                  <a:schemeClr val="accent2">
                    <a:lumMod val="50000"/>
                  </a:schemeClr>
                </a:solidFill>
                <a:latin typeface="+mj-ea"/>
                <a:ea typeface="+mj-ea"/>
                <a:sym typeface="+mn-ea"/>
              </a:rPr>
              <a:t>。</a:t>
            </a:r>
            <a:endParaRPr lang="zh-CN" altLang="zh-CN" sz="2800" dirty="0">
              <a:solidFill>
                <a:schemeClr val="accent2">
                  <a:lumMod val="50000"/>
                </a:schemeClr>
              </a:solidFill>
              <a:latin typeface="+mj-ea"/>
              <a:ea typeface="+mj-ea"/>
            </a:endParaRPr>
          </a:p>
          <a:p>
            <a:pPr lvl="0"/>
            <a:r>
              <a:rPr lang="en-US" altLang="zh-CN" sz="2800" dirty="0">
                <a:solidFill>
                  <a:schemeClr val="accent2">
                    <a:lumMod val="50000"/>
                  </a:schemeClr>
                </a:solidFill>
                <a:latin typeface="+mj-ea"/>
                <a:ea typeface="+mj-ea"/>
                <a:sym typeface="+mn-ea"/>
              </a:rPr>
              <a:t>3</a:t>
            </a:r>
            <a:r>
              <a:rPr lang="zh-CN" altLang="zh-CN" sz="2800" dirty="0">
                <a:solidFill>
                  <a:schemeClr val="accent2">
                    <a:lumMod val="50000"/>
                  </a:schemeClr>
                </a:solidFill>
                <a:latin typeface="+mj-ea"/>
                <a:ea typeface="+mj-ea"/>
                <a:sym typeface="+mn-ea"/>
              </a:rPr>
              <a:t>、免除的住院起付线进入基本医疗保险按</a:t>
            </a:r>
            <a:r>
              <a:rPr lang="zh-CN" altLang="zh-CN" sz="2800" dirty="0">
                <a:solidFill>
                  <a:srgbClr val="FF0000"/>
                </a:solidFill>
                <a:latin typeface="+mj-ea"/>
                <a:ea typeface="+mj-ea"/>
                <a:sym typeface="+mn-ea"/>
              </a:rPr>
              <a:t>当次就诊医疗机构住院报销比例</a:t>
            </a:r>
            <a:r>
              <a:rPr lang="zh-CN" altLang="zh-CN" sz="2800" dirty="0">
                <a:solidFill>
                  <a:schemeClr val="accent2">
                    <a:lumMod val="50000"/>
                  </a:schemeClr>
                </a:solidFill>
                <a:latin typeface="+mj-ea"/>
                <a:ea typeface="+mj-ea"/>
                <a:sym typeface="+mn-ea"/>
              </a:rPr>
              <a:t>执行。</a:t>
            </a:r>
            <a:endParaRPr lang="zh-CN" altLang="zh-CN" sz="2800" dirty="0">
              <a:solidFill>
                <a:schemeClr val="accent2">
                  <a:lumMod val="50000"/>
                </a:schemeClr>
              </a:solidFill>
              <a:latin typeface="+mj-ea"/>
              <a:ea typeface="+mj-ea"/>
            </a:endParaRPr>
          </a:p>
          <a:p>
            <a:pPr>
              <a:buFont typeface="Wingdings 2"/>
              <a:buNone/>
            </a:pPr>
            <a:r>
              <a:rPr lang="en-US" altLang="zh-CN" sz="2800" dirty="0">
                <a:solidFill>
                  <a:schemeClr val="accent2">
                    <a:lumMod val="50000"/>
                  </a:schemeClr>
                </a:solidFill>
                <a:latin typeface="+mj-ea"/>
                <a:ea typeface="+mj-ea"/>
                <a:sym typeface="+mn-ea"/>
              </a:rPr>
              <a:t>4</a:t>
            </a:r>
            <a:r>
              <a:rPr lang="zh-CN" altLang="zh-CN" sz="2800" dirty="0">
                <a:solidFill>
                  <a:schemeClr val="accent2">
                    <a:lumMod val="50000"/>
                  </a:schemeClr>
                </a:solidFill>
                <a:latin typeface="+mj-ea"/>
                <a:ea typeface="+mj-ea"/>
                <a:sym typeface="+mn-ea"/>
              </a:rPr>
              <a:t>、计生特殊困难家庭生育医疗待遇。计划生育特殊困难家庭，</a:t>
            </a:r>
            <a:r>
              <a:rPr lang="zh-CN" altLang="zh-CN" sz="2800" u="sng" dirty="0">
                <a:solidFill>
                  <a:schemeClr val="accent2">
                    <a:lumMod val="50000"/>
                  </a:schemeClr>
                </a:solidFill>
                <a:latin typeface="+mj-ea"/>
                <a:ea typeface="+mj-ea"/>
                <a:sym typeface="+mn-ea"/>
              </a:rPr>
              <a:t>确需实施辅助生殖技术</a:t>
            </a:r>
            <a:r>
              <a:rPr lang="zh-CN" altLang="zh-CN" sz="2800" dirty="0">
                <a:solidFill>
                  <a:schemeClr val="accent2">
                    <a:lumMod val="50000"/>
                  </a:schemeClr>
                </a:solidFill>
                <a:latin typeface="+mj-ea"/>
                <a:ea typeface="+mj-ea"/>
                <a:sym typeface="+mn-ea"/>
              </a:rPr>
              <a:t>，由</a:t>
            </a:r>
            <a:r>
              <a:rPr lang="zh-CN" altLang="zh-CN" sz="2800" u="sng" dirty="0">
                <a:solidFill>
                  <a:schemeClr val="accent2">
                    <a:lumMod val="50000"/>
                  </a:schemeClr>
                </a:solidFill>
                <a:latin typeface="+mj-ea"/>
                <a:ea typeface="+mj-ea"/>
                <a:sym typeface="+mn-ea"/>
              </a:rPr>
              <a:t>指定医疗机构提供相应技术服务</a:t>
            </a:r>
            <a:r>
              <a:rPr lang="zh-CN" altLang="zh-CN" sz="2800" dirty="0">
                <a:solidFill>
                  <a:schemeClr val="accent2">
                    <a:lumMod val="50000"/>
                  </a:schemeClr>
                </a:solidFill>
                <a:latin typeface="+mj-ea"/>
                <a:ea typeface="+mj-ea"/>
                <a:sym typeface="+mn-ea"/>
              </a:rPr>
              <a:t>，其基本项目的服务费用纳入城乡居民基本医疗保险支付范围，执行</a:t>
            </a:r>
            <a:r>
              <a:rPr lang="zh-CN" altLang="zh-CN" sz="2800" u="sng" dirty="0">
                <a:solidFill>
                  <a:schemeClr val="accent2">
                    <a:lumMod val="50000"/>
                  </a:schemeClr>
                </a:solidFill>
                <a:latin typeface="+mj-ea"/>
                <a:ea typeface="+mj-ea"/>
                <a:sym typeface="+mn-ea"/>
              </a:rPr>
              <a:t>同类别医疗机构</a:t>
            </a:r>
            <a:r>
              <a:rPr lang="zh-CN" altLang="zh-CN" sz="2800" dirty="0">
                <a:solidFill>
                  <a:schemeClr val="accent2">
                    <a:lumMod val="50000"/>
                  </a:schemeClr>
                </a:solidFill>
                <a:latin typeface="+mj-ea"/>
                <a:ea typeface="+mj-ea"/>
                <a:sym typeface="+mn-ea"/>
              </a:rPr>
              <a:t>住院报销规定，最高支付限额</a:t>
            </a:r>
            <a:r>
              <a:rPr lang="zh-CN" altLang="zh-CN" sz="2800" u="sng" dirty="0">
                <a:solidFill>
                  <a:schemeClr val="accent2">
                    <a:lumMod val="50000"/>
                  </a:schemeClr>
                </a:solidFill>
                <a:latin typeface="+mj-ea"/>
                <a:ea typeface="+mj-ea"/>
                <a:sym typeface="+mn-ea"/>
              </a:rPr>
              <a:t>为</a:t>
            </a:r>
            <a:r>
              <a:rPr lang="en-US" altLang="zh-CN" sz="2800" u="sng" dirty="0">
                <a:solidFill>
                  <a:schemeClr val="accent2">
                    <a:lumMod val="50000"/>
                  </a:schemeClr>
                </a:solidFill>
                <a:latin typeface="+mj-ea"/>
                <a:ea typeface="+mj-ea"/>
                <a:sym typeface="+mn-ea"/>
              </a:rPr>
              <a:t>2</a:t>
            </a:r>
            <a:r>
              <a:rPr lang="zh-CN" altLang="zh-CN" sz="2800" u="sng" dirty="0">
                <a:solidFill>
                  <a:schemeClr val="accent2">
                    <a:lumMod val="50000"/>
                  </a:schemeClr>
                </a:solidFill>
                <a:latin typeface="+mj-ea"/>
                <a:ea typeface="+mj-ea"/>
                <a:sym typeface="+mn-ea"/>
              </a:rPr>
              <a:t>万元</a:t>
            </a:r>
            <a:r>
              <a:rPr lang="zh-CN" altLang="zh-CN" sz="2800" dirty="0">
                <a:solidFill>
                  <a:schemeClr val="accent2">
                    <a:lumMod val="50000"/>
                  </a:schemeClr>
                </a:solidFill>
                <a:latin typeface="+mj-ea"/>
                <a:ea typeface="+mj-ea"/>
                <a:sym typeface="+mn-ea"/>
              </a:rPr>
              <a:t>。</a:t>
            </a:r>
            <a:endParaRPr lang="zh-CN" altLang="zh-CN" sz="2800" dirty="0">
              <a:solidFill>
                <a:schemeClr val="accent2">
                  <a:lumMod val="50000"/>
                </a:schemeClr>
              </a:solidFill>
              <a:latin typeface="+mj-ea"/>
              <a:ea typeface="+mj-ea"/>
            </a:endParaRPr>
          </a:p>
          <a:p>
            <a:pPr>
              <a:buFont typeface="Wingdings 2"/>
              <a:buNone/>
            </a:pPr>
            <a:endParaRPr lang="zh-CN" altLang="en-US" sz="28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标题 1"/>
          <p:cNvSpPr txBox="1"/>
          <p:nvPr/>
        </p:nvSpPr>
        <p:spPr>
          <a:xfrm>
            <a:off x="662427" y="1515432"/>
            <a:ext cx="8034716" cy="398055"/>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l"/>
            <a:r>
              <a:rPr lang="zh-CN" altLang="en-US" sz="20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000" b="1" dirty="0" smtClean="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endParaRPr lang="zh-CN" altLang="en-US" sz="112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914400" y="1844675"/>
            <a:ext cx="8229600" cy="4464685"/>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39782" y="1557169"/>
            <a:ext cx="8229600" cy="475252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sz="2800" dirty="0">
                <a:latin typeface="微软雅黑" panose="020B0503020204020204" pitchFamily="34" charset="-122"/>
                <a:ea typeface="微软雅黑" panose="020B0503020204020204" pitchFamily="34" charset="-122"/>
                <a:cs typeface="微软雅黑" panose="020B0503020204020204" pitchFamily="34" charset="-122"/>
              </a:rPr>
              <a:t>转诊转院联系方式</a:t>
            </a:r>
            <a:endParaRPr lang="zh-CN" altLang="zh-CN" sz="2800"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zh-CN" sz="2800" dirty="0">
                <a:latin typeface="微软雅黑" panose="020B0503020204020204" pitchFamily="34" charset="-122"/>
                <a:ea typeface="微软雅黑" panose="020B0503020204020204" pitchFamily="34" charset="-122"/>
                <a:cs typeface="微软雅黑" panose="020B0503020204020204" pitchFamily="34" charset="-122"/>
              </a:rPr>
              <a:t>电话：</a:t>
            </a: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5150727</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5150721</a:t>
            </a:r>
            <a:endParaRPr lang="en-US" altLang="zh-CN" sz="28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Q Q</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3197106705</a:t>
            </a:r>
            <a:endParaRPr lang="zh-CN" altLang="en-US" sz="28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endParaRPr lang="en-US" altLang="zh-CN" sz="2800" dirty="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zh-CN" sz="2800" dirty="0">
              <a:latin typeface="微软雅黑" panose="020B0503020204020204" pitchFamily="34" charset="-122"/>
              <a:ea typeface="微软雅黑" panose="020B0503020204020204" pitchFamily="34" charset="-122"/>
              <a:cs typeface="微软雅黑" panose="020B0503020204020204" pitchFamily="34" charset="-122"/>
            </a:endParaRPr>
          </a:p>
          <a:p>
            <a:pPr>
              <a:buFont typeface="Wingdings 2"/>
              <a:buNone/>
            </a:pPr>
            <a:endParaRPr lang="zh-CN" altLang="en-US" sz="28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标题 1"/>
          <p:cNvSpPr>
            <a:spLocks noGrp="1"/>
          </p:cNvSpPr>
          <p:nvPr>
            <p:ph type="title" idx="4294967295"/>
          </p:nvPr>
        </p:nvSpPr>
        <p:spPr>
          <a:xfrm>
            <a:off x="914400" y="620395"/>
            <a:ext cx="8229600" cy="576580"/>
          </a:xfrm>
        </p:spPr>
        <p:txBody>
          <a:bodyPr>
            <a:normAutofit/>
          </a:bodyPr>
          <a:lstStyle/>
          <a:p>
            <a:r>
              <a:rPr lang="en-US" altLang="zh-CN" sz="2665" b="1" dirty="0" smtClean="0">
                <a:solidFill>
                  <a:srgbClr val="FF0000"/>
                </a:solidFill>
                <a:latin typeface="微软雅黑" panose="020B0503020204020204" pitchFamily="34" charset="-122"/>
                <a:ea typeface="微软雅黑" panose="020B0503020204020204" pitchFamily="34" charset="-122"/>
              </a:rPr>
              <a:t> </a:t>
            </a:r>
            <a:r>
              <a:rPr lang="zh-CN" altLang="en-US" sz="2800" b="1" dirty="0" smtClean="0">
                <a:solidFill>
                  <a:srgbClr val="0070C0"/>
                </a:solidFill>
                <a:latin typeface="微软雅黑" panose="020B0503020204020204" pitchFamily="34" charset="-122"/>
                <a:ea typeface="微软雅黑" panose="020B0503020204020204" pitchFamily="34" charset="-122"/>
              </a:rPr>
              <a:t>（六）转诊转院</a:t>
            </a:r>
            <a:endParaRPr lang="zh-CN" altLang="en-US" sz="2800" b="1" dirty="0" smtClean="0">
              <a:solidFill>
                <a:srgbClr val="0070C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64515" y="836295"/>
            <a:ext cx="8229600" cy="5362575"/>
          </a:xfrm>
          <a:prstGeom prst="rect">
            <a:avLst/>
          </a:prstGeom>
        </p:spPr>
        <p:txBody>
          <a:bodyPr vert="horz">
            <a:normAutofit fontScale="25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endParaRPr lang="en-US" altLang="zh-CN" sz="28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pPr lvl="0"/>
            <a:r>
              <a:rPr lang="zh-CN" altLang="zh-CN" sz="9600" b="1" dirty="0">
                <a:latin typeface="微软雅黑" panose="020B0503020204020204" pitchFamily="34" charset="-122"/>
                <a:ea typeface="微软雅黑" panose="020B0503020204020204" pitchFamily="34" charset="-122"/>
                <a:sym typeface="+mn-ea"/>
              </a:rPr>
              <a:t>第二十六条</a:t>
            </a:r>
            <a:r>
              <a:rPr lang="en-US" altLang="zh-CN" sz="9600" dirty="0">
                <a:latin typeface="微软雅黑" panose="020B0503020204020204" pitchFamily="34" charset="-122"/>
                <a:ea typeface="微软雅黑" panose="020B0503020204020204" pitchFamily="34" charset="-122"/>
                <a:sym typeface="+mn-ea"/>
              </a:rPr>
              <a:t>   </a:t>
            </a:r>
            <a:r>
              <a:rPr lang="zh-CN" altLang="zh-CN" sz="9600" dirty="0">
                <a:latin typeface="微软雅黑" panose="020B0503020204020204" pitchFamily="34" charset="-122"/>
                <a:ea typeface="微软雅黑" panose="020B0503020204020204" pitchFamily="34" charset="-122"/>
                <a:sym typeface="+mn-ea"/>
              </a:rPr>
              <a:t>参保人员捐赠器官或组织的住院医药费用享受普通住院报销待遇。</a:t>
            </a:r>
            <a:endParaRPr lang="zh-CN" altLang="zh-CN" sz="9600" dirty="0">
              <a:latin typeface="微软雅黑" panose="020B0503020204020204" pitchFamily="34" charset="-122"/>
              <a:ea typeface="微软雅黑" panose="020B0503020204020204" pitchFamily="34" charset="-122"/>
            </a:endParaRPr>
          </a:p>
          <a:p>
            <a:pPr lvl="0"/>
            <a:r>
              <a:rPr lang="zh-CN" altLang="zh-CN" sz="9600" b="1" dirty="0">
                <a:latin typeface="微软雅黑" panose="020B0503020204020204" pitchFamily="34" charset="-122"/>
                <a:ea typeface="微软雅黑" panose="020B0503020204020204" pitchFamily="34" charset="-122"/>
                <a:sym typeface="+mn-ea"/>
              </a:rPr>
              <a:t>第二十七条</a:t>
            </a:r>
            <a:r>
              <a:rPr lang="en-US" altLang="zh-CN" sz="9600" dirty="0">
                <a:latin typeface="微软雅黑" panose="020B0503020204020204" pitchFamily="34" charset="-122"/>
                <a:ea typeface="微软雅黑" panose="020B0503020204020204" pitchFamily="34" charset="-122"/>
                <a:sym typeface="+mn-ea"/>
              </a:rPr>
              <a:t>   </a:t>
            </a:r>
            <a:r>
              <a:rPr lang="zh-CN" altLang="zh-CN" sz="9600" dirty="0">
                <a:latin typeface="微软雅黑" panose="020B0503020204020204" pitchFamily="34" charset="-122"/>
                <a:ea typeface="微软雅黑" panose="020B0503020204020204" pitchFamily="34" charset="-122"/>
                <a:sym typeface="+mn-ea"/>
              </a:rPr>
              <a:t>急诊急救的情形，依据参保患者首诊病历或其他相关证明材料认定。</a:t>
            </a:r>
            <a:endParaRPr lang="zh-CN" altLang="zh-CN" sz="9600" dirty="0">
              <a:latin typeface="微软雅黑" panose="020B0503020204020204" pitchFamily="34" charset="-122"/>
              <a:ea typeface="微软雅黑" panose="020B0503020204020204" pitchFamily="34" charset="-122"/>
            </a:endParaRPr>
          </a:p>
          <a:p>
            <a:pPr lvl="0"/>
            <a:r>
              <a:rPr lang="zh-CN" altLang="zh-CN" sz="9600" b="1" dirty="0">
                <a:latin typeface="微软雅黑" panose="020B0503020204020204" pitchFamily="34" charset="-122"/>
                <a:ea typeface="微软雅黑" panose="020B0503020204020204" pitchFamily="34" charset="-122"/>
                <a:sym typeface="+mn-ea"/>
              </a:rPr>
              <a:t>第二十八条</a:t>
            </a:r>
            <a:r>
              <a:rPr lang="en-US" altLang="zh-CN" sz="9600" dirty="0">
                <a:latin typeface="微软雅黑" panose="020B0503020204020204" pitchFamily="34" charset="-122"/>
                <a:ea typeface="微软雅黑" panose="020B0503020204020204" pitchFamily="34" charset="-122"/>
                <a:sym typeface="+mn-ea"/>
              </a:rPr>
              <a:t>   </a:t>
            </a:r>
            <a:r>
              <a:rPr lang="zh-CN" altLang="zh-CN" sz="9600" dirty="0">
                <a:latin typeface="微软雅黑" panose="020B0503020204020204" pitchFamily="34" charset="-122"/>
                <a:ea typeface="微软雅黑" panose="020B0503020204020204" pitchFamily="34" charset="-122"/>
                <a:sym typeface="+mn-ea"/>
              </a:rPr>
              <a:t>参保人员务工（经商）地、长期居住地，可以依据务工地、经商地、长期居住地提供的劳动合同、居住证或其它工作、生活相关材料认定。</a:t>
            </a:r>
            <a:endParaRPr lang="zh-CN" altLang="zh-CN" sz="9600" dirty="0">
              <a:latin typeface="微软雅黑" panose="020B0503020204020204" pitchFamily="34" charset="-122"/>
              <a:ea typeface="微软雅黑" panose="020B0503020204020204" pitchFamily="34" charset="-122"/>
            </a:endParaRPr>
          </a:p>
          <a:p>
            <a:pPr lvl="0"/>
            <a:r>
              <a:rPr lang="zh-CN" altLang="zh-CN" sz="9600" b="1" dirty="0">
                <a:latin typeface="微软雅黑" panose="020B0503020204020204" pitchFamily="34" charset="-122"/>
                <a:ea typeface="微软雅黑" panose="020B0503020204020204" pitchFamily="34" charset="-122"/>
                <a:sym typeface="+mn-ea"/>
              </a:rPr>
              <a:t>第二十九条</a:t>
            </a:r>
            <a:r>
              <a:rPr lang="en-US" altLang="zh-CN" sz="9600" dirty="0">
                <a:latin typeface="微软雅黑" panose="020B0503020204020204" pitchFamily="34" charset="-122"/>
                <a:ea typeface="微软雅黑" panose="020B0503020204020204" pitchFamily="34" charset="-122"/>
                <a:sym typeface="+mn-ea"/>
              </a:rPr>
              <a:t>   </a:t>
            </a:r>
            <a:r>
              <a:rPr lang="zh-CN" altLang="zh-CN" sz="9600" dirty="0">
                <a:latin typeface="微软雅黑" panose="020B0503020204020204" pitchFamily="34" charset="-122"/>
                <a:ea typeface="微软雅黑" panose="020B0503020204020204" pitchFamily="34" charset="-122"/>
                <a:sym typeface="+mn-ea"/>
              </a:rPr>
              <a:t>为满足参保居民就近就便住院需求，由市医疗保障局与毗邻的省外医疗机构签订医保服务协议，执行省内或市域内同类别医疗机构报销政策。</a:t>
            </a:r>
            <a:endParaRPr lang="zh-CN" altLang="zh-CN" sz="9600" dirty="0">
              <a:latin typeface="微软雅黑" panose="020B0503020204020204" pitchFamily="34" charset="-122"/>
              <a:ea typeface="微软雅黑" panose="020B0503020204020204" pitchFamily="34" charset="-122"/>
            </a:endParaRPr>
          </a:p>
          <a:p>
            <a:pPr lvl="0"/>
            <a:r>
              <a:rPr lang="zh-CN" altLang="zh-CN" sz="9600" b="1" dirty="0">
                <a:latin typeface="微软雅黑" panose="020B0503020204020204" pitchFamily="34" charset="-122"/>
                <a:ea typeface="微软雅黑" panose="020B0503020204020204" pitchFamily="34" charset="-122"/>
                <a:sym typeface="+mn-ea"/>
              </a:rPr>
              <a:t>第三十条</a:t>
            </a:r>
            <a:r>
              <a:rPr lang="en-US" altLang="zh-CN" sz="9600" dirty="0">
                <a:latin typeface="微软雅黑" panose="020B0503020204020204" pitchFamily="34" charset="-122"/>
                <a:ea typeface="微软雅黑" panose="020B0503020204020204" pitchFamily="34" charset="-122"/>
                <a:sym typeface="+mn-ea"/>
              </a:rPr>
              <a:t>   </a:t>
            </a:r>
            <a:r>
              <a:rPr lang="zh-CN" altLang="zh-CN" sz="9600" dirty="0">
                <a:latin typeface="微软雅黑" panose="020B0503020204020204" pitchFamily="34" charset="-122"/>
                <a:ea typeface="微软雅黑" panose="020B0503020204020204" pitchFamily="34" charset="-122"/>
                <a:sym typeface="+mn-ea"/>
              </a:rPr>
              <a:t>在省外医疗机构住院治疗，通过国家平台结算的，执行就医地医保目录；非国家平台结算的，执行参保地医保</a:t>
            </a:r>
            <a:r>
              <a:rPr lang="zh-CN" altLang="zh-CN" sz="9600" dirty="0" smtClean="0">
                <a:latin typeface="微软雅黑" panose="020B0503020204020204" pitchFamily="34" charset="-122"/>
                <a:ea typeface="微软雅黑" panose="020B0503020204020204" pitchFamily="34" charset="-122"/>
                <a:sym typeface="+mn-ea"/>
              </a:rPr>
              <a:t>目录。</a:t>
            </a:r>
            <a:endParaRPr lang="zh-CN" altLang="zh-CN" sz="9600" dirty="0">
              <a:latin typeface="微软雅黑" panose="020B0503020204020204" pitchFamily="34" charset="-122"/>
              <a:ea typeface="微软雅黑" panose="020B0503020204020204" pitchFamily="34" charset="-122"/>
            </a:endParaRPr>
          </a:p>
          <a:p>
            <a:pPr lvl="0"/>
            <a:endParaRPr lang="zh-CN" altLang="zh-CN" sz="2800" dirty="0">
              <a:solidFill>
                <a:schemeClr val="accent2">
                  <a:lumMod val="50000"/>
                </a:schemeClr>
              </a:solidFill>
              <a:latin typeface="+mj-ea"/>
              <a:ea typeface="+mj-ea"/>
            </a:endParaRPr>
          </a:p>
          <a:p>
            <a:pPr>
              <a:buFont typeface="Wingdings 2"/>
              <a:buNone/>
            </a:pPr>
            <a:endParaRPr lang="zh-CN" altLang="en-US" sz="28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标题 1"/>
          <p:cNvSpPr txBox="1"/>
          <p:nvPr/>
        </p:nvSpPr>
        <p:spPr>
          <a:xfrm>
            <a:off x="662427" y="620082"/>
            <a:ext cx="8034716" cy="398055"/>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l"/>
            <a:r>
              <a:rPr lang="en-US" altLang="zh-CN" sz="28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sym typeface="+mn-ea"/>
              </a:rPr>
              <a:t> </a:t>
            </a:r>
            <a:r>
              <a:rPr lang="zh-CN" altLang="en-US" sz="28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sym typeface="+mn-ea"/>
              </a:rPr>
              <a:t>（七）、特别规定</a:t>
            </a:r>
            <a:endParaRPr lang="zh-CN" altLang="en-US" sz="28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sym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39782" y="1520979"/>
            <a:ext cx="8229600" cy="511256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sz="2400" b="1" dirty="0">
                <a:latin typeface="黑体" panose="02010609060101010101" pitchFamily="49" charset="-122"/>
                <a:ea typeface="黑体" panose="02010609060101010101" pitchFamily="49" charset="-122"/>
              </a:rPr>
              <a:t>第三十三条</a:t>
            </a:r>
            <a:r>
              <a:rPr lang="en-US" altLang="zh-CN" sz="2400" dirty="0">
                <a:latin typeface="黑体" panose="02010609060101010101" pitchFamily="49" charset="-122"/>
                <a:ea typeface="黑体" panose="02010609060101010101" pitchFamily="49" charset="-122"/>
              </a:rPr>
              <a:t>  </a:t>
            </a:r>
            <a:r>
              <a:rPr lang="zh-CN" altLang="zh-CN" sz="2400" dirty="0">
                <a:latin typeface="黑体" panose="02010609060101010101" pitchFamily="49" charset="-122"/>
                <a:ea typeface="黑体" panose="02010609060101010101" pitchFamily="49" charset="-122"/>
              </a:rPr>
              <a:t>参保城乡居民意外伤害住院报销政策暂按《六安市城乡居民基本医疗保险意外伤害保险管理办法（试行）》（六人社秘〔</a:t>
            </a:r>
            <a:r>
              <a:rPr lang="en-US" altLang="zh-CN" sz="2400" dirty="0">
                <a:latin typeface="黑体" panose="02010609060101010101" pitchFamily="49" charset="-122"/>
                <a:ea typeface="黑体" panose="02010609060101010101" pitchFamily="49" charset="-122"/>
              </a:rPr>
              <a:t>2016</a:t>
            </a: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360</a:t>
            </a:r>
            <a:r>
              <a:rPr lang="zh-CN" altLang="zh-CN" sz="2400" dirty="0">
                <a:latin typeface="黑体" panose="02010609060101010101" pitchFamily="49" charset="-122"/>
                <a:ea typeface="黑体" panose="02010609060101010101" pitchFamily="49" charset="-122"/>
              </a:rPr>
              <a:t>号）执行。今后由市医疗保障局根据实际情况和基金承受能力动态调整。</a:t>
            </a:r>
            <a:endParaRPr lang="zh-CN" altLang="zh-CN" sz="2400" dirty="0">
              <a:latin typeface="黑体" panose="02010609060101010101" pitchFamily="49" charset="-122"/>
              <a:ea typeface="黑体" panose="02010609060101010101" pitchFamily="49" charset="-122"/>
            </a:endParaRPr>
          </a:p>
          <a:p>
            <a:r>
              <a:rPr lang="zh-CN" altLang="zh-CN" sz="2400" b="1" dirty="0">
                <a:latin typeface="黑体" panose="02010609060101010101" pitchFamily="49" charset="-122"/>
                <a:ea typeface="黑体" panose="02010609060101010101" pitchFamily="49" charset="-122"/>
              </a:rPr>
              <a:t>第三十四条</a:t>
            </a:r>
            <a:r>
              <a:rPr lang="en-US" altLang="zh-CN" sz="2400" dirty="0">
                <a:latin typeface="黑体" panose="02010609060101010101" pitchFamily="49" charset="-122"/>
                <a:ea typeface="黑体" panose="02010609060101010101" pitchFamily="49" charset="-122"/>
              </a:rPr>
              <a:t>  </a:t>
            </a:r>
            <a:r>
              <a:rPr lang="zh-CN" altLang="zh-CN" sz="2400" dirty="0">
                <a:latin typeface="黑体" panose="02010609060101010101" pitchFamily="49" charset="-122"/>
                <a:ea typeface="黑体" panose="02010609060101010101" pitchFamily="49" charset="-122"/>
              </a:rPr>
              <a:t>因见义勇为或执行救灾救援等公益任务而负伤住院，按普通住院报销政策执行，申请报销者须提供县级或县以上政府相关部门出具的情节</a:t>
            </a:r>
            <a:r>
              <a:rPr lang="zh-CN" altLang="zh-CN" sz="2400" dirty="0" smtClean="0">
                <a:latin typeface="黑体" panose="02010609060101010101" pitchFamily="49" charset="-122"/>
                <a:ea typeface="黑体" panose="02010609060101010101" pitchFamily="49" charset="-122"/>
              </a:rPr>
              <a:t>证据。</a:t>
            </a:r>
            <a:endParaRPr lang="zh-CN" altLang="zh-CN" sz="2400" dirty="0">
              <a:latin typeface="黑体" panose="02010609060101010101" pitchFamily="49" charset="-122"/>
              <a:ea typeface="黑体" panose="02010609060101010101" pitchFamily="49" charset="-122"/>
            </a:endParaRPr>
          </a:p>
          <a:p>
            <a:pPr>
              <a:buFont typeface="Wingdings 2"/>
              <a:buNone/>
            </a:pPr>
            <a:endParaRPr lang="zh-CN" altLang="en-US" sz="2400" dirty="0"/>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r>
              <a:rPr lang="zh-CN" altLang="en-US" sz="3600" b="1" dirty="0" smtClean="0">
                <a:solidFill>
                  <a:srgbClr val="00B050"/>
                </a:solidFill>
                <a:latin typeface="+mj-ea"/>
              </a:rPr>
              <a:t>意外伤害住院</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3688" y="2636912"/>
            <a:ext cx="8229600" cy="5184576"/>
          </a:xfrm>
        </p:spPr>
        <p:txBody>
          <a:bodyPr>
            <a:normAutofit/>
          </a:bodyPr>
          <a:lstStyle/>
          <a:p>
            <a:pPr marL="0" indent="0" algn="ctr">
              <a:buNone/>
            </a:pPr>
            <a:endParaRPr lang="zh-CN" altLang="zh-CN" dirty="0" smtClean="0">
              <a:latin typeface="隶书" pitchFamily="49" charset="-122"/>
              <a:ea typeface="隶书" pitchFamily="49" charset="-122"/>
            </a:endParaRPr>
          </a:p>
          <a:p>
            <a:pPr>
              <a:buNone/>
            </a:pPr>
            <a:endParaRPr lang="zh-CN" altLang="en-US" dirty="0"/>
          </a:p>
        </p:txBody>
      </p:sp>
      <p:sp>
        <p:nvSpPr>
          <p:cNvPr id="4" name="内容占位符 2"/>
          <p:cNvSpPr txBox="1"/>
          <p:nvPr/>
        </p:nvSpPr>
        <p:spPr>
          <a:xfrm>
            <a:off x="395536" y="1484784"/>
            <a:ext cx="8517632" cy="4896544"/>
          </a:xfrm>
          <a:prstGeom prst="rect">
            <a:avLst/>
          </a:prstGeom>
        </p:spPr>
        <p:txBody>
          <a:bodyPr vert="horz">
            <a:normAutofit fontScale="90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None/>
            </a:pP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把握要点：办法第</a:t>
            </a:r>
            <a:r>
              <a:rPr lang="en-US" altLang="zh-CN"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33</a:t>
            </a: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至第</a:t>
            </a:r>
            <a:r>
              <a:rPr lang="en-US" altLang="zh-CN"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34</a:t>
            </a: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条</a:t>
            </a:r>
            <a:endParaRPr lang="en-US" altLang="zh-CN"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pPr lvl="0" fontAlgn="ctr"/>
            <a:r>
              <a:rPr lang="en-US" altLang="zh-CN" sz="2665" dirty="0" smtClean="0">
                <a:latin typeface="微软雅黑" panose="020B0503020204020204" pitchFamily="34" charset="-122"/>
                <a:ea typeface="微软雅黑" panose="020B0503020204020204" pitchFamily="34" charset="-122"/>
              </a:rPr>
              <a:t>1、</a:t>
            </a:r>
            <a:r>
              <a:rPr lang="zh-CN" altLang="zh-CN" sz="2665" dirty="0" smtClean="0">
                <a:latin typeface="微软雅黑" panose="020B0503020204020204" pitchFamily="34" charset="-122"/>
                <a:ea typeface="微软雅黑" panose="020B0503020204020204" pitchFamily="34" charset="-122"/>
              </a:rPr>
              <a:t>参</a:t>
            </a:r>
            <a:r>
              <a:rPr lang="zh-CN" altLang="zh-CN" sz="2665" dirty="0">
                <a:latin typeface="微软雅黑" panose="020B0503020204020204" pitchFamily="34" charset="-122"/>
                <a:ea typeface="微软雅黑" panose="020B0503020204020204" pitchFamily="34" charset="-122"/>
              </a:rPr>
              <a:t>保城乡居民发生的无第三方责任人或无法确定责任人（第三人）的意外伤害住院医疗费用。</a:t>
            </a:r>
            <a:endParaRPr lang="zh-CN" altLang="zh-CN" sz="2665" dirty="0">
              <a:latin typeface="微软雅黑" panose="020B0503020204020204" pitchFamily="34" charset="-122"/>
              <a:ea typeface="微软雅黑" panose="020B0503020204020204" pitchFamily="34" charset="-122"/>
            </a:endParaRPr>
          </a:p>
          <a:p>
            <a:pPr lvl="0" fontAlgn="ctr"/>
            <a:r>
              <a:rPr lang="en-US" altLang="zh-CN" sz="2665" dirty="0" smtClean="0">
                <a:latin typeface="微软雅黑" panose="020B0503020204020204" pitchFamily="34" charset="-122"/>
                <a:ea typeface="微软雅黑" panose="020B0503020204020204" pitchFamily="34" charset="-122"/>
              </a:rPr>
              <a:t>2、</a:t>
            </a:r>
            <a:r>
              <a:rPr lang="zh-CN" altLang="zh-CN" sz="2665" dirty="0" smtClean="0">
                <a:latin typeface="微软雅黑" panose="020B0503020204020204" pitchFamily="34" charset="-122"/>
                <a:ea typeface="微软雅黑" panose="020B0503020204020204" pitchFamily="34" charset="-122"/>
              </a:rPr>
              <a:t>原</a:t>
            </a:r>
            <a:r>
              <a:rPr lang="zh-CN" altLang="zh-CN" sz="2665" dirty="0">
                <a:latin typeface="微软雅黑" panose="020B0503020204020204" pitchFamily="34" charset="-122"/>
                <a:ea typeface="微软雅黑" panose="020B0503020204020204" pitchFamily="34" charset="-122"/>
              </a:rPr>
              <a:t>报销政策：一、二、三级医疗机构起付线分别为</a:t>
            </a:r>
            <a:r>
              <a:rPr lang="en-US" altLang="zh-CN" sz="2665" dirty="0">
                <a:latin typeface="微软雅黑" panose="020B0503020204020204" pitchFamily="34" charset="-122"/>
                <a:ea typeface="微软雅黑" panose="020B0503020204020204" pitchFamily="34" charset="-122"/>
              </a:rPr>
              <a:t>400</a:t>
            </a:r>
            <a:r>
              <a:rPr lang="zh-CN" altLang="zh-CN" sz="2665" dirty="0">
                <a:latin typeface="微软雅黑" panose="020B0503020204020204" pitchFamily="34" charset="-122"/>
                <a:ea typeface="微软雅黑" panose="020B0503020204020204" pitchFamily="34" charset="-122"/>
              </a:rPr>
              <a:t>元（乡镇卫生院</a:t>
            </a:r>
            <a:r>
              <a:rPr lang="en-US" altLang="zh-CN" sz="2665" dirty="0">
                <a:latin typeface="微软雅黑" panose="020B0503020204020204" pitchFamily="34" charset="-122"/>
                <a:ea typeface="微软雅黑" panose="020B0503020204020204" pitchFamily="34" charset="-122"/>
              </a:rPr>
              <a:t>200</a:t>
            </a:r>
            <a:r>
              <a:rPr lang="zh-CN" altLang="zh-CN" sz="2665" dirty="0">
                <a:latin typeface="微软雅黑" panose="020B0503020204020204" pitchFamily="34" charset="-122"/>
                <a:ea typeface="微软雅黑" panose="020B0503020204020204" pitchFamily="34" charset="-122"/>
              </a:rPr>
              <a:t>元）、</a:t>
            </a:r>
            <a:r>
              <a:rPr lang="en-US" altLang="zh-CN" sz="2665" dirty="0">
                <a:latin typeface="微软雅黑" panose="020B0503020204020204" pitchFamily="34" charset="-122"/>
                <a:ea typeface="微软雅黑" panose="020B0503020204020204" pitchFamily="34" charset="-122"/>
              </a:rPr>
              <a:t>600</a:t>
            </a:r>
            <a:r>
              <a:rPr lang="zh-CN" altLang="zh-CN" sz="2665" dirty="0">
                <a:latin typeface="微软雅黑" panose="020B0503020204020204" pitchFamily="34" charset="-122"/>
                <a:ea typeface="微软雅黑" panose="020B0503020204020204" pitchFamily="34" charset="-122"/>
              </a:rPr>
              <a:t>元 、</a:t>
            </a:r>
            <a:r>
              <a:rPr lang="en-US" altLang="zh-CN" sz="2665" dirty="0">
                <a:latin typeface="微软雅黑" panose="020B0503020204020204" pitchFamily="34" charset="-122"/>
                <a:ea typeface="微软雅黑" panose="020B0503020204020204" pitchFamily="34" charset="-122"/>
              </a:rPr>
              <a:t>900</a:t>
            </a:r>
            <a:r>
              <a:rPr lang="zh-CN" altLang="zh-CN" sz="2665" dirty="0">
                <a:latin typeface="微软雅黑" panose="020B0503020204020204" pitchFamily="34" charset="-122"/>
                <a:ea typeface="微软雅黑" panose="020B0503020204020204" pitchFamily="34" charset="-122"/>
              </a:rPr>
              <a:t>元，报销比例分别为</a:t>
            </a:r>
            <a:r>
              <a:rPr lang="en-US" altLang="zh-CN" sz="2665" dirty="0">
                <a:latin typeface="微软雅黑" panose="020B0503020204020204" pitchFamily="34" charset="-122"/>
                <a:ea typeface="微软雅黑" panose="020B0503020204020204" pitchFamily="34" charset="-122"/>
              </a:rPr>
              <a:t>90%</a:t>
            </a:r>
            <a:r>
              <a:rPr lang="zh-CN" altLang="zh-CN" sz="2665" dirty="0">
                <a:latin typeface="微软雅黑" panose="020B0503020204020204" pitchFamily="34" charset="-122"/>
                <a:ea typeface="微软雅黑" panose="020B0503020204020204" pitchFamily="34" charset="-122"/>
              </a:rPr>
              <a:t>、</a:t>
            </a:r>
            <a:r>
              <a:rPr lang="en-US" altLang="zh-CN" sz="2665" dirty="0">
                <a:latin typeface="微软雅黑" panose="020B0503020204020204" pitchFamily="34" charset="-122"/>
                <a:ea typeface="微软雅黑" panose="020B0503020204020204" pitchFamily="34" charset="-122"/>
              </a:rPr>
              <a:t>80%</a:t>
            </a:r>
            <a:r>
              <a:rPr lang="zh-CN" altLang="zh-CN" sz="2665" dirty="0">
                <a:latin typeface="微软雅黑" panose="020B0503020204020204" pitchFamily="34" charset="-122"/>
                <a:ea typeface="微软雅黑" panose="020B0503020204020204" pitchFamily="34" charset="-122"/>
              </a:rPr>
              <a:t>、</a:t>
            </a:r>
            <a:r>
              <a:rPr lang="en-US" altLang="zh-CN" sz="2665" dirty="0">
                <a:latin typeface="微软雅黑" panose="020B0503020204020204" pitchFamily="34" charset="-122"/>
                <a:ea typeface="微软雅黑" panose="020B0503020204020204" pitchFamily="34" charset="-122"/>
              </a:rPr>
              <a:t>70%</a:t>
            </a:r>
            <a:r>
              <a:rPr lang="zh-CN" altLang="zh-CN" sz="2665" dirty="0">
                <a:latin typeface="微软雅黑" panose="020B0503020204020204" pitchFamily="34" charset="-122"/>
                <a:ea typeface="微软雅黑" panose="020B0503020204020204" pitchFamily="34" charset="-122"/>
              </a:rPr>
              <a:t>，在上述基础上下降</a:t>
            </a:r>
            <a:r>
              <a:rPr lang="en-US" altLang="zh-CN" sz="2665" dirty="0">
                <a:latin typeface="微软雅黑" panose="020B0503020204020204" pitchFamily="34" charset="-122"/>
                <a:ea typeface="微软雅黑" panose="020B0503020204020204" pitchFamily="34" charset="-122"/>
              </a:rPr>
              <a:t>20%</a:t>
            </a:r>
            <a:r>
              <a:rPr lang="zh-CN" altLang="zh-CN" sz="2665" dirty="0">
                <a:latin typeface="微软雅黑" panose="020B0503020204020204" pitchFamily="34" charset="-122"/>
                <a:ea typeface="微软雅黑" panose="020B0503020204020204" pitchFamily="34" charset="-122"/>
              </a:rPr>
              <a:t>，分别按</a:t>
            </a:r>
            <a:r>
              <a:rPr lang="en-US" altLang="zh-CN" sz="2665" dirty="0">
                <a:latin typeface="微软雅黑" panose="020B0503020204020204" pitchFamily="34" charset="-122"/>
                <a:ea typeface="微软雅黑" panose="020B0503020204020204" pitchFamily="34" charset="-122"/>
              </a:rPr>
              <a:t>70%</a:t>
            </a:r>
            <a:r>
              <a:rPr lang="zh-CN" altLang="zh-CN" sz="2665" dirty="0">
                <a:latin typeface="微软雅黑" panose="020B0503020204020204" pitchFamily="34" charset="-122"/>
                <a:ea typeface="微软雅黑" panose="020B0503020204020204" pitchFamily="34" charset="-122"/>
              </a:rPr>
              <a:t>、</a:t>
            </a:r>
            <a:r>
              <a:rPr lang="en-US" altLang="zh-CN" sz="2665" dirty="0">
                <a:latin typeface="微软雅黑" panose="020B0503020204020204" pitchFamily="34" charset="-122"/>
                <a:ea typeface="微软雅黑" panose="020B0503020204020204" pitchFamily="34" charset="-122"/>
              </a:rPr>
              <a:t>60%</a:t>
            </a:r>
            <a:r>
              <a:rPr lang="zh-CN" altLang="zh-CN" sz="2665" dirty="0">
                <a:latin typeface="微软雅黑" panose="020B0503020204020204" pitchFamily="34" charset="-122"/>
                <a:ea typeface="微软雅黑" panose="020B0503020204020204" pitchFamily="34" charset="-122"/>
              </a:rPr>
              <a:t>、</a:t>
            </a:r>
            <a:r>
              <a:rPr lang="en-US" altLang="zh-CN" sz="2665" dirty="0">
                <a:latin typeface="微软雅黑" panose="020B0503020204020204" pitchFamily="34" charset="-122"/>
                <a:ea typeface="微软雅黑" panose="020B0503020204020204" pitchFamily="34" charset="-122"/>
              </a:rPr>
              <a:t>50%</a:t>
            </a:r>
            <a:r>
              <a:rPr lang="zh-CN" altLang="zh-CN" sz="2665" dirty="0">
                <a:latin typeface="微软雅黑" panose="020B0503020204020204" pitchFamily="34" charset="-122"/>
                <a:ea typeface="微软雅黑" panose="020B0503020204020204" pitchFamily="34" charset="-122"/>
              </a:rPr>
              <a:t>报销，不实行保底报销，但自付部分进入大病保险报销。</a:t>
            </a:r>
            <a:endParaRPr lang="zh-CN" altLang="zh-CN" sz="2665" dirty="0">
              <a:latin typeface="微软雅黑" panose="020B0503020204020204" pitchFamily="34" charset="-122"/>
              <a:ea typeface="微软雅黑" panose="020B0503020204020204" pitchFamily="34" charset="-122"/>
            </a:endParaRPr>
          </a:p>
          <a:p>
            <a:pPr lvl="0" fontAlgn="ctr"/>
            <a:r>
              <a:rPr lang="en-US" altLang="zh-CN" sz="2665" dirty="0" smtClean="0">
                <a:latin typeface="微软雅黑" panose="020B0503020204020204" pitchFamily="34" charset="-122"/>
                <a:ea typeface="微软雅黑" panose="020B0503020204020204" pitchFamily="34" charset="-122"/>
              </a:rPr>
              <a:t>3、70</a:t>
            </a:r>
            <a:r>
              <a:rPr lang="zh-CN" altLang="zh-CN" sz="2665" dirty="0">
                <a:latin typeface="微软雅黑" panose="020B0503020204020204" pitchFamily="34" charset="-122"/>
                <a:ea typeface="微软雅黑" panose="020B0503020204020204" pitchFamily="34" charset="-122"/>
              </a:rPr>
              <a:t>周岁以上老年人等报销比例不降低，在一、二、三级医疗机构报销比例分别为</a:t>
            </a:r>
            <a:r>
              <a:rPr lang="en-US" altLang="zh-CN" sz="2665" dirty="0">
                <a:latin typeface="微软雅黑" panose="020B0503020204020204" pitchFamily="34" charset="-122"/>
                <a:ea typeface="微软雅黑" panose="020B0503020204020204" pitchFamily="34" charset="-122"/>
              </a:rPr>
              <a:t>90%</a:t>
            </a:r>
            <a:r>
              <a:rPr lang="zh-CN" altLang="zh-CN" sz="2665" dirty="0">
                <a:latin typeface="微软雅黑" panose="020B0503020204020204" pitchFamily="34" charset="-122"/>
                <a:ea typeface="微软雅黑" panose="020B0503020204020204" pitchFamily="34" charset="-122"/>
              </a:rPr>
              <a:t>、</a:t>
            </a:r>
            <a:r>
              <a:rPr lang="en-US" altLang="zh-CN" sz="2665" dirty="0">
                <a:latin typeface="微软雅黑" panose="020B0503020204020204" pitchFamily="34" charset="-122"/>
                <a:ea typeface="微软雅黑" panose="020B0503020204020204" pitchFamily="34" charset="-122"/>
              </a:rPr>
              <a:t>80%</a:t>
            </a:r>
            <a:r>
              <a:rPr lang="zh-CN" altLang="zh-CN" sz="2665" dirty="0">
                <a:latin typeface="微软雅黑" panose="020B0503020204020204" pitchFamily="34" charset="-122"/>
                <a:ea typeface="微软雅黑" panose="020B0503020204020204" pitchFamily="34" charset="-122"/>
              </a:rPr>
              <a:t>、</a:t>
            </a:r>
            <a:r>
              <a:rPr lang="en-US" altLang="zh-CN" sz="2665" dirty="0">
                <a:latin typeface="微软雅黑" panose="020B0503020204020204" pitchFamily="34" charset="-122"/>
                <a:ea typeface="微软雅黑" panose="020B0503020204020204" pitchFamily="34" charset="-122"/>
              </a:rPr>
              <a:t>70%</a:t>
            </a:r>
            <a:r>
              <a:rPr lang="zh-CN" altLang="zh-CN" sz="2665" dirty="0">
                <a:latin typeface="微软雅黑" panose="020B0503020204020204" pitchFamily="34" charset="-122"/>
                <a:ea typeface="微软雅黑" panose="020B0503020204020204" pitchFamily="34" charset="-122"/>
              </a:rPr>
              <a:t>。</a:t>
            </a:r>
            <a:endParaRPr lang="zh-CN" altLang="zh-CN" sz="2665" dirty="0">
              <a:latin typeface="微软雅黑" panose="020B0503020204020204" pitchFamily="34" charset="-122"/>
              <a:ea typeface="微软雅黑" panose="020B0503020204020204" pitchFamily="34" charset="-122"/>
            </a:endParaRPr>
          </a:p>
          <a:p>
            <a:pPr lvl="0" fontAlgn="ctr"/>
            <a:r>
              <a:rPr lang="en-US" altLang="zh-CN" sz="2665" dirty="0" smtClean="0">
                <a:latin typeface="微软雅黑" panose="020B0503020204020204" pitchFamily="34" charset="-122"/>
                <a:ea typeface="微软雅黑" panose="020B0503020204020204" pitchFamily="34" charset="-122"/>
              </a:rPr>
              <a:t>4、</a:t>
            </a:r>
            <a:r>
              <a:rPr lang="zh-CN" altLang="zh-CN" sz="2665" dirty="0" smtClean="0">
                <a:latin typeface="微软雅黑" panose="020B0503020204020204" pitchFamily="34" charset="-122"/>
                <a:ea typeface="微软雅黑" panose="020B0503020204020204" pitchFamily="34" charset="-122"/>
              </a:rPr>
              <a:t>意外</a:t>
            </a:r>
            <a:r>
              <a:rPr lang="zh-CN" altLang="zh-CN" sz="2665" dirty="0">
                <a:latin typeface="微软雅黑" panose="020B0503020204020204" pitchFamily="34" charset="-122"/>
                <a:ea typeface="微软雅黑" panose="020B0503020204020204" pitchFamily="34" charset="-122"/>
              </a:rPr>
              <a:t>伤害保险当次最高支付限额为3万元，年度最高支付25万元，计算年度按参保年度计算。</a:t>
            </a:r>
            <a:endParaRPr lang="zh-CN" altLang="zh-CN" sz="2665" dirty="0">
              <a:latin typeface="微软雅黑" panose="020B0503020204020204" pitchFamily="34" charset="-122"/>
              <a:ea typeface="微软雅黑" panose="020B0503020204020204" pitchFamily="34" charset="-122"/>
            </a:endParaRPr>
          </a:p>
          <a:p>
            <a:pPr lvl="0" fontAlgn="ctr"/>
            <a:r>
              <a:rPr lang="en-US" altLang="zh-CN" sz="2665" dirty="0">
                <a:latin typeface="微软雅黑" panose="020B0503020204020204" pitchFamily="34" charset="-122"/>
                <a:ea typeface="微软雅黑" panose="020B0503020204020204" pitchFamily="34" charset="-122"/>
              </a:rPr>
              <a:t>5</a:t>
            </a:r>
            <a:r>
              <a:rPr lang="zh-CN" altLang="en-US" sz="2665" dirty="0">
                <a:latin typeface="微软雅黑" panose="020B0503020204020204" pitchFamily="34" charset="-122"/>
                <a:ea typeface="微软雅黑" panose="020B0503020204020204" pitchFamily="34" charset="-122"/>
              </a:rPr>
              <a:t>、</a:t>
            </a:r>
            <a:r>
              <a:rPr lang="zh-CN" altLang="zh-CN" sz="2665" dirty="0">
                <a:latin typeface="微软雅黑" panose="020B0503020204020204" pitchFamily="34" charset="-122"/>
                <a:ea typeface="微软雅黑" panose="020B0503020204020204" pitchFamily="34" charset="-122"/>
                <a:sym typeface="+mn-ea"/>
              </a:rPr>
              <a:t>见义勇为或执行公益任务而负伤住院，出具</a:t>
            </a:r>
            <a:r>
              <a:rPr lang="zh-CN" altLang="zh-CN" sz="2665" dirty="0">
                <a:latin typeface="黑体" panose="02010609060101010101" pitchFamily="49" charset="-122"/>
                <a:ea typeface="黑体" panose="02010609060101010101" pitchFamily="49" charset="-122"/>
                <a:sym typeface="+mn-ea"/>
              </a:rPr>
              <a:t>相</a:t>
            </a:r>
            <a:r>
              <a:rPr lang="zh-CN" altLang="zh-CN" sz="2665" dirty="0">
                <a:latin typeface="微软雅黑" panose="020B0503020204020204" pitchFamily="34" charset="-122"/>
                <a:ea typeface="微软雅黑" panose="020B0503020204020204" pitchFamily="34" charset="-122"/>
                <a:sym typeface="+mn-ea"/>
              </a:rPr>
              <a:t>关部门情节证据，按普通住院报销政策执行。</a:t>
            </a:r>
            <a:endParaRPr lang="zh-CN" altLang="zh-CN" sz="2665" dirty="0">
              <a:latin typeface="微软雅黑" panose="020B0503020204020204" pitchFamily="34" charset="-122"/>
              <a:ea typeface="微软雅黑" panose="020B0503020204020204" pitchFamily="34" charset="-122"/>
            </a:endParaRPr>
          </a:p>
          <a:p>
            <a:pPr algn="ctr">
              <a:buNone/>
            </a:pPr>
            <a:endParaRPr lang="zh-CN" altLang="en-US" sz="2665" dirty="0"/>
          </a:p>
        </p:txBody>
      </p:sp>
      <p:sp>
        <p:nvSpPr>
          <p:cNvPr id="6"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195736" y="836712"/>
            <a:ext cx="5256584"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42957" y="1484784"/>
            <a:ext cx="8229600" cy="511256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sz="2000" b="1" dirty="0">
                <a:latin typeface="微软雅黑" panose="020B0503020204020204" pitchFamily="34" charset="-122"/>
                <a:ea typeface="微软雅黑" panose="020B0503020204020204" pitchFamily="34" charset="-122"/>
              </a:rPr>
              <a:t>第三十五条</a:t>
            </a:r>
            <a:r>
              <a:rPr lang="en-US" altLang="zh-CN" sz="2000" b="1" dirty="0">
                <a:latin typeface="微软雅黑" panose="020B0503020204020204" pitchFamily="34" charset="-122"/>
                <a:ea typeface="微软雅黑" panose="020B0503020204020204" pitchFamily="34" charset="-122"/>
              </a:rPr>
              <a:t>   </a:t>
            </a:r>
            <a:r>
              <a:rPr lang="zh-CN" altLang="zh-CN" sz="2000" dirty="0">
                <a:latin typeface="微软雅黑" panose="020B0503020204020204" pitchFamily="34" charset="-122"/>
                <a:ea typeface="微软雅黑" panose="020B0503020204020204" pitchFamily="34" charset="-122"/>
              </a:rPr>
              <a:t>一个保险年度内，参保居民负担的合规医药费用累计超过大病保险</a:t>
            </a:r>
            <a:r>
              <a:rPr lang="en-US" altLang="zh-CN" sz="2000" dirty="0">
                <a:latin typeface="微软雅黑" panose="020B0503020204020204" pitchFamily="34" charset="-122"/>
                <a:ea typeface="微软雅黑" panose="020B0503020204020204" pitchFamily="34" charset="-122"/>
              </a:rPr>
              <a:t>2</a:t>
            </a:r>
            <a:r>
              <a:rPr lang="zh-CN" altLang="zh-CN" sz="2000" dirty="0">
                <a:latin typeface="微软雅黑" panose="020B0503020204020204" pitchFamily="34" charset="-122"/>
                <a:ea typeface="微软雅黑" panose="020B0503020204020204" pitchFamily="34" charset="-122"/>
              </a:rPr>
              <a:t>万元的部分，大病保险基金分费用段按比例报销。</a:t>
            </a:r>
            <a:endParaRPr lang="zh-CN" altLang="zh-CN" sz="2000" dirty="0">
              <a:latin typeface="微软雅黑" panose="020B0503020204020204" pitchFamily="34" charset="-122"/>
              <a:ea typeface="微软雅黑" panose="020B0503020204020204" pitchFamily="34" charset="-122"/>
            </a:endParaRPr>
          </a:p>
          <a:p>
            <a:pPr marL="0" indent="0">
              <a:buNone/>
            </a:pPr>
            <a:r>
              <a:rPr lang="zh-CN" altLang="en-US" sz="2000" dirty="0">
                <a:latin typeface="微软雅黑" panose="020B0503020204020204" pitchFamily="34" charset="-122"/>
                <a:ea typeface="微软雅黑" panose="020B0503020204020204" pitchFamily="34" charset="-122"/>
              </a:rPr>
              <a:t> </a:t>
            </a:r>
            <a:r>
              <a:rPr lang="zh-CN" altLang="en-US"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大</a:t>
            </a:r>
            <a:r>
              <a:rPr lang="zh-CN" altLang="zh-CN" sz="2000" dirty="0">
                <a:latin typeface="微软雅黑" panose="020B0503020204020204" pitchFamily="34" charset="-122"/>
                <a:ea typeface="微软雅黑" panose="020B0503020204020204" pitchFamily="34" charset="-122"/>
              </a:rPr>
              <a:t>病保险起付线以上至</a:t>
            </a:r>
            <a:r>
              <a:rPr lang="en-US" altLang="zh-CN" sz="2000" dirty="0">
                <a:latin typeface="微软雅黑" panose="020B0503020204020204" pitchFamily="34" charset="-122"/>
                <a:ea typeface="微软雅黑" panose="020B0503020204020204" pitchFamily="34" charset="-122"/>
              </a:rPr>
              <a:t>5</a:t>
            </a:r>
            <a:r>
              <a:rPr lang="zh-CN" altLang="zh-CN" sz="2000" dirty="0">
                <a:latin typeface="微软雅黑" panose="020B0503020204020204" pitchFamily="34" charset="-122"/>
                <a:ea typeface="微软雅黑" panose="020B0503020204020204" pitchFamily="34" charset="-122"/>
              </a:rPr>
              <a:t>万元（含），报销比例</a:t>
            </a:r>
            <a:r>
              <a:rPr lang="en-US" altLang="zh-CN" sz="2000" dirty="0">
                <a:latin typeface="微软雅黑" panose="020B0503020204020204" pitchFamily="34" charset="-122"/>
                <a:ea typeface="微软雅黑" panose="020B0503020204020204" pitchFamily="34" charset="-122"/>
              </a:rPr>
              <a:t>60%</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5—10</a:t>
            </a:r>
            <a:r>
              <a:rPr lang="zh-CN" altLang="zh-CN" sz="2000" dirty="0">
                <a:latin typeface="微软雅黑" panose="020B0503020204020204" pitchFamily="34" charset="-122"/>
                <a:ea typeface="微软雅黑" panose="020B0503020204020204" pitchFamily="34" charset="-122"/>
              </a:rPr>
              <a:t>万元（含），报销比例</a:t>
            </a:r>
            <a:r>
              <a:rPr lang="en-US" altLang="zh-CN" sz="2000" dirty="0">
                <a:latin typeface="微软雅黑" panose="020B0503020204020204" pitchFamily="34" charset="-122"/>
                <a:ea typeface="微软雅黑" panose="020B0503020204020204" pitchFamily="34" charset="-122"/>
              </a:rPr>
              <a:t>65%</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10—20</a:t>
            </a:r>
            <a:r>
              <a:rPr lang="zh-CN" altLang="zh-CN" sz="2000" dirty="0">
                <a:latin typeface="微软雅黑" panose="020B0503020204020204" pitchFamily="34" charset="-122"/>
                <a:ea typeface="微软雅黑" panose="020B0503020204020204" pitchFamily="34" charset="-122"/>
              </a:rPr>
              <a:t>万元（含），报销比例</a:t>
            </a:r>
            <a:r>
              <a:rPr lang="en-US" altLang="zh-CN" sz="2000" dirty="0">
                <a:latin typeface="微软雅黑" panose="020B0503020204020204" pitchFamily="34" charset="-122"/>
                <a:ea typeface="微软雅黑" panose="020B0503020204020204" pitchFamily="34" charset="-122"/>
              </a:rPr>
              <a:t>75%</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20</a:t>
            </a:r>
            <a:r>
              <a:rPr lang="zh-CN" altLang="zh-CN" sz="2000" dirty="0">
                <a:latin typeface="微软雅黑" panose="020B0503020204020204" pitchFamily="34" charset="-122"/>
                <a:ea typeface="微软雅黑" panose="020B0503020204020204" pitchFamily="34" charset="-122"/>
              </a:rPr>
              <a:t>万元以上至封顶线段，报销比例</a:t>
            </a:r>
            <a:r>
              <a:rPr lang="en-US" altLang="zh-CN" sz="2000" dirty="0">
                <a:latin typeface="微软雅黑" panose="020B0503020204020204" pitchFamily="34" charset="-122"/>
                <a:ea typeface="微软雅黑" panose="020B0503020204020204" pitchFamily="34" charset="-122"/>
              </a:rPr>
              <a:t>80</a:t>
            </a:r>
            <a:r>
              <a:rPr lang="en-US" altLang="zh-CN"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a:p>
            <a:r>
              <a:rPr lang="zh-CN" altLang="zh-CN" sz="2000" b="1" dirty="0">
                <a:latin typeface="微软雅黑" panose="020B0503020204020204" pitchFamily="34" charset="-122"/>
                <a:ea typeface="微软雅黑" panose="020B0503020204020204" pitchFamily="34" charset="-122"/>
              </a:rPr>
              <a:t>第三十六条</a:t>
            </a:r>
            <a:r>
              <a:rPr lang="en-US" altLang="zh-CN" sz="2000" dirty="0">
                <a:latin typeface="微软雅黑" panose="020B0503020204020204" pitchFamily="34" charset="-122"/>
                <a:ea typeface="微软雅黑" panose="020B0503020204020204" pitchFamily="34" charset="-122"/>
              </a:rPr>
              <a:t>   </a:t>
            </a:r>
            <a:r>
              <a:rPr lang="zh-CN" altLang="zh-CN" sz="2000" dirty="0">
                <a:latin typeface="微软雅黑" panose="020B0503020204020204" pitchFamily="34" charset="-122"/>
                <a:ea typeface="微软雅黑" panose="020B0503020204020204" pitchFamily="34" charset="-122"/>
              </a:rPr>
              <a:t>省内医疗机构大病保险封顶线</a:t>
            </a:r>
            <a:r>
              <a:rPr lang="en-US" altLang="zh-CN" sz="2000" dirty="0">
                <a:latin typeface="微软雅黑" panose="020B0503020204020204" pitchFamily="34" charset="-122"/>
                <a:ea typeface="微软雅黑" panose="020B0503020204020204" pitchFamily="34" charset="-122"/>
              </a:rPr>
              <a:t>30</a:t>
            </a:r>
            <a:r>
              <a:rPr lang="zh-CN" altLang="zh-CN" sz="2000" dirty="0">
                <a:latin typeface="微软雅黑" panose="020B0503020204020204" pitchFamily="34" charset="-122"/>
                <a:ea typeface="微软雅黑" panose="020B0503020204020204" pitchFamily="34" charset="-122"/>
              </a:rPr>
              <a:t>万元，省外医疗机构大病保险封顶线</a:t>
            </a:r>
            <a:r>
              <a:rPr lang="en-US" altLang="zh-CN" sz="2000" dirty="0">
                <a:latin typeface="微软雅黑" panose="020B0503020204020204" pitchFamily="34" charset="-122"/>
                <a:ea typeface="微软雅黑" panose="020B0503020204020204" pitchFamily="34" charset="-122"/>
              </a:rPr>
              <a:t>20</a:t>
            </a:r>
            <a:r>
              <a:rPr lang="zh-CN" altLang="zh-CN" sz="2000" dirty="0">
                <a:latin typeface="微软雅黑" panose="020B0503020204020204" pitchFamily="34" charset="-122"/>
                <a:ea typeface="微软雅黑" panose="020B0503020204020204" pitchFamily="34" charset="-122"/>
              </a:rPr>
              <a:t>万元。既含省内医疗机构医药费用，又含省外医疗机构医药费用的，封顶线执行省内医疗机构</a:t>
            </a:r>
            <a:r>
              <a:rPr lang="en-US" altLang="zh-CN" sz="2000" dirty="0">
                <a:latin typeface="微软雅黑" panose="020B0503020204020204" pitchFamily="34" charset="-122"/>
                <a:ea typeface="微软雅黑" panose="020B0503020204020204" pitchFamily="34" charset="-122"/>
              </a:rPr>
              <a:t>30</a:t>
            </a:r>
            <a:r>
              <a:rPr lang="zh-CN" altLang="zh-CN" sz="2000" dirty="0">
                <a:latin typeface="微软雅黑" panose="020B0503020204020204" pitchFamily="34" charset="-122"/>
                <a:ea typeface="微软雅黑" panose="020B0503020204020204" pitchFamily="34" charset="-122"/>
              </a:rPr>
              <a:t>万元。</a:t>
            </a:r>
            <a:endParaRPr lang="zh-CN" altLang="zh-CN" sz="2000" dirty="0">
              <a:latin typeface="微软雅黑" panose="020B0503020204020204" pitchFamily="34" charset="-122"/>
              <a:ea typeface="微软雅黑" panose="020B0503020204020204" pitchFamily="34" charset="-122"/>
            </a:endParaRPr>
          </a:p>
          <a:p>
            <a:r>
              <a:rPr lang="zh-CN" altLang="zh-CN" sz="2000" b="1" dirty="0">
                <a:latin typeface="微软雅黑" panose="020B0503020204020204" pitchFamily="34" charset="-122"/>
                <a:ea typeface="微软雅黑" panose="020B0503020204020204" pitchFamily="34" charset="-122"/>
              </a:rPr>
              <a:t>第三十七条</a:t>
            </a:r>
            <a:r>
              <a:rPr lang="en-US" altLang="zh-CN" sz="2000" dirty="0">
                <a:latin typeface="微软雅黑" panose="020B0503020204020204" pitchFamily="34" charset="-122"/>
                <a:ea typeface="微软雅黑" panose="020B0503020204020204" pitchFamily="34" charset="-122"/>
              </a:rPr>
              <a:t>   </a:t>
            </a:r>
            <a:r>
              <a:rPr lang="zh-CN" altLang="zh-CN" sz="2000" dirty="0">
                <a:latin typeface="微软雅黑" panose="020B0503020204020204" pitchFamily="34" charset="-122"/>
                <a:ea typeface="微软雅黑" panose="020B0503020204020204" pitchFamily="34" charset="-122"/>
              </a:rPr>
              <a:t>大病保险合规费用实行“负面清单”制度。</a:t>
            </a:r>
            <a:endParaRPr lang="zh-CN" altLang="zh-CN" sz="2000" dirty="0">
              <a:latin typeface="微软雅黑" panose="020B0503020204020204" pitchFamily="34" charset="-122"/>
              <a:ea typeface="微软雅黑" panose="020B0503020204020204" pitchFamily="34" charset="-122"/>
            </a:endParaRPr>
          </a:p>
          <a:p>
            <a:r>
              <a:rPr lang="zh-CN" altLang="zh-CN" sz="2000" b="1" dirty="0">
                <a:latin typeface="微软雅黑" panose="020B0503020204020204" pitchFamily="34" charset="-122"/>
                <a:ea typeface="微软雅黑" panose="020B0503020204020204" pitchFamily="34" charset="-122"/>
              </a:rPr>
              <a:t>第三十八条</a:t>
            </a:r>
            <a:r>
              <a:rPr lang="en-US" altLang="zh-CN" sz="2000" dirty="0">
                <a:latin typeface="微软雅黑" panose="020B0503020204020204" pitchFamily="34" charset="-122"/>
                <a:ea typeface="微软雅黑" panose="020B0503020204020204" pitchFamily="34" charset="-122"/>
              </a:rPr>
              <a:t>   </a:t>
            </a:r>
            <a:r>
              <a:rPr lang="zh-CN" altLang="zh-CN" sz="2000" dirty="0">
                <a:latin typeface="微软雅黑" panose="020B0503020204020204" pitchFamily="34" charset="-122"/>
                <a:ea typeface="微软雅黑" panose="020B0503020204020204" pitchFamily="34" charset="-122"/>
              </a:rPr>
              <a:t>大病保险报销金额计算公式为：（参保患者住院及特殊慢性病门诊医药总费用</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负面清单费用</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基本医保已报销金额</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基本医保起付线</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大病保险起付线）×分段报销比例。</a:t>
            </a:r>
            <a:endParaRPr lang="zh-CN" altLang="zh-CN" sz="2000" dirty="0">
              <a:latin typeface="微软雅黑" panose="020B0503020204020204" pitchFamily="34" charset="-122"/>
              <a:ea typeface="微软雅黑" panose="020B0503020204020204" pitchFamily="34" charset="-122"/>
            </a:endParaRPr>
          </a:p>
          <a:p>
            <a:pPr>
              <a:buFont typeface="Wingdings 2"/>
              <a:buNone/>
            </a:pPr>
            <a:endParaRPr lang="zh-CN" altLang="en-US" sz="2000" dirty="0"/>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r>
              <a:rPr lang="zh-CN" altLang="en-US" sz="3600" b="1" dirty="0" smtClean="0">
                <a:solidFill>
                  <a:srgbClr val="00B050"/>
                </a:solidFill>
                <a:latin typeface="+mj-ea"/>
              </a:rPr>
              <a:t>大病保险</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3688" y="2636912"/>
            <a:ext cx="8229600" cy="5184576"/>
          </a:xfrm>
        </p:spPr>
        <p:txBody>
          <a:bodyPr>
            <a:normAutofit/>
          </a:bodyPr>
          <a:lstStyle/>
          <a:p>
            <a:pPr marL="0" indent="0" algn="ctr">
              <a:buNone/>
            </a:pPr>
            <a:endParaRPr lang="zh-CN" altLang="zh-CN" dirty="0" smtClean="0">
              <a:latin typeface="隶书" pitchFamily="49" charset="-122"/>
              <a:ea typeface="隶书" pitchFamily="49" charset="-122"/>
            </a:endParaRPr>
          </a:p>
          <a:p>
            <a:pPr>
              <a:buNone/>
            </a:pPr>
            <a:endParaRPr lang="zh-CN" altLang="en-US" dirty="0"/>
          </a:p>
        </p:txBody>
      </p:sp>
      <p:sp>
        <p:nvSpPr>
          <p:cNvPr id="4" name="内容占位符 2"/>
          <p:cNvSpPr txBox="1"/>
          <p:nvPr/>
        </p:nvSpPr>
        <p:spPr>
          <a:xfrm>
            <a:off x="395536" y="1484784"/>
            <a:ext cx="8517632" cy="4896544"/>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None/>
            </a:pP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把握要点：办法第</a:t>
            </a:r>
            <a:r>
              <a:rPr lang="en-US" altLang="zh-CN"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35</a:t>
            </a: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至第</a:t>
            </a:r>
            <a:r>
              <a:rPr lang="en-US" altLang="zh-CN"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38</a:t>
            </a:r>
            <a:r>
              <a:rPr lang="zh-CN" altLang="en-US"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条</a:t>
            </a:r>
            <a:endParaRPr lang="en-US" altLang="zh-CN" sz="24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pPr lvl="0"/>
            <a:r>
              <a:rPr lang="en-US" altLang="zh-CN" sz="2400" dirty="0" smtClean="0">
                <a:latin typeface="微软雅黑" panose="020B0503020204020204" pitchFamily="34" charset="-122"/>
                <a:ea typeface="微软雅黑" panose="020B0503020204020204" pitchFamily="34" charset="-122"/>
              </a:rPr>
              <a:t>1、</a:t>
            </a:r>
            <a:r>
              <a:rPr lang="zh-CN" altLang="zh-CN" sz="2400" dirty="0" smtClean="0">
                <a:latin typeface="微软雅黑" panose="020B0503020204020204" pitchFamily="34" charset="-122"/>
                <a:ea typeface="微软雅黑" panose="020B0503020204020204" pitchFamily="34" charset="-122"/>
              </a:rPr>
              <a:t>分段</a:t>
            </a:r>
            <a:r>
              <a:rPr lang="zh-CN" altLang="zh-CN" sz="2400" dirty="0">
                <a:latin typeface="微软雅黑" panose="020B0503020204020204" pitchFamily="34" charset="-122"/>
                <a:ea typeface="微软雅黑" panose="020B0503020204020204" pitchFamily="34" charset="-122"/>
              </a:rPr>
              <a:t>报销比例</a:t>
            </a:r>
            <a:r>
              <a:rPr lang="zh-CN" altLang="zh-CN" sz="2400" dirty="0" smtClean="0">
                <a:latin typeface="微软雅黑" panose="020B0503020204020204" pitchFamily="34" charset="-122"/>
                <a:ea typeface="微软雅黑" panose="020B0503020204020204" pitchFamily="34" charset="-122"/>
              </a:rPr>
              <a:t>变化</a:t>
            </a:r>
            <a:r>
              <a:rPr lang="zh-CN" altLang="en-US" sz="2400" dirty="0" smtClean="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a:p>
            <a:pPr lvl="0"/>
            <a:r>
              <a:rPr lang="en-US" altLang="zh-CN" sz="2400" dirty="0" smtClean="0">
                <a:latin typeface="微软雅黑" panose="020B0503020204020204" pitchFamily="34" charset="-122"/>
                <a:ea typeface="微软雅黑" panose="020B0503020204020204" pitchFamily="34" charset="-122"/>
              </a:rPr>
              <a:t>2、</a:t>
            </a:r>
            <a:r>
              <a:rPr lang="zh-CN" altLang="zh-CN" sz="2400" dirty="0" smtClean="0">
                <a:latin typeface="微软雅黑" panose="020B0503020204020204" pitchFamily="34" charset="-122"/>
                <a:ea typeface="微软雅黑" panose="020B0503020204020204" pitchFamily="34" charset="-122"/>
              </a:rPr>
              <a:t>封顶</a:t>
            </a:r>
            <a:r>
              <a:rPr lang="zh-CN" altLang="zh-CN" sz="2400" dirty="0">
                <a:latin typeface="微软雅黑" panose="020B0503020204020204" pitchFamily="34" charset="-122"/>
                <a:ea typeface="微软雅黑" panose="020B0503020204020204" pitchFamily="34" charset="-122"/>
              </a:rPr>
              <a:t>线变化。省内封顶线</a:t>
            </a:r>
            <a:r>
              <a:rPr lang="en-US" altLang="zh-CN" sz="2400" dirty="0">
                <a:latin typeface="微软雅黑" panose="020B0503020204020204" pitchFamily="34" charset="-122"/>
                <a:ea typeface="微软雅黑" panose="020B0503020204020204" pitchFamily="34" charset="-122"/>
              </a:rPr>
              <a:t>30</a:t>
            </a:r>
            <a:r>
              <a:rPr lang="zh-CN" altLang="zh-CN" sz="2400" dirty="0">
                <a:latin typeface="微软雅黑" panose="020B0503020204020204" pitchFamily="34" charset="-122"/>
                <a:ea typeface="微软雅黑" panose="020B0503020204020204" pitchFamily="34" charset="-122"/>
              </a:rPr>
              <a:t>万元，省外封顶线</a:t>
            </a:r>
            <a:r>
              <a:rPr lang="en-US" altLang="zh-CN" sz="2400" dirty="0">
                <a:latin typeface="微软雅黑" panose="020B0503020204020204" pitchFamily="34" charset="-122"/>
                <a:ea typeface="微软雅黑" panose="020B0503020204020204" pitchFamily="34" charset="-122"/>
              </a:rPr>
              <a:t>20</a:t>
            </a:r>
            <a:r>
              <a:rPr lang="zh-CN" altLang="zh-CN" sz="2400" dirty="0">
                <a:latin typeface="微软雅黑" panose="020B0503020204020204" pitchFamily="34" charset="-122"/>
                <a:ea typeface="微软雅黑" panose="020B0503020204020204" pitchFamily="34" charset="-122"/>
              </a:rPr>
              <a:t>万元。省内</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省外费用，封顶线</a:t>
            </a:r>
            <a:r>
              <a:rPr lang="en-US" altLang="zh-CN" sz="2400" dirty="0">
                <a:latin typeface="微软雅黑" panose="020B0503020204020204" pitchFamily="34" charset="-122"/>
                <a:ea typeface="微软雅黑" panose="020B0503020204020204" pitchFamily="34" charset="-122"/>
              </a:rPr>
              <a:t>30</a:t>
            </a:r>
            <a:r>
              <a:rPr lang="zh-CN" altLang="zh-CN" sz="2400" dirty="0">
                <a:latin typeface="微软雅黑" panose="020B0503020204020204" pitchFamily="34" charset="-122"/>
                <a:ea typeface="微软雅黑" panose="020B0503020204020204" pitchFamily="34" charset="-122"/>
              </a:rPr>
              <a:t>万元。</a:t>
            </a:r>
            <a:r>
              <a:rPr lang="zh-CN" altLang="zh-CN" sz="2400" dirty="0">
                <a:solidFill>
                  <a:srgbClr val="FF0000"/>
                </a:solidFill>
                <a:latin typeface="微软雅黑" panose="020B0503020204020204" pitchFamily="34" charset="-122"/>
                <a:ea typeface="微软雅黑" panose="020B0503020204020204" pitchFamily="34" charset="-122"/>
              </a:rPr>
              <a:t>注意：贫困人口省内不受</a:t>
            </a:r>
            <a:r>
              <a:rPr lang="en-US" altLang="zh-CN" sz="2400" dirty="0">
                <a:solidFill>
                  <a:srgbClr val="FF0000"/>
                </a:solidFill>
                <a:latin typeface="微软雅黑" panose="020B0503020204020204" pitchFamily="34" charset="-122"/>
                <a:ea typeface="微软雅黑" panose="020B0503020204020204" pitchFamily="34" charset="-122"/>
              </a:rPr>
              <a:t>30</a:t>
            </a:r>
            <a:r>
              <a:rPr lang="zh-CN" altLang="zh-CN" sz="2400" dirty="0">
                <a:solidFill>
                  <a:srgbClr val="FF0000"/>
                </a:solidFill>
                <a:latin typeface="微软雅黑" panose="020B0503020204020204" pitchFamily="34" charset="-122"/>
                <a:ea typeface="微软雅黑" panose="020B0503020204020204" pitchFamily="34" charset="-122"/>
              </a:rPr>
              <a:t>万元封顶线限制</a:t>
            </a:r>
            <a:r>
              <a:rPr lang="zh-CN" altLang="zh-CN" sz="2400" dirty="0">
                <a:latin typeface="微软雅黑" panose="020B0503020204020204" pitchFamily="34" charset="-122"/>
                <a:ea typeface="微软雅黑" panose="020B0503020204020204" pitchFamily="34" charset="-122"/>
              </a:rPr>
              <a:t>，但费用全为省外的按</a:t>
            </a:r>
            <a:r>
              <a:rPr lang="en-US" altLang="zh-CN" sz="2400" dirty="0">
                <a:latin typeface="微软雅黑" panose="020B0503020204020204" pitchFamily="34" charset="-122"/>
                <a:ea typeface="微软雅黑" panose="020B0503020204020204" pitchFamily="34" charset="-122"/>
              </a:rPr>
              <a:t>20</a:t>
            </a:r>
            <a:r>
              <a:rPr lang="zh-CN" altLang="zh-CN" sz="2400" dirty="0">
                <a:latin typeface="微软雅黑" panose="020B0503020204020204" pitchFamily="34" charset="-122"/>
                <a:ea typeface="微软雅黑" panose="020B0503020204020204" pitchFamily="34" charset="-122"/>
              </a:rPr>
              <a:t>万元封顶线执行。</a:t>
            </a:r>
            <a:endParaRPr lang="zh-CN"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3</a:t>
            </a:r>
            <a:r>
              <a:rPr lang="zh-CN" altLang="zh-CN" sz="2400" dirty="0">
                <a:latin typeface="微软雅黑" panose="020B0503020204020204" pitchFamily="34" charset="-122"/>
                <a:ea typeface="微软雅黑" panose="020B0503020204020204" pitchFamily="34" charset="-122"/>
              </a:rPr>
              <a:t>、合规费用实行“负面清单</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4</a:t>
            </a:r>
            <a:r>
              <a:rPr lang="zh-CN" altLang="zh-CN" sz="2400" dirty="0">
                <a:latin typeface="微软雅黑" panose="020B0503020204020204" pitchFamily="34" charset="-122"/>
                <a:ea typeface="微软雅黑" panose="020B0503020204020204" pitchFamily="34" charset="-122"/>
              </a:rPr>
              <a:t>、特殊慢性病门诊合规医药费用进入大病保险，但常见慢性病门诊合规医药费用不再进入大病保险报销。</a:t>
            </a:r>
            <a:endParaRPr lang="zh-CN"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5</a:t>
            </a:r>
            <a:r>
              <a:rPr lang="zh-CN" altLang="zh-CN" sz="2400" dirty="0">
                <a:latin typeface="微软雅黑" panose="020B0503020204020204" pitchFamily="34" charset="-122"/>
                <a:ea typeface="微软雅黑" panose="020B0503020204020204" pitchFamily="34" charset="-122"/>
              </a:rPr>
              <a:t>、基本医保起付线和大病保险起付线不进入大病保险报销。</a:t>
            </a:r>
            <a:endParaRPr lang="zh-CN"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6</a:t>
            </a:r>
            <a:r>
              <a:rPr lang="zh-CN" altLang="zh-CN" sz="2400" dirty="0">
                <a:latin typeface="微软雅黑" panose="020B0503020204020204" pitchFamily="34" charset="-122"/>
                <a:ea typeface="微软雅黑" panose="020B0503020204020204" pitchFamily="34" charset="-122"/>
              </a:rPr>
              <a:t>、计算公式为：（参保患者住院及特殊慢性病门诊医药总费用</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负面清单费用</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基本医保已报销金额</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基本医保起付线</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大病保险起付线）×分段报销比例。</a:t>
            </a:r>
            <a:endParaRPr lang="zh-CN" altLang="zh-CN" sz="2400" dirty="0">
              <a:latin typeface="微软雅黑" panose="020B0503020204020204" pitchFamily="34" charset="-122"/>
              <a:ea typeface="微软雅黑" panose="020B0503020204020204" pitchFamily="34" charset="-122"/>
            </a:endParaRPr>
          </a:p>
          <a:p>
            <a:pPr algn="ctr">
              <a:buNone/>
            </a:pPr>
            <a:endParaRPr lang="zh-CN" altLang="en-US" sz="2400" dirty="0"/>
          </a:p>
        </p:txBody>
      </p:sp>
      <p:sp>
        <p:nvSpPr>
          <p:cNvPr id="6"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492896"/>
            <a:ext cx="8229600" cy="2520280"/>
          </a:xfrm>
        </p:spPr>
        <p:txBody>
          <a:bodyPr>
            <a:normAutofit/>
          </a:bodyPr>
          <a:lstStyle/>
          <a:p>
            <a:pPr marL="0" indent="0" algn="ctr">
              <a:buNone/>
            </a:pPr>
            <a:r>
              <a:rPr lang="zh-CN" altLang="en-US" sz="9600" i="1" dirty="0" smtClean="0">
                <a:solidFill>
                  <a:schemeClr val="tx2">
                    <a:lumMod val="75000"/>
                  </a:schemeClr>
                </a:solidFill>
                <a:latin typeface="微软雅黑" panose="020B0503020204020204" pitchFamily="34" charset="-122"/>
                <a:ea typeface="微软雅黑" panose="020B0503020204020204" pitchFamily="34" charset="-122"/>
              </a:rPr>
              <a:t>谢谢！</a:t>
            </a:r>
            <a:endParaRPr lang="zh-CN" altLang="en-US" sz="9600" i="1" dirty="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39750" y="1556385"/>
            <a:ext cx="8229600" cy="521208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sz="2300" b="1" dirty="0">
                <a:latin typeface="微软雅黑" panose="020B0503020204020204" pitchFamily="34" charset="-122"/>
                <a:ea typeface="微软雅黑" panose="020B0503020204020204" pitchFamily="34" charset="-122"/>
                <a:cs typeface="微软雅黑" panose="020B0503020204020204" pitchFamily="34" charset="-122"/>
              </a:rPr>
              <a:t>第三条</a:t>
            </a:r>
            <a:r>
              <a:rPr lang="en-US" altLang="zh-CN" sz="23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zh-CN" sz="2300" dirty="0">
                <a:latin typeface="微软雅黑" panose="020B0503020204020204" pitchFamily="34" charset="-122"/>
                <a:ea typeface="微软雅黑" panose="020B0503020204020204" pitchFamily="34" charset="-122"/>
                <a:cs typeface="微软雅黑" panose="020B0503020204020204" pitchFamily="34" charset="-122"/>
              </a:rPr>
              <a:t>城乡居民在参保县（区）域内定点基层医疗卫生机构（含二级乡镇卫生院或社区卫生服务中心等）、一级及以下定点医疗机构（含村卫生室、社区卫生服务站、社区诊所等）发生的普通门诊政策范围内医药费用报销比例为</a:t>
            </a:r>
            <a:r>
              <a:rPr lang="en-US" altLang="zh-CN" sz="2300" dirty="0">
                <a:latin typeface="微软雅黑" panose="020B0503020204020204" pitchFamily="34" charset="-122"/>
                <a:ea typeface="微软雅黑" panose="020B0503020204020204" pitchFamily="34" charset="-122"/>
                <a:cs typeface="微软雅黑" panose="020B0503020204020204" pitchFamily="34" charset="-122"/>
              </a:rPr>
              <a:t>55%</a:t>
            </a:r>
            <a:r>
              <a:rPr lang="zh-CN" altLang="zh-CN" sz="2300" dirty="0">
                <a:latin typeface="微软雅黑" panose="020B0503020204020204" pitchFamily="34" charset="-122"/>
                <a:ea typeface="微软雅黑" panose="020B0503020204020204" pitchFamily="34" charset="-122"/>
                <a:cs typeface="微软雅黑" panose="020B0503020204020204" pitchFamily="34" charset="-122"/>
              </a:rPr>
              <a:t>，普通门诊起付线和年度基金报销限额分别为</a:t>
            </a:r>
            <a:r>
              <a:rPr lang="en-US" altLang="zh-CN" sz="2300" dirty="0">
                <a:latin typeface="微软雅黑" panose="020B0503020204020204" pitchFamily="34" charset="-122"/>
                <a:ea typeface="微软雅黑" panose="020B0503020204020204" pitchFamily="34" charset="-122"/>
                <a:cs typeface="微软雅黑" panose="020B0503020204020204" pitchFamily="34" charset="-122"/>
              </a:rPr>
              <a:t>40</a:t>
            </a:r>
            <a:r>
              <a:rPr lang="zh-CN" altLang="zh-CN" sz="2300" dirty="0">
                <a:latin typeface="微软雅黑" panose="020B0503020204020204" pitchFamily="34" charset="-122"/>
                <a:ea typeface="微软雅黑" panose="020B0503020204020204" pitchFamily="34" charset="-122"/>
                <a:cs typeface="微软雅黑" panose="020B0503020204020204" pitchFamily="34" charset="-122"/>
              </a:rPr>
              <a:t>元和</a:t>
            </a:r>
            <a:r>
              <a:rPr lang="en-US" altLang="zh-CN" sz="2300" dirty="0">
                <a:latin typeface="微软雅黑" panose="020B0503020204020204" pitchFamily="34" charset="-122"/>
                <a:ea typeface="微软雅黑" panose="020B0503020204020204" pitchFamily="34" charset="-122"/>
                <a:cs typeface="微软雅黑" panose="020B0503020204020204" pitchFamily="34" charset="-122"/>
              </a:rPr>
              <a:t>130</a:t>
            </a:r>
            <a:r>
              <a:rPr lang="zh-CN" altLang="zh-CN" sz="2300" dirty="0">
                <a:latin typeface="微软雅黑" panose="020B0503020204020204" pitchFamily="34" charset="-122"/>
                <a:ea typeface="微软雅黑" panose="020B0503020204020204" pitchFamily="34" charset="-122"/>
                <a:cs typeface="微软雅黑" panose="020B0503020204020204" pitchFamily="34" charset="-122"/>
              </a:rPr>
              <a:t>元。建档立卡贫困人口普通门诊免起付线，报销比例为</a:t>
            </a:r>
            <a:r>
              <a:rPr lang="en-US" altLang="zh-CN" sz="2300" dirty="0">
                <a:latin typeface="微软雅黑" panose="020B0503020204020204" pitchFamily="34" charset="-122"/>
                <a:ea typeface="微软雅黑" panose="020B0503020204020204" pitchFamily="34" charset="-122"/>
                <a:cs typeface="微软雅黑" panose="020B0503020204020204" pitchFamily="34" charset="-122"/>
              </a:rPr>
              <a:t>70%</a:t>
            </a:r>
            <a:r>
              <a:rPr lang="zh-CN" altLang="zh-CN" sz="2300" dirty="0">
                <a:latin typeface="微软雅黑" panose="020B0503020204020204" pitchFamily="34" charset="-122"/>
                <a:ea typeface="微软雅黑" panose="020B0503020204020204" pitchFamily="34" charset="-122"/>
                <a:cs typeface="微软雅黑" panose="020B0503020204020204" pitchFamily="34" charset="-122"/>
              </a:rPr>
              <a:t>（不含一般诊疗费），年度基金报销限额为</a:t>
            </a:r>
            <a:r>
              <a:rPr lang="en-US" altLang="zh-CN" sz="2300" dirty="0">
                <a:latin typeface="微软雅黑" panose="020B0503020204020204" pitchFamily="34" charset="-122"/>
                <a:ea typeface="微软雅黑" panose="020B0503020204020204" pitchFamily="34" charset="-122"/>
                <a:cs typeface="微软雅黑" panose="020B0503020204020204" pitchFamily="34" charset="-122"/>
              </a:rPr>
              <a:t>260</a:t>
            </a:r>
            <a:r>
              <a:rPr lang="zh-CN" altLang="zh-CN" sz="2300" dirty="0">
                <a:latin typeface="微软雅黑" panose="020B0503020204020204" pitchFamily="34" charset="-122"/>
                <a:ea typeface="微软雅黑" panose="020B0503020204020204" pitchFamily="34" charset="-122"/>
                <a:cs typeface="微软雅黑" panose="020B0503020204020204" pitchFamily="34" charset="-122"/>
              </a:rPr>
              <a:t>元。</a:t>
            </a:r>
            <a:endParaRPr lang="zh-CN" altLang="zh-CN" sz="2300"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zh-CN" sz="2300" b="1" dirty="0">
                <a:latin typeface="微软雅黑" panose="020B0503020204020204" pitchFamily="34" charset="-122"/>
                <a:ea typeface="微软雅黑" panose="020B0503020204020204" pitchFamily="34" charset="-122"/>
                <a:cs typeface="微软雅黑" panose="020B0503020204020204" pitchFamily="34" charset="-122"/>
              </a:rPr>
              <a:t>第四条</a:t>
            </a:r>
            <a:r>
              <a:rPr lang="en-US" altLang="zh-CN" sz="23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zh-CN" sz="2300" dirty="0">
                <a:latin typeface="微软雅黑" panose="020B0503020204020204" pitchFamily="34" charset="-122"/>
                <a:ea typeface="微软雅黑" panose="020B0503020204020204" pitchFamily="34" charset="-122"/>
                <a:cs typeface="微软雅黑" panose="020B0503020204020204" pitchFamily="34" charset="-122"/>
              </a:rPr>
              <a:t>普通门诊政策范围内医药费用是指符合《安徽省基本医疗保险药品目录》《安徽省基本医疗保险医疗服务项目目录》（以下简称“两个目录”）规定的纳入报销范围的医药费用。</a:t>
            </a:r>
            <a:endParaRPr lang="zh-CN" altLang="zh-CN" sz="2300"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zh-CN" sz="2300" b="1" dirty="0">
                <a:latin typeface="微软雅黑" panose="020B0503020204020204" pitchFamily="34" charset="-122"/>
                <a:ea typeface="微软雅黑" panose="020B0503020204020204" pitchFamily="34" charset="-122"/>
                <a:cs typeface="微软雅黑" panose="020B0503020204020204" pitchFamily="34" charset="-122"/>
              </a:rPr>
              <a:t>第五条</a:t>
            </a:r>
            <a:r>
              <a:rPr lang="en-US" altLang="zh-CN" sz="23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zh-CN" sz="2300" dirty="0">
                <a:latin typeface="微软雅黑" panose="020B0503020204020204" pitchFamily="34" charset="-122"/>
                <a:ea typeface="微软雅黑" panose="020B0503020204020204" pitchFamily="34" charset="-122"/>
                <a:cs typeface="微软雅黑" panose="020B0503020204020204" pitchFamily="34" charset="-122"/>
              </a:rPr>
              <a:t>普通门诊报销金额计算公式为：（政策范围内医药费用</a:t>
            </a:r>
            <a:r>
              <a:rPr lang="en-US" altLang="zh-CN" sz="23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zh-CN" sz="2300" dirty="0">
                <a:latin typeface="微软雅黑" panose="020B0503020204020204" pitchFamily="34" charset="-122"/>
                <a:ea typeface="微软雅黑" panose="020B0503020204020204" pitchFamily="34" charset="-122"/>
                <a:cs typeface="微软雅黑" panose="020B0503020204020204" pitchFamily="34" charset="-122"/>
              </a:rPr>
              <a:t>起付线）×报销比例。年度累计报销金额不超过年度限额。</a:t>
            </a:r>
            <a:endParaRPr lang="zh-CN" altLang="zh-CN" sz="2300" dirty="0">
              <a:latin typeface="微软雅黑" panose="020B0503020204020204" pitchFamily="34" charset="-122"/>
              <a:ea typeface="微软雅黑" panose="020B0503020204020204" pitchFamily="34" charset="-122"/>
              <a:cs typeface="微软雅黑" panose="020B0503020204020204" pitchFamily="34" charset="-122"/>
            </a:endParaRPr>
          </a:p>
          <a:p>
            <a:pPr>
              <a:buFont typeface="Wingdings 2"/>
              <a:buNone/>
            </a:pPr>
            <a:endParaRPr lang="zh-CN" altLang="zh-CN"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标题 1"/>
          <p:cNvSpPr txBox="1"/>
          <p:nvPr/>
        </p:nvSpPr>
        <p:spPr>
          <a:xfrm>
            <a:off x="662427" y="1268417"/>
            <a:ext cx="8034716" cy="398055"/>
          </a:xfrm>
          <a:prstGeom prst="rect">
            <a:avLst/>
          </a:prstGeom>
        </p:spPr>
        <p:txBody>
          <a:bodyPr vert="horz" lIns="0" rIns="0" bIns="0" anchor="b">
            <a:normAutofit fontScale="25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sz="96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9600" b="1" dirty="0" smtClean="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96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（一）、普通门诊</a:t>
            </a:r>
            <a:endParaRPr lang="zh-CN" altLang="en-US" sz="9600" b="1" dirty="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r>
              <a:rPr lang="zh-CN" altLang="en-US" sz="3555" b="1" dirty="0">
                <a:solidFill>
                  <a:srgbClr val="00B050"/>
                </a:solidFill>
                <a:latin typeface="微软雅黑" panose="020B0503020204020204" pitchFamily="34" charset="-122"/>
                <a:ea typeface="微软雅黑" panose="020B0503020204020204" pitchFamily="34" charset="-122"/>
                <a:sym typeface="+mn-ea"/>
              </a:rPr>
              <a:t>门诊</a:t>
            </a:r>
            <a:endParaRPr lang="zh-CN" altLang="en-US" sz="3555" b="1" dirty="0" smtClean="0">
              <a:solidFill>
                <a:srgbClr val="00B050"/>
              </a:solidFill>
              <a:latin typeface="微软雅黑" panose="020B0503020204020204" pitchFamily="34" charset="-122"/>
              <a:ea typeface="微软雅黑" panose="020B0503020204020204" pitchFamily="34" charset="-122"/>
              <a:cs typeface="Times New Roman" panose="02020603050405020304" pitchFamily="18" charset="0"/>
              <a:sym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3688" y="2636912"/>
            <a:ext cx="8229600" cy="5184576"/>
          </a:xfrm>
        </p:spPr>
        <p:txBody>
          <a:bodyPr>
            <a:normAutofit/>
          </a:bodyPr>
          <a:lstStyle/>
          <a:p>
            <a:pPr marL="0" indent="0" algn="ctr">
              <a:buNone/>
            </a:pPr>
            <a:endParaRPr lang="zh-CN" altLang="zh-CN" dirty="0" smtClean="0">
              <a:latin typeface="隶书" pitchFamily="49" charset="-122"/>
              <a:ea typeface="隶书" pitchFamily="49" charset="-122"/>
            </a:endParaRPr>
          </a:p>
          <a:p>
            <a:pPr>
              <a:buNone/>
            </a:pPr>
            <a:endParaRPr lang="zh-CN" altLang="en-US" dirty="0"/>
          </a:p>
        </p:txBody>
      </p:sp>
      <p:sp>
        <p:nvSpPr>
          <p:cNvPr id="4" name="内容占位符 2"/>
          <p:cNvSpPr txBox="1"/>
          <p:nvPr/>
        </p:nvSpPr>
        <p:spPr>
          <a:xfrm>
            <a:off x="395605" y="1144270"/>
            <a:ext cx="8517890" cy="5495925"/>
          </a:xfrm>
          <a:prstGeom prst="rect">
            <a:avLst/>
          </a:prstGeom>
        </p:spPr>
        <p:txBody>
          <a:bodyPr vert="horz">
            <a:normAutofit fontScale="90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None/>
            </a:pP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普通门诊</a:t>
            </a: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把握要点：办法第</a:t>
            </a:r>
            <a:r>
              <a:rPr lang="en-US" altLang="zh-CN"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3</a:t>
            </a: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至第</a:t>
            </a:r>
            <a:r>
              <a:rPr lang="en-US" altLang="zh-CN"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5</a:t>
            </a:r>
            <a:r>
              <a:rPr lang="zh-CN" altLang="en-US"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条</a:t>
            </a:r>
            <a:endParaRPr lang="en-US" altLang="zh-CN" sz="2665"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endParaRPr lang="en-US" altLang="zh-CN" sz="216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1</a:t>
            </a:r>
            <a:r>
              <a:rPr lang="zh-CN"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在参保县（区）域</a:t>
            </a:r>
            <a:r>
              <a:rPr lang="zh-CN" altLang="zh-CN" sz="2400" dirty="0" smtClean="0">
                <a:latin typeface="微软雅黑" panose="020B0503020204020204" pitchFamily="34" charset="-122"/>
                <a:ea typeface="微软雅黑" panose="020B0503020204020204" pitchFamily="34" charset="-122"/>
                <a:cs typeface="微软雅黑" panose="020B0503020204020204" pitchFamily="34" charset="-122"/>
              </a:rPr>
              <a:t>内。</a:t>
            </a:r>
            <a:endParaRPr lang="zh-CN"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lvl="0"/>
            <a:r>
              <a:rPr lang="en-US" altLang="zh-CN" sz="2400"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zh-CN" sz="2400" dirty="0" smtClean="0">
                <a:latin typeface="微软雅黑" panose="020B0503020204020204" pitchFamily="34" charset="-122"/>
                <a:ea typeface="微软雅黑" panose="020B0503020204020204" pitchFamily="34" charset="-122"/>
                <a:cs typeface="微软雅黑" panose="020B0503020204020204" pitchFamily="34" charset="-122"/>
              </a:rPr>
              <a:t>定点</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基层医疗卫生机构（含二级乡镇卫生院或社区卫生服务中心等）、一级及以下定点医疗机构（含村卫生室、社区卫生服务站、社区诊所等</a:t>
            </a:r>
            <a:r>
              <a:rPr lang="zh-CN" altLang="zh-CN" sz="24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、政策范围内医药费用，指“两个目录”，即符合《安徽省基本医疗保险药品目录》</a:t>
            </a:r>
            <a:r>
              <a:rPr lang="zh-CN" altLang="zh-CN" sz="2400" dirty="0" smtClean="0">
                <a:latin typeface="微软雅黑" panose="020B0503020204020204" pitchFamily="34" charset="-122"/>
                <a:ea typeface="微软雅黑" panose="020B0503020204020204" pitchFamily="34" charset="-122"/>
                <a:cs typeface="微软雅黑" panose="020B0503020204020204" pitchFamily="34" charset="-122"/>
              </a:rPr>
              <a:t>《安徽省基本医疗保险医疗服务项目目录》。</a:t>
            </a:r>
            <a:endParaRPr lang="zh-CN"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、参保居民在二级及以上医疗机构发生的普通门诊医药费用不予报销（建档立卡贫困人口除外</a:t>
            </a:r>
            <a:r>
              <a:rPr lang="zh-CN" altLang="zh-CN" sz="24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5</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、年度报销限额是指基本医保基金年度实际最高支付金额（下同</a:t>
            </a:r>
            <a:r>
              <a:rPr lang="zh-CN" altLang="zh-CN" sz="24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6</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、因普通门诊年度限额计算口径修改，建档立卡贫困人口普通门诊年度基金报销限额调整为</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260</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元，基金比原先每人少支付</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160</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元（对基金应支付</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260</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420</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元间的贫困人口有影响</a:t>
            </a:r>
            <a:r>
              <a:rPr lang="zh-CN" altLang="zh-CN" sz="24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7</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、计算公式为：（政策范围内医药费用</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cs typeface="微软雅黑" panose="020B0503020204020204" pitchFamily="34" charset="-122"/>
              </a:rPr>
              <a:t>起付线）×报销比例。年度累计报销金额不超过年度限额</a:t>
            </a:r>
            <a:r>
              <a:rPr lang="zh-CN" altLang="zh-CN" sz="2400" dirty="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a:p>
            <a:pPr algn="ctr">
              <a:buNone/>
            </a:pPr>
            <a:endParaRPr lang="zh-CN" altLang="en-US" sz="2400" dirty="0"/>
          </a:p>
        </p:txBody>
      </p:sp>
      <p:sp>
        <p:nvSpPr>
          <p:cNvPr id="6"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3688" y="2636912"/>
            <a:ext cx="8229600" cy="5184576"/>
          </a:xfrm>
        </p:spPr>
        <p:txBody>
          <a:bodyPr>
            <a:normAutofit/>
          </a:bodyPr>
          <a:lstStyle/>
          <a:p>
            <a:pPr marL="0" indent="0" algn="ctr">
              <a:buNone/>
            </a:pPr>
            <a:endParaRPr lang="zh-CN" altLang="zh-CN" dirty="0" smtClean="0">
              <a:latin typeface="隶书" pitchFamily="49" charset="-122"/>
              <a:ea typeface="隶书" pitchFamily="49" charset="-122"/>
            </a:endParaRPr>
          </a:p>
          <a:p>
            <a:pPr>
              <a:buNone/>
            </a:pPr>
            <a:endParaRPr lang="zh-CN" altLang="en-US" dirty="0"/>
          </a:p>
        </p:txBody>
      </p:sp>
      <p:sp>
        <p:nvSpPr>
          <p:cNvPr id="4" name="内容占位符 2"/>
          <p:cNvSpPr txBox="1"/>
          <p:nvPr/>
        </p:nvSpPr>
        <p:spPr>
          <a:xfrm>
            <a:off x="395536" y="1484784"/>
            <a:ext cx="8517632" cy="489654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zh-CN" altLang="en-US" sz="2800" b="1" dirty="0">
                <a:solidFill>
                  <a:schemeClr val="accent4">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800" b="1" dirty="0" smtClean="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4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示例</a:t>
            </a:r>
            <a:r>
              <a:rPr lang="zh-CN" altLang="zh-CN" sz="24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4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buNone/>
            </a:pP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如</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某</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参保居民</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2021</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7</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月</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发生普通门诊医药费</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650</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元，其中在某乡卫生院花费</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350</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元，政策范围内费用</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280</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元；在某村卫生室花费</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180</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元（全部为政策范围内费用</a:t>
            </a:r>
            <a:r>
              <a:rPr lang="zh-CN" altLang="zh-CN"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。该居民普通门诊报销金额计算为（</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280</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元</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+180</a:t>
            </a:r>
            <a:r>
              <a:rPr lang="zh-CN" altLang="zh-CN"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元）</a:t>
            </a:r>
            <a:r>
              <a:rPr lang="en-US" altLang="zh-CN"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×55</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%=253</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元。因普通门诊年度报销限额为</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130</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元，所以基金实报</a:t>
            </a:r>
            <a:r>
              <a:rPr lang="en-US"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130</a:t>
            </a:r>
            <a:r>
              <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元，余下费用全由个人承担。</a:t>
            </a:r>
            <a:endParaRPr lang="zh-CN" altLang="zh-CN"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buNone/>
            </a:pPr>
            <a:endParaRPr lang="en-US" altLang="zh-CN" sz="40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pPr algn="ctr">
              <a:buNone/>
            </a:pPr>
            <a:endParaRPr lang="zh-CN" altLang="en-US" sz="1600" dirty="0"/>
          </a:p>
        </p:txBody>
      </p:sp>
      <p:sp>
        <p:nvSpPr>
          <p:cNvPr id="6" name="标题 1"/>
          <p:cNvSpPr>
            <a:spLocks noGrp="1"/>
          </p:cNvSpPr>
          <p:nvPr>
            <p:ph type="title"/>
          </p:nvPr>
        </p:nvSpPr>
        <p:spPr>
          <a:xfrm>
            <a:off x="457384" y="728638"/>
            <a:ext cx="8229600" cy="576064"/>
          </a:xfrm>
        </p:spPr>
        <p:txBody>
          <a:bodyPr>
            <a:normAutofit/>
          </a:bodyPr>
          <a:lstStyle/>
          <a:p>
            <a:r>
              <a:rPr lang="en-US" altLang="zh-CN" sz="3200" b="1" dirty="0" smtClean="0">
                <a:solidFill>
                  <a:srgbClr val="00B050"/>
                </a:solidFill>
                <a:latin typeface="+mj-ea"/>
                <a:sym typeface="+mn-ea"/>
              </a:rPr>
              <a:t>  </a:t>
            </a:r>
            <a:endParaRPr lang="zh-CN" altLang="en-US" sz="3200" b="1" dirty="0">
              <a:solidFill>
                <a:srgbClr val="00B050"/>
              </a:solidFill>
              <a:latin typeface="+mj-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649" y="1844824"/>
            <a:ext cx="8229600" cy="4464496"/>
          </a:xfrm>
        </p:spPr>
        <p:txBody>
          <a:bodyPr>
            <a:normAutofit/>
          </a:bodyPr>
          <a:lstStyle/>
          <a:p>
            <a:pPr marL="0" indent="0">
              <a:buNone/>
            </a:pPr>
            <a:endParaRPr lang="zh-CN" altLang="zh-CN" dirty="0">
              <a:latin typeface="隶书" pitchFamily="49" charset="-122"/>
              <a:ea typeface="隶书" pitchFamily="49" charset="-122"/>
            </a:endParaRPr>
          </a:p>
          <a:p>
            <a:pPr>
              <a:buNone/>
            </a:pPr>
            <a:endParaRPr lang="zh-CN" altLang="en-US" dirty="0"/>
          </a:p>
        </p:txBody>
      </p:sp>
      <p:sp>
        <p:nvSpPr>
          <p:cNvPr id="4" name="内容占位符 2"/>
          <p:cNvSpPr txBox="1"/>
          <p:nvPr/>
        </p:nvSpPr>
        <p:spPr>
          <a:xfrm>
            <a:off x="542957" y="1844824"/>
            <a:ext cx="8229600" cy="4752528"/>
          </a:xfrm>
          <a:prstGeom prst="rect">
            <a:avLst/>
          </a:prstGeom>
        </p:spPr>
        <p:txBody>
          <a:bodyPr vert="horz">
            <a:normAutofit fontScale="925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zh-CN" altLang="zh-CN" b="1" dirty="0">
                <a:latin typeface="微软雅黑" panose="020B0503020204020204" pitchFamily="34" charset="-122"/>
                <a:ea typeface="微软雅黑" panose="020B0503020204020204" pitchFamily="34" charset="-122"/>
              </a:rPr>
              <a:t>第六条 </a:t>
            </a:r>
            <a:r>
              <a:rPr lang="en-US" altLang="zh-CN"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省内医疗机构发生的常见慢性病门诊医药费用报销比例</a:t>
            </a:r>
            <a:r>
              <a:rPr lang="en-US" altLang="zh-CN" dirty="0">
                <a:latin typeface="微软雅黑" panose="020B0503020204020204" pitchFamily="34" charset="-122"/>
                <a:ea typeface="微软雅黑" panose="020B0503020204020204" pitchFamily="34" charset="-122"/>
              </a:rPr>
              <a:t>60%</a:t>
            </a:r>
            <a:r>
              <a:rPr lang="zh-CN" altLang="zh-CN" dirty="0">
                <a:latin typeface="微软雅黑" panose="020B0503020204020204" pitchFamily="34" charset="-122"/>
                <a:ea typeface="微软雅黑" panose="020B0503020204020204" pitchFamily="34" charset="-122"/>
              </a:rPr>
              <a:t>，按病种设定年度起付线和报销限额（见附件</a:t>
            </a:r>
            <a:r>
              <a:rPr lang="en-US" altLang="zh-CN" dirty="0">
                <a:latin typeface="微软雅黑" panose="020B0503020204020204" pitchFamily="34" charset="-122"/>
                <a:ea typeface="微软雅黑" panose="020B0503020204020204" pitchFamily="34" charset="-122"/>
              </a:rPr>
              <a:t>1</a:t>
            </a:r>
            <a:r>
              <a:rPr lang="zh-CN" altLang="zh-CN" dirty="0">
                <a:latin typeface="微软雅黑" panose="020B0503020204020204" pitchFamily="34" charset="-122"/>
                <a:ea typeface="微软雅黑" panose="020B0503020204020204" pitchFamily="34" charset="-122"/>
              </a:rPr>
              <a:t>）。参保居民个人负担的常见慢性病门诊合规医药费用不进入大病保险报销。</a:t>
            </a:r>
            <a:endParaRPr lang="zh-CN" altLang="zh-CN" dirty="0">
              <a:latin typeface="微软雅黑" panose="020B0503020204020204" pitchFamily="34" charset="-122"/>
              <a:ea typeface="微软雅黑" panose="020B0503020204020204" pitchFamily="34" charset="-122"/>
            </a:endParaRPr>
          </a:p>
          <a:p>
            <a:r>
              <a:rPr lang="zh-CN" altLang="zh-CN" dirty="0">
                <a:latin typeface="微软雅黑" panose="020B0503020204020204" pitchFamily="34" charset="-122"/>
                <a:ea typeface="微软雅黑" panose="020B0503020204020204" pitchFamily="34" charset="-122"/>
              </a:rPr>
              <a:t>省外医疗机构发生的常见慢性病门诊医药费用参照执行。</a:t>
            </a:r>
            <a:endParaRPr lang="zh-CN" altLang="zh-CN" dirty="0">
              <a:latin typeface="微软雅黑" panose="020B0503020204020204" pitchFamily="34" charset="-122"/>
              <a:ea typeface="微软雅黑" panose="020B0503020204020204" pitchFamily="34" charset="-122"/>
            </a:endParaRPr>
          </a:p>
          <a:p>
            <a:r>
              <a:rPr lang="zh-CN" altLang="zh-CN" b="1" dirty="0">
                <a:latin typeface="微软雅黑" panose="020B0503020204020204" pitchFamily="34" charset="-122"/>
                <a:ea typeface="微软雅黑" panose="020B0503020204020204" pitchFamily="34" charset="-122"/>
              </a:rPr>
              <a:t>第七条</a:t>
            </a:r>
            <a:r>
              <a:rPr lang="en-US" altLang="zh-CN"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常见慢性病门诊政策范围内医药费用是指符合常见慢性病用药及诊疗目录规定的费用，具体按省医疗保障局制定的《常见慢性病用药及诊疗目录》执行。</a:t>
            </a:r>
            <a:endParaRPr lang="zh-CN" altLang="zh-CN" dirty="0">
              <a:latin typeface="微软雅黑" panose="020B0503020204020204" pitchFamily="34" charset="-122"/>
              <a:ea typeface="微软雅黑" panose="020B0503020204020204" pitchFamily="34" charset="-122"/>
            </a:endParaRPr>
          </a:p>
          <a:p>
            <a:r>
              <a:rPr lang="zh-CN" altLang="zh-CN" b="1" dirty="0">
                <a:latin typeface="微软雅黑" panose="020B0503020204020204" pitchFamily="34" charset="-122"/>
                <a:ea typeface="微软雅黑" panose="020B0503020204020204" pitchFamily="34" charset="-122"/>
              </a:rPr>
              <a:t>第八条</a:t>
            </a:r>
            <a:r>
              <a:rPr lang="en-US" altLang="zh-CN"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常见慢性病门诊报销金额计算公式为：（政策范围内医药费用</a:t>
            </a:r>
            <a:r>
              <a:rPr lang="en-US" alt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起付线）×报销比例。年度累计报销金额不超过病种年度限额。</a:t>
            </a:r>
            <a:endParaRPr lang="zh-CN" altLang="zh-CN" dirty="0">
              <a:latin typeface="微软雅黑" panose="020B0503020204020204" pitchFamily="34" charset="-122"/>
              <a:ea typeface="微软雅黑" panose="020B0503020204020204" pitchFamily="34" charset="-122"/>
            </a:endParaRPr>
          </a:p>
          <a:p>
            <a:pPr>
              <a:buFont typeface="Wingdings 2"/>
              <a:buNone/>
            </a:pPr>
            <a:endParaRPr lang="zh-CN" altLang="en-US" dirty="0"/>
          </a:p>
        </p:txBody>
      </p:sp>
      <p:sp>
        <p:nvSpPr>
          <p:cNvPr id="6" name="标题 1"/>
          <p:cNvSpPr txBox="1"/>
          <p:nvPr/>
        </p:nvSpPr>
        <p:spPr>
          <a:xfrm>
            <a:off x="668777" y="1363667"/>
            <a:ext cx="8034716" cy="398055"/>
          </a:xfrm>
          <a:prstGeom prst="rect">
            <a:avLst/>
          </a:prstGeom>
        </p:spPr>
        <p:txBody>
          <a:bodyPr vert="horz" lIns="0" rIns="0" bIns="0" anchor="b">
            <a:normAutofit fontScale="9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zh-CN" altLang="en-US" sz="2000" b="1" dirty="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000" b="1" dirty="0" smtClean="0">
                <a:solidFill>
                  <a:schemeClr val="accent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400" b="1" dirty="0" smtClean="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（二）、常见慢性病门诊</a:t>
            </a:r>
            <a:endParaRPr lang="zh-CN" altLang="en-US" sz="2400" b="1" dirty="0">
              <a:solidFill>
                <a:schemeClr val="accent1">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r>
              <a:rPr lang="zh-CN" altLang="en-US" sz="3600" b="1" dirty="0" smtClean="0">
                <a:solidFill>
                  <a:srgbClr val="00B050"/>
                </a:solidFill>
                <a:latin typeface="+mj-ea"/>
              </a:rPr>
              <a:t>门诊</a:t>
            </a:r>
            <a:endParaRPr lang="zh-CN" altLang="en-US" sz="36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3688" y="2636912"/>
            <a:ext cx="8229600" cy="5184576"/>
          </a:xfrm>
        </p:spPr>
        <p:txBody>
          <a:bodyPr>
            <a:normAutofit/>
          </a:bodyPr>
          <a:lstStyle/>
          <a:p>
            <a:pPr marL="0" indent="0" algn="ctr">
              <a:buNone/>
            </a:pPr>
            <a:endParaRPr lang="zh-CN" altLang="zh-CN" dirty="0" smtClean="0">
              <a:latin typeface="隶书" pitchFamily="49" charset="-122"/>
              <a:ea typeface="隶书" pitchFamily="49" charset="-122"/>
            </a:endParaRPr>
          </a:p>
          <a:p>
            <a:pPr>
              <a:buNone/>
            </a:pPr>
            <a:endParaRPr lang="zh-CN" altLang="en-US" dirty="0"/>
          </a:p>
        </p:txBody>
      </p:sp>
      <p:sp>
        <p:nvSpPr>
          <p:cNvPr id="4" name="内容占位符 2"/>
          <p:cNvSpPr txBox="1"/>
          <p:nvPr/>
        </p:nvSpPr>
        <p:spPr>
          <a:xfrm>
            <a:off x="395605" y="908685"/>
            <a:ext cx="8517890" cy="5220335"/>
          </a:xfrm>
          <a:prstGeom prst="rect">
            <a:avLst/>
          </a:prstGeom>
        </p:spPr>
        <p:txBody>
          <a:bodyPr vert="horz">
            <a:normAutofit fontScale="25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None/>
            </a:pPr>
            <a:r>
              <a:rPr lang="zh-CN" altLang="en-US" sz="96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常见慢病</a:t>
            </a:r>
            <a:r>
              <a:rPr lang="zh-CN" altLang="en-US" sz="96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把握要点：办法第</a:t>
            </a:r>
            <a:r>
              <a:rPr lang="en-US" altLang="zh-CN" sz="96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6</a:t>
            </a:r>
            <a:r>
              <a:rPr lang="zh-CN" altLang="en-US" sz="96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至第</a:t>
            </a:r>
            <a:r>
              <a:rPr lang="en-US" altLang="zh-CN" sz="9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8</a:t>
            </a:r>
            <a:r>
              <a:rPr lang="zh-CN" altLang="en-US" sz="96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条</a:t>
            </a:r>
            <a:endParaRPr lang="en-US" altLang="zh-CN" sz="9600" b="1"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a:p>
            <a:endParaRPr lang="en-US" altLang="zh-CN" sz="2000" dirty="0">
              <a:latin typeface="微软雅黑" panose="020B0503020204020204" pitchFamily="34" charset="-122"/>
              <a:ea typeface="微软雅黑" panose="020B0503020204020204" pitchFamily="34" charset="-122"/>
            </a:endParaRPr>
          </a:p>
          <a:p>
            <a:r>
              <a:rPr lang="en-US" altLang="zh-CN" sz="8000" dirty="0">
                <a:latin typeface="微软雅黑" panose="020B0503020204020204" pitchFamily="34" charset="-122"/>
                <a:ea typeface="微软雅黑" panose="020B0503020204020204" pitchFamily="34" charset="-122"/>
              </a:rPr>
              <a:t>1</a:t>
            </a:r>
            <a:r>
              <a:rPr lang="zh-CN" altLang="zh-CN" sz="8000" dirty="0">
                <a:latin typeface="微软雅黑" panose="020B0503020204020204" pitchFamily="34" charset="-122"/>
                <a:ea typeface="微软雅黑" panose="020B0503020204020204" pitchFamily="34" charset="-122"/>
              </a:rPr>
              <a:t>、常见慢性病病种</a:t>
            </a:r>
            <a:r>
              <a:rPr lang="en-US" altLang="zh-CN" sz="8000" dirty="0">
                <a:latin typeface="微软雅黑" panose="020B0503020204020204" pitchFamily="34" charset="-122"/>
                <a:ea typeface="微软雅黑" panose="020B0503020204020204" pitchFamily="34" charset="-122"/>
              </a:rPr>
              <a:t>40</a:t>
            </a:r>
            <a:r>
              <a:rPr lang="zh-CN" altLang="zh-CN" sz="8000" dirty="0">
                <a:latin typeface="微软雅黑" panose="020B0503020204020204" pitchFamily="34" charset="-122"/>
                <a:ea typeface="微软雅黑" panose="020B0503020204020204" pitchFamily="34" charset="-122"/>
              </a:rPr>
              <a:t>个，如高血压（Ⅱ、Ⅲ级）。</a:t>
            </a:r>
            <a:endParaRPr lang="zh-CN" altLang="zh-CN" sz="8000" dirty="0">
              <a:latin typeface="微软雅黑" panose="020B0503020204020204" pitchFamily="34" charset="-122"/>
              <a:ea typeface="微软雅黑" panose="020B0503020204020204" pitchFamily="34" charset="-122"/>
            </a:endParaRPr>
          </a:p>
          <a:p>
            <a:r>
              <a:rPr lang="en-US" altLang="zh-CN" sz="8000" dirty="0">
                <a:latin typeface="微软雅黑" panose="020B0503020204020204" pitchFamily="34" charset="-122"/>
                <a:ea typeface="微软雅黑" panose="020B0503020204020204" pitchFamily="34" charset="-122"/>
              </a:rPr>
              <a:t>2</a:t>
            </a:r>
            <a:r>
              <a:rPr lang="zh-CN" altLang="zh-CN" sz="8000" dirty="0">
                <a:latin typeface="微软雅黑" panose="020B0503020204020204" pitchFamily="34" charset="-122"/>
                <a:ea typeface="微软雅黑" panose="020B0503020204020204" pitchFamily="34" charset="-122"/>
              </a:rPr>
              <a:t>、政策范围内医药费用是指符合常见慢性病用药及诊疗目录规定的费用。</a:t>
            </a:r>
            <a:endParaRPr lang="zh-CN" altLang="zh-CN" sz="8000" dirty="0">
              <a:latin typeface="微软雅黑" panose="020B0503020204020204" pitchFamily="34" charset="-122"/>
              <a:ea typeface="微软雅黑" panose="020B0503020204020204" pitchFamily="34" charset="-122"/>
            </a:endParaRPr>
          </a:p>
          <a:p>
            <a:r>
              <a:rPr lang="en-US" altLang="zh-CN" sz="8000" dirty="0">
                <a:latin typeface="微软雅黑" panose="020B0503020204020204" pitchFamily="34" charset="-122"/>
                <a:ea typeface="微软雅黑" panose="020B0503020204020204" pitchFamily="34" charset="-122"/>
              </a:rPr>
              <a:t>3</a:t>
            </a:r>
            <a:r>
              <a:rPr lang="zh-CN" altLang="zh-CN" sz="8000" dirty="0">
                <a:latin typeface="微软雅黑" panose="020B0503020204020204" pitchFamily="34" charset="-122"/>
                <a:ea typeface="微软雅黑" panose="020B0503020204020204" pitchFamily="34" charset="-122"/>
              </a:rPr>
              <a:t>、参保居民在省内、外医疗机构发生的常见慢性病门诊合规费用纳入报销 。</a:t>
            </a:r>
            <a:endParaRPr lang="zh-CN" altLang="zh-CN" sz="8000" dirty="0">
              <a:latin typeface="微软雅黑" panose="020B0503020204020204" pitchFamily="34" charset="-122"/>
              <a:ea typeface="微软雅黑" panose="020B0503020204020204" pitchFamily="34" charset="-122"/>
            </a:endParaRPr>
          </a:p>
          <a:p>
            <a:pPr algn="l"/>
            <a:r>
              <a:rPr lang="en-US" altLang="zh-CN" sz="8000" dirty="0">
                <a:latin typeface="微软雅黑" panose="020B0503020204020204" pitchFamily="34" charset="-122"/>
                <a:ea typeface="微软雅黑" panose="020B0503020204020204" pitchFamily="34" charset="-122"/>
              </a:rPr>
              <a:t>4</a:t>
            </a:r>
            <a:r>
              <a:rPr lang="zh-CN" altLang="zh-CN" sz="8000" dirty="0">
                <a:latin typeface="微软雅黑" panose="020B0503020204020204" pitchFamily="34" charset="-122"/>
                <a:ea typeface="微软雅黑" panose="020B0503020204020204" pitchFamily="34" charset="-122"/>
              </a:rPr>
              <a:t>、调整后的常见慢性病年度限额为统筹基金年度实际最高支付金额。</a:t>
            </a:r>
            <a:endParaRPr lang="zh-CN" altLang="zh-CN" sz="8000" dirty="0">
              <a:latin typeface="微软雅黑" panose="020B0503020204020204" pitchFamily="34" charset="-122"/>
              <a:ea typeface="微软雅黑" panose="020B0503020204020204" pitchFamily="34" charset="-122"/>
            </a:endParaRPr>
          </a:p>
          <a:p>
            <a:r>
              <a:rPr lang="en-US" altLang="zh-CN" sz="8000" dirty="0">
                <a:latin typeface="微软雅黑" panose="020B0503020204020204" pitchFamily="34" charset="-122"/>
                <a:ea typeface="微软雅黑" panose="020B0503020204020204" pitchFamily="34" charset="-122"/>
              </a:rPr>
              <a:t>5</a:t>
            </a:r>
            <a:r>
              <a:rPr lang="zh-CN" altLang="en-US" sz="8000" dirty="0">
                <a:latin typeface="微软雅黑" panose="020B0503020204020204" pitchFamily="34" charset="-122"/>
                <a:ea typeface="微软雅黑" panose="020B0503020204020204" pitchFamily="34" charset="-122"/>
              </a:rPr>
              <a:t>、</a:t>
            </a:r>
            <a:r>
              <a:rPr lang="zh-CN" altLang="zh-CN" sz="8000" dirty="0">
                <a:latin typeface="微软雅黑" panose="020B0503020204020204" pitchFamily="34" charset="-122"/>
                <a:ea typeface="微软雅黑" panose="020B0503020204020204" pitchFamily="34" charset="-122"/>
              </a:rPr>
              <a:t>计算公式为：（政策范围内医药费用</a:t>
            </a:r>
            <a:r>
              <a:rPr lang="en-US" altLang="zh-CN" sz="8000" dirty="0">
                <a:latin typeface="微软雅黑" panose="020B0503020204020204" pitchFamily="34" charset="-122"/>
                <a:ea typeface="微软雅黑" panose="020B0503020204020204" pitchFamily="34" charset="-122"/>
              </a:rPr>
              <a:t>—</a:t>
            </a:r>
            <a:r>
              <a:rPr lang="zh-CN" altLang="zh-CN" sz="8000" dirty="0">
                <a:latin typeface="微软雅黑" panose="020B0503020204020204" pitchFamily="34" charset="-122"/>
                <a:ea typeface="微软雅黑" panose="020B0503020204020204" pitchFamily="34" charset="-122"/>
              </a:rPr>
              <a:t>起付线）×报销比例。年度累计报销金额不超过病种年度限额。上述病种起付线均为</a:t>
            </a:r>
            <a:r>
              <a:rPr lang="en-US" altLang="zh-CN" sz="8000" dirty="0">
                <a:latin typeface="微软雅黑" panose="020B0503020204020204" pitchFamily="34" charset="-122"/>
                <a:ea typeface="微软雅黑" panose="020B0503020204020204" pitchFamily="34" charset="-122"/>
              </a:rPr>
              <a:t>500</a:t>
            </a:r>
            <a:r>
              <a:rPr lang="zh-CN" altLang="en-US" sz="8000" dirty="0">
                <a:latin typeface="微软雅黑" panose="020B0503020204020204" pitchFamily="34" charset="-122"/>
                <a:ea typeface="微软雅黑" panose="020B0503020204020204" pitchFamily="34" charset="-122"/>
              </a:rPr>
              <a:t>元。</a:t>
            </a:r>
            <a:endParaRPr lang="zh-CN" altLang="zh-CN" sz="8000" dirty="0">
              <a:latin typeface="微软雅黑" panose="020B0503020204020204" pitchFamily="34" charset="-122"/>
              <a:ea typeface="微软雅黑" panose="020B0503020204020204" pitchFamily="34" charset="-122"/>
            </a:endParaRPr>
          </a:p>
          <a:p>
            <a:pPr algn="ctr">
              <a:buNone/>
            </a:pPr>
            <a:endParaRPr lang="zh-CN" altLang="en-US" sz="8000" dirty="0"/>
          </a:p>
        </p:txBody>
      </p:sp>
      <p:sp>
        <p:nvSpPr>
          <p:cNvPr id="6" name="标题 1"/>
          <p:cNvSpPr>
            <a:spLocks noGrp="1"/>
          </p:cNvSpPr>
          <p:nvPr>
            <p:ph type="title"/>
          </p:nvPr>
        </p:nvSpPr>
        <p:spPr>
          <a:xfrm>
            <a:off x="467544" y="620688"/>
            <a:ext cx="8229600" cy="576064"/>
          </a:xfrm>
        </p:spPr>
        <p:txBody>
          <a:bodyPr>
            <a:normAutofit fontScale="90000"/>
          </a:bodyPr>
          <a:lstStyle/>
          <a:p>
            <a:r>
              <a:rPr lang="en-US" altLang="zh-CN" sz="3600" b="1" dirty="0" smtClean="0">
                <a:solidFill>
                  <a:srgbClr val="FF0000"/>
                </a:solidFill>
                <a:latin typeface="微软雅黑" panose="020B0503020204020204" pitchFamily="34" charset="-122"/>
                <a:ea typeface="微软雅黑" panose="020B0503020204020204" pitchFamily="34" charset="-122"/>
              </a:rPr>
              <a:t> </a:t>
            </a:r>
            <a:endParaRPr lang="zh-CN" altLang="en-US" sz="3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a:spLocks noGrp="1"/>
          </p:cNvSpPr>
          <p:nvPr>
            <p:ph type="title"/>
          </p:nvPr>
        </p:nvSpPr>
        <p:spPr>
          <a:xfrm>
            <a:off x="467544" y="692696"/>
            <a:ext cx="8280920" cy="504056"/>
          </a:xfrm>
        </p:spPr>
        <p:txBody>
          <a:bodyPr anchor="ctr">
            <a:normAutofit fontScale="90000"/>
          </a:bodyPr>
          <a:lstStyle/>
          <a:p>
            <a:r>
              <a:rPr lang="zh-CN" altLang="en-US" sz="2800" b="1" dirty="0" smtClean="0">
                <a:solidFill>
                  <a:schemeClr val="accent1"/>
                </a:solidFill>
                <a:latin typeface="微软雅黑" panose="020B0503020204020204" pitchFamily="34" charset="-122"/>
                <a:ea typeface="微软雅黑" panose="020B0503020204020204" pitchFamily="34" charset="-122"/>
              </a:rPr>
              <a:t>附件</a:t>
            </a:r>
            <a:r>
              <a:rPr lang="en-US" altLang="zh-CN" sz="2800" b="1" dirty="0" smtClean="0">
                <a:solidFill>
                  <a:schemeClr val="accent1"/>
                </a:solidFill>
                <a:latin typeface="微软雅黑" panose="020B0503020204020204" pitchFamily="34" charset="-122"/>
                <a:ea typeface="微软雅黑" panose="020B0503020204020204" pitchFamily="34" charset="-122"/>
              </a:rPr>
              <a:t>1：</a:t>
            </a:r>
            <a:r>
              <a:rPr lang="zh-CN" altLang="zh-CN" sz="2800" dirty="0"/>
              <a:t>六安市居民基本医保常见慢性病病种及限额</a:t>
            </a:r>
            <a:br>
              <a:rPr lang="zh-CN" altLang="zh-CN" sz="2800" dirty="0"/>
            </a:br>
            <a:endParaRPr lang="zh-CN" altLang="en-US" sz="28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5" name="表格 4"/>
          <p:cNvGraphicFramePr>
            <a:graphicFrameLocks noGrp="1"/>
          </p:cNvGraphicFramePr>
          <p:nvPr/>
        </p:nvGraphicFramePr>
        <p:xfrm>
          <a:off x="457200" y="1268765"/>
          <a:ext cx="8229599" cy="4855486"/>
        </p:xfrm>
        <a:graphic>
          <a:graphicData uri="http://schemas.openxmlformats.org/drawingml/2006/table">
            <a:tbl>
              <a:tblPr>
                <a:tableStyleId>{3C2FFA5D-87B4-456A-9821-1D502468CF0F}</a:tableStyleId>
              </a:tblPr>
              <a:tblGrid>
                <a:gridCol w="370384"/>
                <a:gridCol w="2232248"/>
                <a:gridCol w="648072"/>
                <a:gridCol w="648072"/>
                <a:gridCol w="504056"/>
                <a:gridCol w="2448272"/>
                <a:gridCol w="750814"/>
                <a:gridCol w="627681"/>
              </a:tblGrid>
              <a:tr h="515775">
                <a:tc>
                  <a:txBody>
                    <a:bodyPr/>
                    <a:lstStyle/>
                    <a:p>
                      <a:pPr algn="ctr" fontAlgn="ctr"/>
                      <a:r>
                        <a:rPr lang="zh-CN" sz="1200" b="1" u="none" strike="noStrike" dirty="0">
                          <a:solidFill>
                            <a:srgbClr val="FF0000"/>
                          </a:solidFill>
                          <a:effectLst/>
                        </a:rPr>
                        <a:t>序号</a:t>
                      </a:r>
                      <a:endParaRPr lang="zh-CN" sz="1200" b="1" i="0" u="none" strike="noStrike" dirty="0">
                        <a:solidFill>
                          <a:srgbClr val="FF0000"/>
                        </a:solidFill>
                        <a:effectLst/>
                        <a:latin typeface="+mn-ea"/>
                        <a:ea typeface="+mn-ea"/>
                      </a:endParaRPr>
                    </a:p>
                  </a:txBody>
                  <a:tcPr marL="8718" marR="8718" marT="8718" marB="0" anchor="ctr"/>
                </a:tc>
                <a:tc>
                  <a:txBody>
                    <a:bodyPr/>
                    <a:lstStyle/>
                    <a:p>
                      <a:pPr algn="ctr" fontAlgn="ctr"/>
                      <a:r>
                        <a:rPr lang="zh-CN" sz="1200" b="1" u="none" strike="noStrike" dirty="0">
                          <a:effectLst/>
                        </a:rPr>
                        <a:t>病种</a:t>
                      </a:r>
                      <a:endParaRPr lang="zh-CN" sz="1200" b="1" i="0" u="none" strike="noStrike" dirty="0">
                        <a:solidFill>
                          <a:srgbClr val="000000"/>
                        </a:solidFill>
                        <a:effectLst/>
                        <a:latin typeface="+mn-ea"/>
                        <a:ea typeface="+mn-ea"/>
                      </a:endParaRPr>
                    </a:p>
                  </a:txBody>
                  <a:tcPr marL="8718" marR="8718" marT="8718" marB="0" anchor="ctr"/>
                </a:tc>
                <a:tc>
                  <a:txBody>
                    <a:bodyPr/>
                    <a:lstStyle/>
                    <a:p>
                      <a:pPr algn="ctr" fontAlgn="ctr"/>
                      <a:r>
                        <a:rPr lang="zh-CN" sz="1200" b="1" u="none" strike="noStrike" dirty="0">
                          <a:effectLst/>
                        </a:rPr>
                        <a:t>年度</a:t>
                      </a:r>
                      <a:r>
                        <a:rPr lang="zh-CN" sz="1200" b="1" u="none" strike="noStrike" dirty="0" smtClean="0">
                          <a:effectLst/>
                        </a:rPr>
                        <a:t>报销</a:t>
                      </a:r>
                      <a:endParaRPr lang="en-US" altLang="zh-CN" sz="1200" b="1" u="none" strike="noStrike" dirty="0" smtClean="0">
                        <a:effectLst/>
                      </a:endParaRPr>
                    </a:p>
                    <a:p>
                      <a:pPr algn="ctr" fontAlgn="ctr"/>
                      <a:r>
                        <a:rPr lang="zh-CN" sz="1200" b="1" u="none" strike="noStrike" dirty="0" smtClean="0">
                          <a:effectLst/>
                        </a:rPr>
                        <a:t>限额</a:t>
                      </a:r>
                      <a:r>
                        <a:rPr lang="en-US" altLang="zh-CN" sz="1200" b="1" u="none" strike="noStrike" dirty="0" smtClean="0">
                          <a:effectLst/>
                        </a:rPr>
                        <a:t>             </a:t>
                      </a:r>
                      <a:r>
                        <a:rPr lang="zh-CN" sz="1200" b="1" u="none" strike="noStrike" dirty="0" smtClean="0">
                          <a:effectLst/>
                        </a:rPr>
                        <a:t>（</a:t>
                      </a:r>
                      <a:r>
                        <a:rPr lang="zh-CN" sz="1200" b="1" u="none" strike="noStrike" dirty="0">
                          <a:effectLst/>
                        </a:rPr>
                        <a:t>元）</a:t>
                      </a:r>
                      <a:endParaRPr lang="zh-CN" sz="1200" b="1" i="0" u="none" strike="noStrike" dirty="0">
                        <a:solidFill>
                          <a:srgbClr val="000000"/>
                        </a:solidFill>
                        <a:effectLst/>
                        <a:latin typeface="+mn-ea"/>
                        <a:ea typeface="+mn-ea"/>
                      </a:endParaRPr>
                    </a:p>
                  </a:txBody>
                  <a:tcPr marL="8718" marR="8718" marT="8718" marB="0" anchor="ctr"/>
                </a:tc>
                <a:tc>
                  <a:txBody>
                    <a:bodyPr/>
                    <a:lstStyle/>
                    <a:p>
                      <a:pPr algn="ctr" fontAlgn="ctr"/>
                      <a:r>
                        <a:rPr lang="zh-CN" sz="1200" b="1" u="none" strike="noStrike" dirty="0">
                          <a:effectLst/>
                        </a:rPr>
                        <a:t>报销</a:t>
                      </a:r>
                      <a:r>
                        <a:rPr lang="zh-CN" sz="1200" b="1" u="none" strike="noStrike" dirty="0" smtClean="0">
                          <a:effectLst/>
                        </a:rPr>
                        <a:t>比例</a:t>
                      </a:r>
                      <a:r>
                        <a:rPr lang="en-US" altLang="zh-CN" sz="1200" b="1" u="none" strike="noStrike" dirty="0" smtClean="0">
                          <a:effectLst/>
                        </a:rPr>
                        <a:t>             </a:t>
                      </a:r>
                      <a:r>
                        <a:rPr lang="zh-CN" sz="1200" b="1" u="none" strike="noStrike" dirty="0" smtClean="0">
                          <a:effectLst/>
                        </a:rPr>
                        <a:t>（</a:t>
                      </a:r>
                      <a:r>
                        <a:rPr lang="zh-CN" sz="1200" b="1" u="none" strike="noStrike" dirty="0">
                          <a:effectLst/>
                        </a:rPr>
                        <a:t>%）</a:t>
                      </a:r>
                      <a:endParaRPr lang="zh-CN" sz="1200" b="1" i="0" u="none" strike="noStrike" dirty="0">
                        <a:solidFill>
                          <a:srgbClr val="000000"/>
                        </a:solidFill>
                        <a:effectLst/>
                        <a:latin typeface="+mn-ea"/>
                        <a:ea typeface="+mn-ea"/>
                      </a:endParaRPr>
                    </a:p>
                  </a:txBody>
                  <a:tcPr marL="8718" marR="8718" marT="8718" marB="0" anchor="ctr"/>
                </a:tc>
                <a:tc>
                  <a:txBody>
                    <a:bodyPr/>
                    <a:lstStyle/>
                    <a:p>
                      <a:pPr algn="ctr" fontAlgn="ctr"/>
                      <a:r>
                        <a:rPr lang="zh-CN" sz="1200" b="1" u="none" strike="noStrike" dirty="0">
                          <a:solidFill>
                            <a:srgbClr val="FF0000"/>
                          </a:solidFill>
                          <a:effectLst/>
                        </a:rPr>
                        <a:t>序号</a:t>
                      </a:r>
                      <a:endParaRPr lang="zh-CN" sz="1200" b="1" i="0" u="none" strike="noStrike" dirty="0">
                        <a:solidFill>
                          <a:srgbClr val="FF0000"/>
                        </a:solidFill>
                        <a:effectLst/>
                        <a:latin typeface="+mn-ea"/>
                        <a:ea typeface="+mn-ea"/>
                      </a:endParaRPr>
                    </a:p>
                  </a:txBody>
                  <a:tcPr marL="8718" marR="8718" marT="8718" marB="0" anchor="ctr"/>
                </a:tc>
                <a:tc>
                  <a:txBody>
                    <a:bodyPr/>
                    <a:lstStyle/>
                    <a:p>
                      <a:pPr algn="ctr" fontAlgn="ctr"/>
                      <a:r>
                        <a:rPr lang="zh-CN" sz="1200" b="1" u="none" strike="noStrike" dirty="0">
                          <a:effectLst/>
                        </a:rPr>
                        <a:t>病种</a:t>
                      </a:r>
                      <a:endParaRPr lang="zh-CN" sz="1200" b="1" i="0" u="none" strike="noStrike" dirty="0">
                        <a:solidFill>
                          <a:srgbClr val="000000"/>
                        </a:solidFill>
                        <a:effectLst/>
                        <a:latin typeface="+mn-ea"/>
                        <a:ea typeface="+mn-ea"/>
                      </a:endParaRPr>
                    </a:p>
                  </a:txBody>
                  <a:tcPr marL="8718" marR="8718" marT="8718" marB="0" anchor="ctr"/>
                </a:tc>
                <a:tc>
                  <a:txBody>
                    <a:bodyPr/>
                    <a:lstStyle/>
                    <a:p>
                      <a:pPr algn="ctr" fontAlgn="ctr"/>
                      <a:r>
                        <a:rPr lang="zh-CN" sz="1200" b="1" u="none" strike="noStrike" dirty="0">
                          <a:effectLst/>
                        </a:rPr>
                        <a:t>年度</a:t>
                      </a:r>
                      <a:r>
                        <a:rPr lang="zh-CN" sz="1200" b="1" u="none" strike="noStrike" dirty="0" smtClean="0">
                          <a:effectLst/>
                        </a:rPr>
                        <a:t>报销</a:t>
                      </a:r>
                      <a:endParaRPr lang="en-US" altLang="zh-CN" sz="1200" b="1" u="none" strike="noStrike" dirty="0" smtClean="0">
                        <a:effectLst/>
                      </a:endParaRPr>
                    </a:p>
                    <a:p>
                      <a:pPr algn="ctr" fontAlgn="ctr"/>
                      <a:r>
                        <a:rPr lang="zh-CN" sz="1200" b="1" u="none" strike="noStrike" dirty="0" smtClean="0">
                          <a:effectLst/>
                        </a:rPr>
                        <a:t>限额</a:t>
                      </a:r>
                      <a:endParaRPr lang="en-US" altLang="zh-CN" sz="1200" b="1" u="none" strike="noStrike" dirty="0" smtClean="0">
                        <a:effectLst/>
                      </a:endParaRPr>
                    </a:p>
                    <a:p>
                      <a:pPr algn="ctr" fontAlgn="ctr"/>
                      <a:r>
                        <a:rPr lang="zh-CN" sz="1200" b="1" u="none" strike="noStrike" dirty="0" smtClean="0">
                          <a:effectLst/>
                        </a:rPr>
                        <a:t>（</a:t>
                      </a:r>
                      <a:r>
                        <a:rPr lang="zh-CN" sz="1200" b="1" u="none" strike="noStrike" dirty="0">
                          <a:effectLst/>
                        </a:rPr>
                        <a:t>元）</a:t>
                      </a:r>
                      <a:endParaRPr lang="zh-CN" sz="1200" b="1" i="0" u="none" strike="noStrike" dirty="0">
                        <a:solidFill>
                          <a:srgbClr val="000000"/>
                        </a:solidFill>
                        <a:effectLst/>
                        <a:latin typeface="+mn-ea"/>
                        <a:ea typeface="+mn-ea"/>
                      </a:endParaRPr>
                    </a:p>
                  </a:txBody>
                  <a:tcPr marL="8718" marR="8718" marT="8718" marB="0" anchor="ctr"/>
                </a:tc>
                <a:tc>
                  <a:txBody>
                    <a:bodyPr/>
                    <a:lstStyle/>
                    <a:p>
                      <a:pPr algn="ctr" fontAlgn="ctr"/>
                      <a:r>
                        <a:rPr lang="zh-CN" sz="1200" b="1" u="none" strike="noStrike" dirty="0">
                          <a:effectLst/>
                        </a:rPr>
                        <a:t>报销比例（%）</a:t>
                      </a:r>
                      <a:endParaRPr lang="zh-CN" sz="1200" b="1"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1</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高血压（Ⅱ、Ⅲ级）</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2400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17</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特发性血小板减少性紫癜</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3300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2</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慢性心功能不全</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1800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18</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硬皮病</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2400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a:solidFill>
                            <a:srgbClr val="FF0000"/>
                          </a:solidFill>
                          <a:effectLst/>
                          <a:latin typeface="+mn-ea"/>
                          <a:ea typeface="+mn-ea"/>
                        </a:rPr>
                        <a:t>3</a:t>
                      </a:r>
                      <a:endParaRPr lang="zh-CN" sz="1200" b="0" i="0" u="none" strike="noStrike">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冠心病</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2400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19</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晚期血吸虫病</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1200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4</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脑出血及脑梗死（恢复期）</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2700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60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20</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银屑病</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2100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5</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慢性阻塞性肺疾病</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2100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21</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白癜风</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1500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a:solidFill>
                            <a:srgbClr val="FF0000"/>
                          </a:solidFill>
                          <a:effectLst/>
                          <a:latin typeface="+mn-ea"/>
                          <a:ea typeface="+mn-ea"/>
                        </a:rPr>
                        <a:t>6</a:t>
                      </a:r>
                      <a:endParaRPr lang="zh-CN" sz="1200" b="0" i="0" u="none" strike="noStrike">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溃疡性结肠炎和克罗恩病</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1800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22</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艾滋病机会性感染</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3900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7</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慢性活动性肝炎</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3300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60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23</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白塞氏病</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2400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8</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慢性肾炎</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2700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60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24</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强直性脊柱炎</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2700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9</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糖尿病</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3600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60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25</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肌萎缩</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2700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10</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甲状腺功能亢进</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1500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60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26</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支气管哮喘</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1800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11</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甲状腺功能减退</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1500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60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27</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精神障碍（非重性）</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2700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12</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癫痫</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1800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60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28</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dirty="0">
                          <a:effectLst/>
                          <a:latin typeface="+mn-ea"/>
                          <a:ea typeface="+mn-ea"/>
                        </a:rPr>
                        <a:t>肾病综合征</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2700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13</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帕金森病</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2100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29</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弥漫性结缔组织病</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2700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14</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风湿（类风湿）性关节炎</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1800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30</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脑性瘫痪（小于7岁）</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2100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15</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重症肌无力</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2700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31</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慢性病毒性肝炎干扰素治疗期</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11700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r h="268633">
                <a:tc>
                  <a:txBody>
                    <a:bodyPr/>
                    <a:lstStyle/>
                    <a:p>
                      <a:pPr algn="ctr" fontAlgn="ctr"/>
                      <a:r>
                        <a:rPr lang="en-US" sz="1200" u="none" strike="noStrike" dirty="0">
                          <a:solidFill>
                            <a:srgbClr val="FF0000"/>
                          </a:solidFill>
                          <a:effectLst/>
                          <a:latin typeface="+mn-ea"/>
                          <a:ea typeface="+mn-ea"/>
                        </a:rPr>
                        <a:t>16</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结核病</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a:effectLst/>
                          <a:latin typeface="+mn-ea"/>
                          <a:ea typeface="+mn-ea"/>
                        </a:rPr>
                        <a:t>1200</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solidFill>
                            <a:srgbClr val="FF0000"/>
                          </a:solidFill>
                          <a:effectLst/>
                          <a:latin typeface="+mn-ea"/>
                          <a:ea typeface="+mn-ea"/>
                        </a:rPr>
                        <a:t>32</a:t>
                      </a:r>
                      <a:endParaRPr lang="zh-CN" sz="1200" b="0" i="0" u="none" strike="noStrike" dirty="0">
                        <a:solidFill>
                          <a:srgbClr val="FF0000"/>
                        </a:solidFill>
                        <a:effectLst/>
                        <a:latin typeface="+mn-ea"/>
                        <a:ea typeface="+mn-ea"/>
                      </a:endParaRPr>
                    </a:p>
                  </a:txBody>
                  <a:tcPr marL="8718" marR="8718" marT="8718" marB="0" anchor="ctr"/>
                </a:tc>
                <a:tc>
                  <a:txBody>
                    <a:bodyPr/>
                    <a:lstStyle/>
                    <a:p>
                      <a:pPr algn="l" fontAlgn="ctr"/>
                      <a:r>
                        <a:rPr lang="zh-CN" sz="1200" u="none" strike="noStrike">
                          <a:effectLst/>
                          <a:latin typeface="+mn-ea"/>
                          <a:ea typeface="+mn-ea"/>
                        </a:rPr>
                        <a:t>骨坏死</a:t>
                      </a:r>
                      <a:endParaRPr lang="zh-CN" sz="1200" b="0" i="0" u="none" strike="noStrike">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2700</a:t>
                      </a:r>
                      <a:endParaRPr lang="zh-CN" sz="1200" b="0" i="0" u="none" strike="noStrike" dirty="0">
                        <a:solidFill>
                          <a:srgbClr val="000000"/>
                        </a:solidFill>
                        <a:effectLst/>
                        <a:latin typeface="+mn-ea"/>
                        <a:ea typeface="+mn-ea"/>
                      </a:endParaRPr>
                    </a:p>
                  </a:txBody>
                  <a:tcPr marL="8718" marR="8718" marT="8718" marB="0" anchor="ctr"/>
                </a:tc>
                <a:tc>
                  <a:txBody>
                    <a:bodyPr/>
                    <a:lstStyle/>
                    <a:p>
                      <a:pPr algn="ctr" fontAlgn="ctr"/>
                      <a:r>
                        <a:rPr lang="en-US" sz="1200" u="none" strike="noStrike" dirty="0">
                          <a:effectLst/>
                          <a:latin typeface="+mn-ea"/>
                          <a:ea typeface="+mn-ea"/>
                        </a:rPr>
                        <a:t>60</a:t>
                      </a:r>
                      <a:endParaRPr lang="zh-CN" sz="1200" b="0" i="0" u="none" strike="noStrike" dirty="0">
                        <a:solidFill>
                          <a:srgbClr val="000000"/>
                        </a:solidFill>
                        <a:effectLst/>
                        <a:latin typeface="+mn-ea"/>
                        <a:ea typeface="+mn-ea"/>
                      </a:endParaRPr>
                    </a:p>
                  </a:txBody>
                  <a:tcPr marL="8718" marR="8718" marT="8718" marB="0" anchor="ctr"/>
                </a:tc>
              </a:tr>
            </a:tbl>
          </a:graphicData>
        </a:graphic>
      </p:graphicFrame>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40cab046-5a0e-45d1-ae23-1fb2e6ab397b}"/>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7872</Words>
  <Application>WPS 演示</Application>
  <PresentationFormat>全屏显示(4:3)</PresentationFormat>
  <Paragraphs>991</Paragraphs>
  <Slides>32</Slides>
  <Notes>33</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32</vt:i4>
      </vt:variant>
    </vt:vector>
  </HeadingPairs>
  <TitlesOfParts>
    <vt:vector size="46" baseType="lpstr">
      <vt:lpstr>Arial</vt:lpstr>
      <vt:lpstr>宋体</vt:lpstr>
      <vt:lpstr>Wingdings</vt:lpstr>
      <vt:lpstr>Wingdings 2</vt:lpstr>
      <vt:lpstr>Wingdings</vt:lpstr>
      <vt:lpstr>微软雅黑</vt:lpstr>
      <vt:lpstr>隶书</vt:lpstr>
      <vt:lpstr>Times New Roman</vt:lpstr>
      <vt:lpstr>Constantia</vt:lpstr>
      <vt:lpstr>Arial Unicode MS</vt:lpstr>
      <vt:lpstr>Calibri</vt:lpstr>
      <vt:lpstr>黑体</vt:lpstr>
      <vt:lpstr>隶书</vt:lpstr>
      <vt:lpstr>流畅</vt:lpstr>
      <vt:lpstr>六安市城乡居民 基本医疗保险和大病保险保障待遇实施办法解读</vt:lpstr>
      <vt:lpstr>PowerPoint 演示文稿</vt:lpstr>
      <vt:lpstr>PowerPoint 演示文稿</vt:lpstr>
      <vt:lpstr>    门诊</vt:lpstr>
      <vt:lpstr>   </vt:lpstr>
      <vt:lpstr>  </vt:lpstr>
      <vt:lpstr>    门诊</vt:lpstr>
      <vt:lpstr> </vt:lpstr>
      <vt:lpstr>附件1：六安市居民基本医保常见慢性病病种及限额 </vt:lpstr>
      <vt:lpstr>   门诊</vt:lpstr>
      <vt:lpstr>   </vt:lpstr>
      <vt:lpstr>   门诊</vt:lpstr>
      <vt:lpstr>   门诊</vt:lpstr>
      <vt:lpstr>门诊</vt:lpstr>
      <vt:lpstr>  普通住院</vt:lpstr>
      <vt:lpstr>PowerPoint 演示文稿</vt:lpstr>
      <vt:lpstr>   </vt:lpstr>
      <vt:lpstr>附件3：安徽省城乡居民基本医保和大病保险负面清单 </vt:lpstr>
      <vt:lpstr>  </vt:lpstr>
      <vt:lpstr>   </vt:lpstr>
      <vt:lpstr>  </vt:lpstr>
      <vt:lpstr>    （四）急诊急救住院和减起付线</vt:lpstr>
      <vt:lpstr>   </vt:lpstr>
      <vt:lpstr>  </vt:lpstr>
      <vt:lpstr>  </vt:lpstr>
      <vt:lpstr> （六）转诊转院</vt:lpstr>
      <vt:lpstr>  </vt:lpstr>
      <vt:lpstr>    意外伤害住院</vt:lpstr>
      <vt:lpstr>  </vt:lpstr>
      <vt:lpstr>   大病保险</vt:lpstr>
      <vt:lpst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全省统一城乡居民基本医保和大病保险保障待遇政策解读</dc:title>
  <dc:creator>Administrator</dc:creator>
  <cp:lastModifiedBy>天高云淡</cp:lastModifiedBy>
  <cp:revision>348</cp:revision>
  <dcterms:created xsi:type="dcterms:W3CDTF">2019-05-22T11:54:00Z</dcterms:created>
  <dcterms:modified xsi:type="dcterms:W3CDTF">2021-11-04T03:33:26Z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2052-11.1.0.11045</vt:lpwstr>
  </property>
  <property fmtid="{D5CDD505-2E9C-101B-9397-08002B2CF9AE}" pid="3" name="ICV">
    <vt:lpwstr>2590A9B0BA03420EA00959B0EFCFAD80</vt:lpwstr>
  </property>
</Properties>
</file>